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sldIdLst>
    <p:sldId id="256" r:id="rId2"/>
    <p:sldId id="263" r:id="rId3"/>
    <p:sldId id="299" r:id="rId4"/>
    <p:sldId id="266" r:id="rId5"/>
    <p:sldId id="268" r:id="rId6"/>
    <p:sldId id="258" r:id="rId7"/>
    <p:sldId id="261" r:id="rId8"/>
    <p:sldId id="257" r:id="rId9"/>
    <p:sldId id="259" r:id="rId10"/>
    <p:sldId id="260" r:id="rId11"/>
    <p:sldId id="264" r:id="rId12"/>
    <p:sldId id="291" r:id="rId13"/>
    <p:sldId id="265" r:id="rId14"/>
    <p:sldId id="271" r:id="rId15"/>
    <p:sldId id="275" r:id="rId16"/>
    <p:sldId id="277" r:id="rId17"/>
    <p:sldId id="278" r:id="rId18"/>
    <p:sldId id="280" r:id="rId19"/>
    <p:sldId id="300" r:id="rId20"/>
    <p:sldId id="302" r:id="rId21"/>
    <p:sldId id="292" r:id="rId22"/>
    <p:sldId id="284" r:id="rId23"/>
    <p:sldId id="285" r:id="rId24"/>
    <p:sldId id="293" r:id="rId25"/>
    <p:sldId id="281" r:id="rId26"/>
    <p:sldId id="286" r:id="rId27"/>
    <p:sldId id="294" r:id="rId28"/>
    <p:sldId id="295" r:id="rId29"/>
    <p:sldId id="283" r:id="rId30"/>
    <p:sldId id="287" r:id="rId31"/>
    <p:sldId id="288" r:id="rId32"/>
    <p:sldId id="289" r:id="rId33"/>
    <p:sldId id="290" r:id="rId34"/>
    <p:sldId id="301" r:id="rId35"/>
    <p:sldId id="262" r:id="rId36"/>
    <p:sldId id="270" r:id="rId37"/>
    <p:sldId id="303" r:id="rId38"/>
    <p:sldId id="272" r:id="rId39"/>
    <p:sldId id="274" r:id="rId40"/>
    <p:sldId id="276" r:id="rId41"/>
    <p:sldId id="296" r:id="rId42"/>
    <p:sldId id="297"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950" autoAdjust="0"/>
  </p:normalViewPr>
  <p:slideViewPr>
    <p:cSldViewPr snapToGrid="0" snapToObjects="1">
      <p:cViewPr varScale="1">
        <p:scale>
          <a:sx n="81" d="100"/>
          <a:sy n="81" d="100"/>
        </p:scale>
        <p:origin x="-1544"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39033E-565D-FD46-AEAC-472AF0E91FB7}" type="datetimeFigureOut">
              <a:rPr lang="en-US" smtClean="0"/>
              <a:t>10/7/15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421784-570E-F547-9D32-5DB50E488DAF}" type="slidenum">
              <a:rPr lang="en-US" smtClean="0"/>
              <a:t>‹#›</a:t>
            </a:fld>
            <a:endParaRPr lang="en-US"/>
          </a:p>
        </p:txBody>
      </p:sp>
    </p:spTree>
    <p:extLst>
      <p:ext uri="{BB962C8B-B14F-4D97-AF65-F5344CB8AC3E}">
        <p14:creationId xmlns:p14="http://schemas.microsoft.com/office/powerpoint/2010/main" val="39151926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Clouds</a:t>
            </a:r>
            <a:r>
              <a:rPr lang="en-US" baseline="0" dirty="0" smtClean="0"/>
              <a:t> are a vital part of our earth’s climate system. They have large impacts on the radiation balance and are major drivers of air quality, impacting aerosols and photolysis rates, which in turn affects the creation of stratospheric ozone. Additionally, clouds affect the amount of shortwave radiation reaching the surface, impacting the surface temperature as well as the forcing for convection at the surface, which in turn affects the generation of precipitation. Clouds affect these quantities, and others, on regional and global spatial scales, as well as on weather and climate time scales. </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2</a:t>
            </a:fld>
            <a:endParaRPr lang="en-US"/>
          </a:p>
        </p:txBody>
      </p:sp>
    </p:spTree>
    <p:extLst>
      <p:ext uri="{BB962C8B-B14F-4D97-AF65-F5344CB8AC3E}">
        <p14:creationId xmlns:p14="http://schemas.microsoft.com/office/powerpoint/2010/main" val="3486483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Additionally, we used the Noah land surface model. The NCEP climate forecast system reanalysis, or CFSR, was used for initial conditions as well as sea-surface temperature and sea ice fields that are updated every 6 hours. </a:t>
            </a:r>
            <a:r>
              <a:rPr lang="en-US" dirty="0" smtClean="0"/>
              <a:t>Our</a:t>
            </a:r>
            <a:r>
              <a:rPr lang="en-US" baseline="0" dirty="0" smtClean="0"/>
              <a:t> simulation ran for 3 months, from 00 Z on May 15 2006 to 00Z on August 14 2006, which was completed using DOE’s supercomputer Titan.</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11</a:t>
            </a:fld>
            <a:endParaRPr lang="en-US"/>
          </a:p>
        </p:txBody>
      </p:sp>
    </p:spTree>
    <p:extLst>
      <p:ext uri="{BB962C8B-B14F-4D97-AF65-F5344CB8AC3E}">
        <p14:creationId xmlns:p14="http://schemas.microsoft.com/office/powerpoint/2010/main" val="3536729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MSKF</a:t>
            </a:r>
            <a:r>
              <a:rPr lang="en-US" baseline="0" dirty="0" smtClean="0"/>
              <a:t> is including the effects of convective clouds, which is not included in KF, we would naturally expect there to be an increase in total cloud cover with the MSKF simulation. Consequently, we expect to see a decrease in near surface temperature due to less shortwave radiation reaching the surface. We know that KF has a history of a moist bias in the WRF model, especially at high resolutions. So, if this bias also exists in MPAS, we expect MSKF to correct for this bias, thus resulting in a decrease in precipitation.</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12</a:t>
            </a:fld>
            <a:endParaRPr lang="en-US"/>
          </a:p>
        </p:txBody>
      </p:sp>
    </p:spTree>
    <p:extLst>
      <p:ext uri="{BB962C8B-B14F-4D97-AF65-F5344CB8AC3E}">
        <p14:creationId xmlns:p14="http://schemas.microsoft.com/office/powerpoint/2010/main" val="3572454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Results from here</a:t>
            </a:r>
            <a:r>
              <a:rPr lang="en-US" baseline="0" dirty="0" smtClean="0"/>
              <a:t> on out will be shown in 3 quantities: daily means, which are calculated from 00Z on day 1 to 00Z on day 2, monthly means, which are calculated from 00Z on the 15 of month 1 to 00Z on the 15 of month 2, and seasonal means, which are averaged over the duration of the simulation.</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13</a:t>
            </a:fld>
            <a:endParaRPr lang="en-US"/>
          </a:p>
        </p:txBody>
      </p:sp>
    </p:spTree>
    <p:extLst>
      <p:ext uri="{BB962C8B-B14F-4D97-AF65-F5344CB8AC3E}">
        <p14:creationId xmlns:p14="http://schemas.microsoft.com/office/powerpoint/2010/main" val="353672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a:t>
            </a:r>
            <a:r>
              <a:rPr lang="en-US" baseline="0" dirty="0" smtClean="0"/>
              <a:t> first discuss downward shortwave radiation at the surface, which can be used as a proxy for cloud cover. I have subtracted the “clear sky” downward shortwave radiation from the “all-sky”, which means, in the following figures, the more negative the value, the less radiation reaching the surface (i.e. more clouds)</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14</a:t>
            </a:fld>
            <a:endParaRPr lang="en-US"/>
          </a:p>
        </p:txBody>
      </p:sp>
    </p:spTree>
    <p:extLst>
      <p:ext uri="{BB962C8B-B14F-4D97-AF65-F5344CB8AC3E}">
        <p14:creationId xmlns:p14="http://schemas.microsoft.com/office/powerpoint/2010/main" val="1224936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Shown here is the average downward</a:t>
            </a:r>
            <a:r>
              <a:rPr lang="en-US" baseline="0" dirty="0" smtClean="0"/>
              <a:t> shortwave radiation at the surface per day across the season. By inspection, we can see the ITCZ much more clearly due to less radiation reaching the surface in the MSKF run. There also appears to be more cloud cover throughout Asia.</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15</a:t>
            </a:fld>
            <a:endParaRPr lang="en-US"/>
          </a:p>
        </p:txBody>
      </p:sp>
    </p:spTree>
    <p:extLst>
      <p:ext uri="{BB962C8B-B14F-4D97-AF65-F5344CB8AC3E}">
        <p14:creationId xmlns:p14="http://schemas.microsoft.com/office/powerpoint/2010/main" val="1563344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at the</a:t>
            </a:r>
            <a:r>
              <a:rPr lang="en-US" baseline="0" dirty="0" smtClean="0"/>
              <a:t> difference between MSKF and KF, we can see these differences in radiation more clearly. Here, negative values/blue colors indicate more clouds in the MSKF simulation and positive values/red colors indicate less clouds in the MSKF simulation. We can see now that there is clearly more cloud along the ITCZ with MSKF, especially in the eastern Pacific and some in the Atlantic. There’s also a clear increase to the south of China as well as the western coast of India.</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16</a:t>
            </a:fld>
            <a:endParaRPr lang="en-US"/>
          </a:p>
        </p:txBody>
      </p:sp>
    </p:spTree>
    <p:extLst>
      <p:ext uri="{BB962C8B-B14F-4D97-AF65-F5344CB8AC3E}">
        <p14:creationId xmlns:p14="http://schemas.microsoft.com/office/powerpoint/2010/main" val="2816677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Shown here is a closer look at</a:t>
            </a:r>
            <a:r>
              <a:rPr lang="en-US" baseline="0" dirty="0" smtClean="0"/>
              <a:t> the continental US, where the high resolution mesh is centered. With the exception of the Gulf of Mexico and a small area off the coast of Northern California, MSKF shows more clouds across the US, especially in the east/northeast.</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17</a:t>
            </a:fld>
            <a:endParaRPr lang="en-US"/>
          </a:p>
        </p:txBody>
      </p:sp>
    </p:spTree>
    <p:extLst>
      <p:ext uri="{BB962C8B-B14F-4D97-AF65-F5344CB8AC3E}">
        <p14:creationId xmlns:p14="http://schemas.microsoft.com/office/powerpoint/2010/main" val="1414670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Shown here is 2m temperature</a:t>
            </a:r>
            <a:r>
              <a:rPr lang="en-US" baseline="0" dirty="0" smtClean="0"/>
              <a:t> for KF in the top left, MSKF in the top right and MSKF-KF at the bottom, where cool colors indicate a decrease in temperature and warm an increase. </a:t>
            </a:r>
            <a:r>
              <a:rPr lang="en-US" dirty="0" smtClean="0"/>
              <a:t>Looking at the difference in 2-m</a:t>
            </a:r>
            <a:r>
              <a:rPr lang="en-US" baseline="0" dirty="0" smtClean="0"/>
              <a:t> temperature </a:t>
            </a:r>
            <a:r>
              <a:rPr lang="en-US" dirty="0" smtClean="0"/>
              <a:t>between the MSKF and KF simulations</a:t>
            </a:r>
            <a:r>
              <a:rPr lang="en-US" baseline="0" dirty="0" smtClean="0"/>
              <a:t> over the continental US, we see what we expected based in the decrease in downward shortwave radiation at the surface, which is a decrease in 2-m temperature over most of the country. The exception is California, where there is also a decrease in cloud cover. </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18</a:t>
            </a:fld>
            <a:endParaRPr lang="en-US"/>
          </a:p>
        </p:txBody>
      </p:sp>
    </p:spTree>
    <p:extLst>
      <p:ext uri="{BB962C8B-B14F-4D97-AF65-F5344CB8AC3E}">
        <p14:creationId xmlns:p14="http://schemas.microsoft.com/office/powerpoint/2010/main" val="1414670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also important to note that the areas of maximum decrease</a:t>
            </a:r>
            <a:r>
              <a:rPr lang="en-US" baseline="0" dirty="0" smtClean="0"/>
              <a:t> in downward shortwave radiation at the surface do not directly correspond with the areas of maximum decrease in 2m temperature. Considering shortwave radiation is only one factor affecting near surface temperature, this is to be expected. </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19</a:t>
            </a:fld>
            <a:endParaRPr lang="en-US"/>
          </a:p>
        </p:txBody>
      </p:sp>
    </p:spTree>
    <p:extLst>
      <p:ext uri="{BB962C8B-B14F-4D97-AF65-F5344CB8AC3E}">
        <p14:creationId xmlns:p14="http://schemas.microsoft.com/office/powerpoint/2010/main" val="1582803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overall, there is an increase in total cloud cover due to introduction of convective cloud cover to MSKF and decrease in near surface temperatures in the MSKF run, as expected.</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20</a:t>
            </a:fld>
            <a:endParaRPr lang="en-US"/>
          </a:p>
        </p:txBody>
      </p:sp>
    </p:spTree>
    <p:extLst>
      <p:ext uri="{BB962C8B-B14F-4D97-AF65-F5344CB8AC3E}">
        <p14:creationId xmlns:p14="http://schemas.microsoft.com/office/powerpoint/2010/main" val="1582803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these</a:t>
            </a:r>
            <a:r>
              <a:rPr lang="en-US" baseline="0" dirty="0" smtClean="0"/>
              <a:t> reasons, it’s important that cloud processes, in the case of this research, sub-grid scale, or convective cloud processes, are better represented in weather, climate, and air quality models. </a:t>
            </a:r>
            <a:endParaRPr lang="en-US" dirty="0" smtClean="0"/>
          </a:p>
          <a:p>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3</a:t>
            </a:fld>
            <a:endParaRPr lang="en-US"/>
          </a:p>
        </p:txBody>
      </p:sp>
    </p:spTree>
    <p:extLst>
      <p:ext uri="{BB962C8B-B14F-4D97-AF65-F5344CB8AC3E}">
        <p14:creationId xmlns:p14="http://schemas.microsoft.com/office/powerpoint/2010/main" val="3486483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Alright, let’s move</a:t>
            </a:r>
            <a:r>
              <a:rPr lang="en-US" baseline="0" dirty="0" smtClean="0"/>
              <a:t> onto precipitation results.</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21</a:t>
            </a:fld>
            <a:endParaRPr lang="en-US"/>
          </a:p>
        </p:txBody>
      </p:sp>
    </p:spTree>
    <p:extLst>
      <p:ext uri="{BB962C8B-B14F-4D97-AF65-F5344CB8AC3E}">
        <p14:creationId xmlns:p14="http://schemas.microsoft.com/office/powerpoint/2010/main" val="579713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Shown here is average</a:t>
            </a:r>
            <a:r>
              <a:rPr lang="en-US" baseline="0" dirty="0" smtClean="0"/>
              <a:t> precipitation in mm per day across the season. We can see that both KF and MSKF exhibit realistic precipitation patterns and are comparable to each other, with maximums along the equator and southern Asia and minimums in northern and southern Africa and Australia. </a:t>
            </a:r>
            <a:endParaRPr lang="en-US" dirty="0" smtClean="0"/>
          </a:p>
        </p:txBody>
      </p:sp>
      <p:sp>
        <p:nvSpPr>
          <p:cNvPr id="4" name="Slide Number Placeholder 3"/>
          <p:cNvSpPr>
            <a:spLocks noGrp="1"/>
          </p:cNvSpPr>
          <p:nvPr>
            <p:ph type="sldNum" sz="quarter" idx="10"/>
          </p:nvPr>
        </p:nvSpPr>
        <p:spPr/>
        <p:txBody>
          <a:bodyPr/>
          <a:lstStyle/>
          <a:p>
            <a:fld id="{B8421784-570E-F547-9D32-5DB50E488DAF}" type="slidenum">
              <a:rPr lang="en-US" smtClean="0"/>
              <a:t>22</a:t>
            </a:fld>
            <a:endParaRPr lang="en-US"/>
          </a:p>
        </p:txBody>
      </p:sp>
    </p:spTree>
    <p:extLst>
      <p:ext uri="{BB962C8B-B14F-4D97-AF65-F5344CB8AC3E}">
        <p14:creationId xmlns:p14="http://schemas.microsoft.com/office/powerpoint/2010/main" val="1563344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 a look</a:t>
            </a:r>
            <a:r>
              <a:rPr lang="en-US" baseline="0" dirty="0" smtClean="0"/>
              <a:t> at the difference in precipitation between MSKF and KF gives us a closer look at the differences in precipitation. Here, warm colors indicate more precipitation associated with the MSKF run and cool colors indicate a decrease. Like the differences in cloud cover, we see an increase in precipitation along the </a:t>
            </a:r>
            <a:r>
              <a:rPr lang="en-US" dirty="0" smtClean="0"/>
              <a:t>ITCZ</a:t>
            </a:r>
            <a:r>
              <a:rPr lang="en-US" baseline="0" dirty="0" smtClean="0"/>
              <a:t>. There’s also an increase south of China and along the west coast of India. These changes in both precipitation and cloud cover suggest MSKF may be simulating a stronger Asian monsoon, but we need to look into that more to say for sure.</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23</a:t>
            </a:fld>
            <a:endParaRPr lang="en-US"/>
          </a:p>
        </p:txBody>
      </p:sp>
    </p:spTree>
    <p:extLst>
      <p:ext uri="{BB962C8B-B14F-4D97-AF65-F5344CB8AC3E}">
        <p14:creationId xmlns:p14="http://schemas.microsoft.com/office/powerpoint/2010/main" val="2816677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notable difference between these seasonal patterns of precipitation between KF and MSKF is the structure, particularly along the ITCZ. For example, in this area along the equator in the eastern Pacific, the structure in MSKF appears more elongated and banded whereas in the KF run, it’s more localized.</a:t>
            </a:r>
            <a:endParaRPr lang="en-US" dirty="0" smtClean="0"/>
          </a:p>
        </p:txBody>
      </p:sp>
      <p:sp>
        <p:nvSpPr>
          <p:cNvPr id="4" name="Slide Number Placeholder 3"/>
          <p:cNvSpPr>
            <a:spLocks noGrp="1"/>
          </p:cNvSpPr>
          <p:nvPr>
            <p:ph type="sldNum" sz="quarter" idx="10"/>
          </p:nvPr>
        </p:nvSpPr>
        <p:spPr/>
        <p:txBody>
          <a:bodyPr/>
          <a:lstStyle/>
          <a:p>
            <a:fld id="{B8421784-570E-F547-9D32-5DB50E488DAF}" type="slidenum">
              <a:rPr lang="en-US" smtClean="0"/>
              <a:t>24</a:t>
            </a:fld>
            <a:endParaRPr lang="en-US"/>
          </a:p>
        </p:txBody>
      </p:sp>
    </p:spTree>
    <p:extLst>
      <p:ext uri="{BB962C8B-B14F-4D97-AF65-F5344CB8AC3E}">
        <p14:creationId xmlns:p14="http://schemas.microsoft.com/office/powerpoint/2010/main" val="1563344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Comparing</a:t>
            </a:r>
            <a:r>
              <a:rPr lang="en-US" baseline="0" dirty="0" smtClean="0"/>
              <a:t> KF and MSKF with the TRMM data, and looking, again, at this area in the eastern Pacific, we that the more elongated, less localized structure associated with the MSKF run more closely resembles observations.</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25</a:t>
            </a:fld>
            <a:endParaRPr lang="en-US"/>
          </a:p>
        </p:txBody>
      </p:sp>
    </p:spTree>
    <p:extLst>
      <p:ext uri="{BB962C8B-B14F-4D97-AF65-F5344CB8AC3E}">
        <p14:creationId xmlns:p14="http://schemas.microsoft.com/office/powerpoint/2010/main" val="3901423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Zooming in on the US, again,</a:t>
            </a:r>
            <a:r>
              <a:rPr lang="en-US" baseline="0" dirty="0" smtClean="0"/>
              <a:t> where the high-resolution mesh is centered, let’s take a look at monthly mean precipitation, in mm/day. In May, there are some differences between the two runs, but both appear to have similar and realistic patterns over the US. </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26</a:t>
            </a:fld>
            <a:endParaRPr lang="en-US"/>
          </a:p>
        </p:txBody>
      </p:sp>
    </p:spTree>
    <p:extLst>
      <p:ext uri="{BB962C8B-B14F-4D97-AF65-F5344CB8AC3E}">
        <p14:creationId xmlns:p14="http://schemas.microsoft.com/office/powerpoint/2010/main" val="1669192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Going into June, however, we start to see some notable differences. This area around Florida has an interesting pattern in the KF run, which doesn’t appear in the MSKF run. There’s also this area in the Atlantic where the precipitation is more spread out in the MSKF run. Furthermore, there’s more precipitation evident in the </a:t>
            </a:r>
            <a:r>
              <a:rPr lang="en-US" baseline="0" dirty="0" err="1" smtClean="0"/>
              <a:t>midwest</a:t>
            </a:r>
            <a:r>
              <a:rPr lang="en-US" baseline="0" dirty="0" smtClean="0"/>
              <a:t> in the MSKF run. </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27</a:t>
            </a:fld>
            <a:endParaRPr lang="en-US"/>
          </a:p>
        </p:txBody>
      </p:sp>
    </p:spTree>
    <p:extLst>
      <p:ext uri="{BB962C8B-B14F-4D97-AF65-F5344CB8AC3E}">
        <p14:creationId xmlns:p14="http://schemas.microsoft.com/office/powerpoint/2010/main" val="1669192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Looking</a:t>
            </a:r>
            <a:r>
              <a:rPr lang="en-US" baseline="0" dirty="0" smtClean="0"/>
              <a:t> at July, we can see the largest differences occur off the Gulf Coast and off the Atlantic Coast. The pattern exhibited by MSKF matches the pattern shown by previous runs of this case done with the WRF model. The pattern in the KF run, however, looks unrealistic.</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28</a:t>
            </a:fld>
            <a:endParaRPr lang="en-US"/>
          </a:p>
        </p:txBody>
      </p:sp>
    </p:spTree>
    <p:extLst>
      <p:ext uri="{BB962C8B-B14F-4D97-AF65-F5344CB8AC3E}">
        <p14:creationId xmlns:p14="http://schemas.microsoft.com/office/powerpoint/2010/main" val="1669192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illustrate one potential cause of this discrepancy in precipitation between KF and MSKF, let’s take a look at daily mean precipitation and daily mean wind speed for July 21 2006. We can clearly see that there is some kind of system that has spun up in the KF simulation, that is not in the MSKF run. </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29</a:t>
            </a:fld>
            <a:endParaRPr lang="en-US"/>
          </a:p>
        </p:txBody>
      </p:sp>
    </p:spTree>
    <p:extLst>
      <p:ext uri="{BB962C8B-B14F-4D97-AF65-F5344CB8AC3E}">
        <p14:creationId xmlns:p14="http://schemas.microsoft.com/office/powerpoint/2010/main" val="711552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we move through time over the next few days, there is some precipitation activity off northern Florida and the gulf coast of Mississippi and Louisiana with MSKF, </a:t>
            </a:r>
          </a:p>
        </p:txBody>
      </p:sp>
      <p:sp>
        <p:nvSpPr>
          <p:cNvPr id="4" name="Slide Number Placeholder 3"/>
          <p:cNvSpPr>
            <a:spLocks noGrp="1"/>
          </p:cNvSpPr>
          <p:nvPr>
            <p:ph type="sldNum" sz="quarter" idx="10"/>
          </p:nvPr>
        </p:nvSpPr>
        <p:spPr/>
        <p:txBody>
          <a:bodyPr/>
          <a:lstStyle/>
          <a:p>
            <a:fld id="{B8421784-570E-F547-9D32-5DB50E488DAF}" type="slidenum">
              <a:rPr lang="en-US" smtClean="0"/>
              <a:t>30</a:t>
            </a:fld>
            <a:endParaRPr lang="en-US"/>
          </a:p>
        </p:txBody>
      </p:sp>
    </p:spTree>
    <p:extLst>
      <p:ext uri="{BB962C8B-B14F-4D97-AF65-F5344CB8AC3E}">
        <p14:creationId xmlns:p14="http://schemas.microsoft.com/office/powerpoint/2010/main" val="711552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most</a:t>
            </a:r>
            <a:r>
              <a:rPr lang="en-US" baseline="0" dirty="0" smtClean="0"/>
              <a:t> convective parameterization schemes in models today don’t account for convective clouds feeding back to the radiation scheme. This can lead to biases in several meteorological parameters, such as clouds and surface temperature. Also, t</a:t>
            </a:r>
            <a:r>
              <a:rPr lang="en-US" dirty="0" smtClean="0"/>
              <a:t>he newest generation of models are incorporated</a:t>
            </a:r>
            <a:r>
              <a:rPr lang="en-US" baseline="0" dirty="0" smtClean="0"/>
              <a:t> with variable-resolution meshes. However, the physics and chemistry included in these models has not been adapted for scale-awareness. </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4</a:t>
            </a:fld>
            <a:endParaRPr lang="en-US"/>
          </a:p>
        </p:txBody>
      </p:sp>
    </p:spTree>
    <p:extLst>
      <p:ext uri="{BB962C8B-B14F-4D97-AF65-F5344CB8AC3E}">
        <p14:creationId xmlns:p14="http://schemas.microsoft.com/office/powerpoint/2010/main" val="1700657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not nearly as concentrated and systematic as in the KF simulation. </a:t>
            </a:r>
          </a:p>
          <a:p>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31</a:t>
            </a:fld>
            <a:endParaRPr lang="en-US"/>
          </a:p>
        </p:txBody>
      </p:sp>
    </p:spTree>
    <p:extLst>
      <p:ext uri="{BB962C8B-B14F-4D97-AF65-F5344CB8AC3E}">
        <p14:creationId xmlns:p14="http://schemas.microsoft.com/office/powerpoint/2010/main" val="711552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You can also see that KF misses a lot of the precipitation occurring over the Atlantic coast. We can see this especially well here on July 24. </a:t>
            </a:r>
            <a:endParaRPr lang="en-US" dirty="0" smtClean="0"/>
          </a:p>
          <a:p>
            <a:r>
              <a:rPr lang="en-US" dirty="0" smtClean="0"/>
              <a:t>We</a:t>
            </a:r>
            <a:r>
              <a:rPr lang="en-US" baseline="0" dirty="0" smtClean="0"/>
              <a:t> know that the precipitation pattern with MSKF more closely resembles that of previous WRF simulations, but more investigation needs to be done to figure out what’s going on. </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32</a:t>
            </a:fld>
            <a:endParaRPr lang="en-US"/>
          </a:p>
        </p:txBody>
      </p:sp>
    </p:spTree>
    <p:extLst>
      <p:ext uri="{BB962C8B-B14F-4D97-AF65-F5344CB8AC3E}">
        <p14:creationId xmlns:p14="http://schemas.microsoft.com/office/powerpoint/2010/main" val="711552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in all, was there an increase in cloud cover associated with the MSKF simulation? Yes, most notably along the ITCZ, in southern Asia, and throughout the continental US. As expected, this increase in cloud cover resulted in a decrease in 2m temperature over the US</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33</a:t>
            </a:fld>
            <a:endParaRPr lang="en-US"/>
          </a:p>
        </p:txBody>
      </p:sp>
    </p:spTree>
    <p:extLst>
      <p:ext uri="{BB962C8B-B14F-4D97-AF65-F5344CB8AC3E}">
        <p14:creationId xmlns:p14="http://schemas.microsoft.com/office/powerpoint/2010/main" val="2750389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Looking at precipitation, we did not see the decrease we expected, but it’s also not clear if there is a moist bias with KF in MPAS. We saw an increase along the ITCZ and southern Asia. The pattern of precipitation in the MSKF run is also more elongated, which more closely matches observations. Differences over the US, however, should be taken with a grain of salt, given the unrealistic pattern of precipitation in the KF run.</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34</a:t>
            </a:fld>
            <a:endParaRPr lang="en-US"/>
          </a:p>
        </p:txBody>
      </p:sp>
    </p:spTree>
    <p:extLst>
      <p:ext uri="{BB962C8B-B14F-4D97-AF65-F5344CB8AC3E}">
        <p14:creationId xmlns:p14="http://schemas.microsoft.com/office/powerpoint/2010/main" val="2750389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things</a:t>
            </a:r>
            <a:r>
              <a:rPr lang="en-US" baseline="0" dirty="0" smtClean="0"/>
              <a:t> first, it appears the traditional KF scheme performs fine for short term simulations and uniform grid </a:t>
            </a:r>
            <a:r>
              <a:rPr lang="en-US" baseline="0" dirty="0" err="1" smtClean="0"/>
              <a:t>spacings</a:t>
            </a:r>
            <a:r>
              <a:rPr lang="en-US" baseline="0" dirty="0" smtClean="0"/>
              <a:t>, but is not functional over variable grids over long term simulations, which warrants further investigation. Second, we’ve got several observational data sources to use for evaluation of both schemes. We would also like to test MSKF with a finer grid, with 3km over the continental US expanding out to 9km to really get a feel for how this scheme performs in the “no man’s land” of convective parameterizations. Last, this is being tested out in WRF now, but including variable aerosol arrays and communication between convective and microphysics scheme would be future step.</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35</a:t>
            </a:fld>
            <a:endParaRPr lang="en-US"/>
          </a:p>
        </p:txBody>
      </p:sp>
    </p:spTree>
    <p:extLst>
      <p:ext uri="{BB962C8B-B14F-4D97-AF65-F5344CB8AC3E}">
        <p14:creationId xmlns:p14="http://schemas.microsoft.com/office/powerpoint/2010/main" val="27503895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 acknowledge</a:t>
            </a:r>
            <a:r>
              <a:rPr lang="en-US" baseline="0" dirty="0" smtClean="0"/>
              <a:t> ORISE and the EPA for their support of this project over the past few months. I would also like to thank Bill </a:t>
            </a:r>
            <a:r>
              <a:rPr lang="en-US" baseline="0" dirty="0" err="1" smtClean="0"/>
              <a:t>Skamarock</a:t>
            </a:r>
            <a:r>
              <a:rPr lang="en-US" baseline="0" dirty="0" smtClean="0"/>
              <a:t>, Laura Fowler, and Michael </a:t>
            </a:r>
            <a:r>
              <a:rPr lang="en-US" baseline="0" dirty="0" err="1" smtClean="0"/>
              <a:t>Duda</a:t>
            </a:r>
            <a:r>
              <a:rPr lang="en-US" baseline="0" dirty="0" smtClean="0"/>
              <a:t> at NCAR for their help in getting MPAS up and running with MSKF. With that, I’ll take any questions.</a:t>
            </a:r>
            <a:endParaRPr lang="en-US" dirty="0" smtClean="0"/>
          </a:p>
        </p:txBody>
      </p:sp>
      <p:sp>
        <p:nvSpPr>
          <p:cNvPr id="4" name="Slide Number Placeholder 3"/>
          <p:cNvSpPr>
            <a:spLocks noGrp="1"/>
          </p:cNvSpPr>
          <p:nvPr>
            <p:ph type="sldNum" sz="quarter" idx="10"/>
          </p:nvPr>
        </p:nvSpPr>
        <p:spPr/>
        <p:txBody>
          <a:bodyPr/>
          <a:lstStyle/>
          <a:p>
            <a:fld id="{B8421784-570E-F547-9D32-5DB50E488DAF}" type="slidenum">
              <a:rPr lang="en-US" smtClean="0"/>
              <a:t>36</a:t>
            </a:fld>
            <a:endParaRPr lang="en-US"/>
          </a:p>
        </p:txBody>
      </p:sp>
    </p:spTree>
    <p:extLst>
      <p:ext uri="{BB962C8B-B14F-4D97-AF65-F5344CB8AC3E}">
        <p14:creationId xmlns:p14="http://schemas.microsoft.com/office/powerpoint/2010/main" val="42755195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overall, there is an increase in total cloud cover due to introduction of convective cloud cover to MSKF and decrease in near surface temperatures in the MSKF run, as expected.</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41</a:t>
            </a:fld>
            <a:endParaRPr lang="en-US"/>
          </a:p>
        </p:txBody>
      </p:sp>
    </p:spTree>
    <p:extLst>
      <p:ext uri="{BB962C8B-B14F-4D97-AF65-F5344CB8AC3E}">
        <p14:creationId xmlns:p14="http://schemas.microsoft.com/office/powerpoint/2010/main" val="1414670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two areas</a:t>
            </a:r>
            <a:r>
              <a:rPr lang="en-US" baseline="0" dirty="0" smtClean="0"/>
              <a:t> in need of improvement that led to the development of the Multi-Scale </a:t>
            </a:r>
            <a:r>
              <a:rPr lang="en-US" baseline="0" dirty="0" err="1" smtClean="0"/>
              <a:t>Kain</a:t>
            </a:r>
            <a:r>
              <a:rPr lang="en-US" baseline="0" dirty="0" smtClean="0"/>
              <a:t> Fritsch, or MSKF, convective parameterization scheme. </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5</a:t>
            </a:fld>
            <a:endParaRPr lang="en-US"/>
          </a:p>
        </p:txBody>
      </p:sp>
    </p:spTree>
    <p:extLst>
      <p:ext uri="{BB962C8B-B14F-4D97-AF65-F5344CB8AC3E}">
        <p14:creationId xmlns:p14="http://schemas.microsoft.com/office/powerpoint/2010/main" val="1700657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Among other updates,</a:t>
            </a:r>
            <a:r>
              <a:rPr lang="en-US" baseline="0" dirty="0" smtClean="0"/>
              <a:t> t</a:t>
            </a:r>
            <a:r>
              <a:rPr lang="en-US" dirty="0" smtClean="0"/>
              <a:t>he </a:t>
            </a:r>
            <a:r>
              <a:rPr lang="en-US" baseline="0" dirty="0" smtClean="0"/>
              <a:t>multi-scale KF convective parameterization scheme introduces scale aware parameters, such as a dynamic adjustment timescale and scale dependent entrainment effects. MSKF also updates traditional KF by adding in sub-grid scale interactions between clouds and radiation. For more details on the formulation of MSKF please see </a:t>
            </a:r>
            <a:r>
              <a:rPr lang="en-US" baseline="0" dirty="0" err="1" smtClean="0"/>
              <a:t>Alapaty</a:t>
            </a:r>
            <a:r>
              <a:rPr lang="en-US" baseline="0" dirty="0" smtClean="0"/>
              <a:t> et al. 2012 and/or </a:t>
            </a:r>
            <a:r>
              <a:rPr lang="en-US" baseline="0" dirty="0" err="1" smtClean="0"/>
              <a:t>Zheng</a:t>
            </a:r>
            <a:r>
              <a:rPr lang="en-US" baseline="0" dirty="0" smtClean="0"/>
              <a:t> et al. 2015.</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6</a:t>
            </a:fld>
            <a:endParaRPr lang="en-US"/>
          </a:p>
        </p:txBody>
      </p:sp>
    </p:spTree>
    <p:extLst>
      <p:ext uri="{BB962C8B-B14F-4D97-AF65-F5344CB8AC3E}">
        <p14:creationId xmlns:p14="http://schemas.microsoft.com/office/powerpoint/2010/main" val="1967688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a:t>
            </a:r>
            <a:r>
              <a:rPr lang="en-US" baseline="0" dirty="0" smtClean="0"/>
              <a:t> the inclusion of scale aware parameters and cloud-radiation interactions aims to improve model simulations across all time/spatial scales. Furthermore, the multi-scale </a:t>
            </a:r>
            <a:r>
              <a:rPr lang="en-US" baseline="0" dirty="0" err="1" smtClean="0"/>
              <a:t>kain-fritsch</a:t>
            </a:r>
            <a:r>
              <a:rPr lang="en-US" baseline="0" dirty="0" smtClean="0"/>
              <a:t> scheme aims to streamline the activation of the convective scheme with changing grid </a:t>
            </a:r>
            <a:r>
              <a:rPr lang="en-US" baseline="0" dirty="0" err="1" smtClean="0"/>
              <a:t>spacings</a:t>
            </a:r>
            <a:r>
              <a:rPr lang="en-US" baseline="0" dirty="0" smtClean="0"/>
              <a:t>. This would be especially helpful in the “gray-area” around 2-9km grid lengths where it is debatable on whether or not to run a CP scheme. This adaptability to changing grid lengths in particular makes the MSKF scheme ideal for running simulations with the new generation of models with variable resolution grids.</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7</a:t>
            </a:fld>
            <a:endParaRPr lang="en-US"/>
          </a:p>
        </p:txBody>
      </p:sp>
    </p:spTree>
    <p:extLst>
      <p:ext uri="{BB962C8B-B14F-4D97-AF65-F5344CB8AC3E}">
        <p14:creationId xmlns:p14="http://schemas.microsoft.com/office/powerpoint/2010/main" val="2568286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leads us into our objective for this project. Overall, this research aims to test the performance of the MSKF convective parameterization scheme in the Model for Prediction Across Scales, or MPAS, atmospheric model. To accomplish this, we will be comparing the results of several meteorological parameters to the traditional KF scheme.</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8</a:t>
            </a:fld>
            <a:endParaRPr lang="en-US"/>
          </a:p>
        </p:txBody>
      </p:sp>
    </p:spTree>
    <p:extLst>
      <p:ext uri="{BB962C8B-B14F-4D97-AF65-F5344CB8AC3E}">
        <p14:creationId xmlns:p14="http://schemas.microsoft.com/office/powerpoint/2010/main" val="3107941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a:t>
            </a:r>
            <a:r>
              <a:rPr lang="en-US" sz="1200" kern="1200" baseline="0" dirty="0" smtClean="0">
                <a:solidFill>
                  <a:schemeClr val="tx1"/>
                </a:solidFill>
                <a:effectLst/>
                <a:latin typeface="+mn-lt"/>
                <a:ea typeface="+mn-ea"/>
                <a:cs typeface="+mn-cs"/>
              </a:rPr>
              <a:t> mentioned, the model used in this study is the MPAS-Atmosphere version 4.0. </a:t>
            </a:r>
            <a:r>
              <a:rPr lang="en-US" sz="1200" kern="1200" dirty="0" smtClean="0">
                <a:solidFill>
                  <a:schemeClr val="tx1"/>
                </a:solidFill>
                <a:effectLst/>
                <a:latin typeface="+mn-lt"/>
                <a:ea typeface="+mn-ea"/>
                <a:cs typeface="+mn-cs"/>
              </a:rPr>
              <a:t>MPAS-A is a non-hydrostatic, global atmosphere model that makes use of centroid </a:t>
            </a:r>
            <a:r>
              <a:rPr lang="en-US" sz="1200" kern="1200" dirty="0" err="1" smtClean="0">
                <a:solidFill>
                  <a:schemeClr val="tx1"/>
                </a:solidFill>
                <a:effectLst/>
                <a:latin typeface="+mn-lt"/>
                <a:ea typeface="+mn-ea"/>
                <a:cs typeface="+mn-cs"/>
              </a:rPr>
              <a:t>Voronoi</a:t>
            </a:r>
            <a:r>
              <a:rPr lang="en-US" sz="1200" kern="1200" dirty="0" smtClean="0">
                <a:solidFill>
                  <a:schemeClr val="tx1"/>
                </a:solidFill>
                <a:effectLst/>
                <a:latin typeface="+mn-lt"/>
                <a:ea typeface="+mn-ea"/>
                <a:cs typeface="+mn-cs"/>
              </a:rPr>
              <a:t> tessellations to create variable-resolution horizontal meshes. This technique allows for a gradual expansion from a localized region of mesh refinement to larger grid </a:t>
            </a:r>
            <a:r>
              <a:rPr lang="en-US" sz="1200" kern="1200" dirty="0" err="1" smtClean="0">
                <a:solidFill>
                  <a:schemeClr val="tx1"/>
                </a:solidFill>
                <a:effectLst/>
                <a:latin typeface="+mn-lt"/>
                <a:ea typeface="+mn-ea"/>
                <a:cs typeface="+mn-cs"/>
              </a:rPr>
              <a:t>spacings</a:t>
            </a:r>
            <a:r>
              <a:rPr lang="en-US" sz="1200" kern="1200" dirty="0" smtClean="0">
                <a:solidFill>
                  <a:schemeClr val="tx1"/>
                </a:solidFill>
                <a:effectLst/>
                <a:latin typeface="+mn-lt"/>
                <a:ea typeface="+mn-ea"/>
                <a:cs typeface="+mn-cs"/>
              </a:rPr>
              <a:t> on the rest of the globe, rather than a harsh discontinuity between domains with different grid lengths. </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9</a:t>
            </a:fld>
            <a:endParaRPr lang="en-US"/>
          </a:p>
        </p:txBody>
      </p:sp>
    </p:spTree>
    <p:extLst>
      <p:ext uri="{BB962C8B-B14F-4D97-AF65-F5344CB8AC3E}">
        <p14:creationId xmlns:p14="http://schemas.microsoft.com/office/powerpoint/2010/main" val="2677180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a:t>
            </a:r>
            <a:r>
              <a:rPr lang="en-US" baseline="0" dirty="0" smtClean="0"/>
              <a:t> project, we used a variable resolution grid with 15km horizontal grid spacing centered over the continental US and expanding out to 60km over the rest of the globe. We used the prescribed </a:t>
            </a:r>
            <a:r>
              <a:rPr lang="en-US" baseline="0" dirty="0" err="1" smtClean="0"/>
              <a:t>mesoscale</a:t>
            </a:r>
            <a:r>
              <a:rPr lang="en-US" baseline="0" dirty="0" smtClean="0"/>
              <a:t> reference physics package, which includes WSM6 microphysics parameterization scheme, YSU planetary boundary layer scheme, and RRTMG long and short wave radiation schemes. The exception to this package is the convective parameterization scheme. Instead of the default </a:t>
            </a:r>
            <a:r>
              <a:rPr lang="en-US" baseline="0" dirty="0" err="1" smtClean="0"/>
              <a:t>Tiedtke</a:t>
            </a:r>
            <a:r>
              <a:rPr lang="en-US" baseline="0" dirty="0" smtClean="0"/>
              <a:t> scheme, we used KF and MSKF. We added MSKF in as a separate physics option to MPAS allowing us to easily switch between the two.</a:t>
            </a:r>
            <a:endParaRPr lang="en-US" dirty="0"/>
          </a:p>
        </p:txBody>
      </p:sp>
      <p:sp>
        <p:nvSpPr>
          <p:cNvPr id="4" name="Slide Number Placeholder 3"/>
          <p:cNvSpPr>
            <a:spLocks noGrp="1"/>
          </p:cNvSpPr>
          <p:nvPr>
            <p:ph type="sldNum" sz="quarter" idx="10"/>
          </p:nvPr>
        </p:nvSpPr>
        <p:spPr/>
        <p:txBody>
          <a:bodyPr/>
          <a:lstStyle/>
          <a:p>
            <a:fld id="{B8421784-570E-F547-9D32-5DB50E488DAF}" type="slidenum">
              <a:rPr lang="en-US" smtClean="0"/>
              <a:t>10</a:t>
            </a:fld>
            <a:endParaRPr lang="en-US"/>
          </a:p>
        </p:txBody>
      </p:sp>
    </p:spTree>
    <p:extLst>
      <p:ext uri="{BB962C8B-B14F-4D97-AF65-F5344CB8AC3E}">
        <p14:creationId xmlns:p14="http://schemas.microsoft.com/office/powerpoint/2010/main" val="3536729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CCD872F0-E15F-CD4C-8F26-D1D70AC3C8D4}" type="datetimeFigureOut">
              <a:rPr lang="en-US" smtClean="0"/>
              <a:t>10/7/15</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4520C206-18AA-864A-8910-1E5E8903F78F}" type="slidenum">
              <a:rPr lang="en-US" smtClean="0"/>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CD872F0-E15F-CD4C-8F26-D1D70AC3C8D4}" type="datetimeFigureOut">
              <a:rPr lang="en-US" smtClean="0"/>
              <a:t>10/7/15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0C206-18AA-864A-8910-1E5E8903F78F}"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4520C206-18AA-864A-8910-1E5E8903F78F}"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CD872F0-E15F-CD4C-8F26-D1D70AC3C8D4}" type="datetimeFigureOut">
              <a:rPr lang="en-US" smtClean="0"/>
              <a:t>10/7/15</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CD872F0-E15F-CD4C-8F26-D1D70AC3C8D4}" type="datetimeFigureOut">
              <a:rPr lang="en-US" smtClean="0"/>
              <a:t>10/7/15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4520C206-18AA-864A-8910-1E5E8903F78F}"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CCD872F0-E15F-CD4C-8F26-D1D70AC3C8D4}" type="datetimeFigureOut">
              <a:rPr lang="en-US" smtClean="0"/>
              <a:t>10/7/15</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4520C206-18AA-864A-8910-1E5E8903F78F}"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CCD872F0-E15F-CD4C-8F26-D1D70AC3C8D4}" type="datetimeFigureOut">
              <a:rPr lang="en-US" smtClean="0"/>
              <a:t>10/7/15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0C206-18AA-864A-8910-1E5E8903F78F}"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CCD872F0-E15F-CD4C-8F26-D1D70AC3C8D4}" type="datetimeFigureOut">
              <a:rPr lang="en-US" smtClean="0"/>
              <a:t>10/7/15</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4520C206-18AA-864A-8910-1E5E8903F78F}" type="slidenum">
              <a:rPr lang="en-US" smtClean="0"/>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CD872F0-E15F-CD4C-8F26-D1D70AC3C8D4}" type="datetimeFigureOut">
              <a:rPr lang="en-US" smtClean="0"/>
              <a:t>10/7/15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4520C206-18AA-864A-8910-1E5E8903F78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CCD872F0-E15F-CD4C-8F26-D1D70AC3C8D4}" type="datetimeFigureOut">
              <a:rPr lang="en-US" smtClean="0"/>
              <a:t>10/7/15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4520C206-18AA-864A-8910-1E5E8903F78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4520C206-18AA-864A-8910-1E5E8903F78F}" type="slidenum">
              <a:rPr lang="en-US" smtClean="0"/>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CCD872F0-E15F-CD4C-8F26-D1D70AC3C8D4}" type="datetimeFigureOut">
              <a:rPr lang="en-US" smtClean="0"/>
              <a:t>10/7/15</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4520C206-18AA-864A-8910-1E5E8903F78F}"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CCD872F0-E15F-CD4C-8F26-D1D70AC3C8D4}" type="datetimeFigureOut">
              <a:rPr lang="en-US" smtClean="0"/>
              <a:t>10/7/15</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CCD872F0-E15F-CD4C-8F26-D1D70AC3C8D4}" type="datetimeFigureOut">
              <a:rPr lang="en-US" smtClean="0"/>
              <a:t>10/7/15</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4520C206-18AA-864A-8910-1E5E8903F78F}"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27.png"/><Relationship Id="rId6"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37.png"/><Relationship Id="rId8"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37.png"/><Relationship Id="rId8"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37.png"/><Relationship Id="rId8"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39.xml.rels><?xml version="1.0" encoding="UTF-8" standalone="yes"?>
<Relationships xmlns="http://schemas.openxmlformats.org/package/2006/relationships"><Relationship Id="rId11" Type="http://schemas.openxmlformats.org/officeDocument/2006/relationships/image" Target="../media/image62.png"/><Relationship Id="rId12"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image" Target="../media/image60.png"/><Relationship Id="rId10"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65.png"/><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819399"/>
            <a:ext cx="6400800" cy="3100730"/>
          </a:xfrm>
        </p:spPr>
        <p:txBody>
          <a:bodyPr>
            <a:normAutofit lnSpcReduction="10000"/>
          </a:bodyPr>
          <a:lstStyle/>
          <a:p>
            <a:r>
              <a:rPr lang="en-US" sz="2400" dirty="0" smtClean="0"/>
              <a:t>Allison Michaelis</a:t>
            </a:r>
            <a:r>
              <a:rPr lang="en-US" sz="2400" b="0" baseline="30000" dirty="0" smtClean="0"/>
              <a:t>1</a:t>
            </a:r>
            <a:endParaRPr lang="en-US" sz="2400" b="0" dirty="0"/>
          </a:p>
          <a:p>
            <a:r>
              <a:rPr lang="en-US" sz="2400" dirty="0" err="1" smtClean="0"/>
              <a:t>Kiran</a:t>
            </a:r>
            <a:r>
              <a:rPr lang="en-US" sz="2400" dirty="0" smtClean="0"/>
              <a:t> alapaty</a:t>
            </a:r>
            <a:r>
              <a:rPr lang="en-US" sz="2400" b="0" baseline="30000" dirty="0" smtClean="0"/>
              <a:t>2</a:t>
            </a:r>
            <a:endParaRPr lang="en-US" sz="2400" b="0" dirty="0"/>
          </a:p>
          <a:p>
            <a:r>
              <a:rPr lang="en-US" sz="2400" dirty="0" smtClean="0"/>
              <a:t>Valentine Anantharaj</a:t>
            </a:r>
            <a:r>
              <a:rPr lang="en-US" sz="2400" b="0" baseline="30000" dirty="0" smtClean="0"/>
              <a:t>3</a:t>
            </a:r>
          </a:p>
          <a:p>
            <a:endParaRPr lang="en-US" sz="2400" dirty="0" smtClean="0"/>
          </a:p>
          <a:p>
            <a:endParaRPr lang="en-US" sz="2400" dirty="0"/>
          </a:p>
          <a:p>
            <a:endParaRPr lang="en-US" sz="2000" dirty="0" smtClean="0"/>
          </a:p>
          <a:p>
            <a:r>
              <a:rPr lang="en-US" sz="2000" dirty="0" smtClean="0"/>
              <a:t>2015 CMAS Conference</a:t>
            </a:r>
          </a:p>
          <a:p>
            <a:r>
              <a:rPr lang="en-US" sz="2000" dirty="0"/>
              <a:t>7</a:t>
            </a:r>
            <a:r>
              <a:rPr lang="en-US" sz="2000" dirty="0" smtClean="0"/>
              <a:t> October 2015</a:t>
            </a:r>
            <a:endParaRPr lang="en-US" sz="2000" dirty="0"/>
          </a:p>
        </p:txBody>
      </p:sp>
      <p:sp>
        <p:nvSpPr>
          <p:cNvPr id="2" name="Title 1"/>
          <p:cNvSpPr>
            <a:spLocks noGrp="1"/>
          </p:cNvSpPr>
          <p:nvPr>
            <p:ph type="ctrTitle"/>
          </p:nvPr>
        </p:nvSpPr>
        <p:spPr>
          <a:xfrm>
            <a:off x="211677" y="381000"/>
            <a:ext cx="8696391" cy="1752600"/>
          </a:xfrm>
        </p:spPr>
        <p:txBody>
          <a:bodyPr anchor="ctr">
            <a:noAutofit/>
          </a:bodyPr>
          <a:lstStyle/>
          <a:p>
            <a:r>
              <a:rPr lang="en-US" sz="4000" dirty="0" smtClean="0"/>
              <a:t>Introducing Multi-Scale </a:t>
            </a:r>
            <a:r>
              <a:rPr lang="en-US" sz="4000" dirty="0" err="1" smtClean="0"/>
              <a:t>Kain</a:t>
            </a:r>
            <a:r>
              <a:rPr lang="en-US" sz="4000" dirty="0"/>
              <a:t>-</a:t>
            </a:r>
            <a:r>
              <a:rPr lang="en-US" sz="4000" dirty="0" smtClean="0"/>
              <a:t>Fritsch scheme to the Model for Prediction Across Scales </a:t>
            </a:r>
            <a:endParaRPr lang="en-US" sz="4000" dirty="0"/>
          </a:p>
        </p:txBody>
      </p:sp>
      <p:pic>
        <p:nvPicPr>
          <p:cNvPr id="4" name="Picture 3"/>
          <p:cNvPicPr>
            <a:picLocks noChangeAspect="1"/>
          </p:cNvPicPr>
          <p:nvPr/>
        </p:nvPicPr>
        <p:blipFill>
          <a:blip r:embed="rId2"/>
          <a:stretch>
            <a:fillRect/>
          </a:stretch>
        </p:blipFill>
        <p:spPr>
          <a:xfrm>
            <a:off x="3200400" y="5920129"/>
            <a:ext cx="2743200" cy="459162"/>
          </a:xfrm>
          <a:prstGeom prst="rect">
            <a:avLst/>
          </a:prstGeom>
        </p:spPr>
      </p:pic>
      <p:pic>
        <p:nvPicPr>
          <p:cNvPr id="6" name="Picture 5" descr="epa_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77" y="5074269"/>
            <a:ext cx="1691719" cy="1691719"/>
          </a:xfrm>
          <a:prstGeom prst="rect">
            <a:avLst/>
          </a:prstGeom>
        </p:spPr>
      </p:pic>
      <p:pic>
        <p:nvPicPr>
          <p:cNvPr id="7" name="Picture 6" descr="doe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3837" y="5074269"/>
            <a:ext cx="1691640" cy="1677365"/>
          </a:xfrm>
          <a:prstGeom prst="rect">
            <a:avLst/>
          </a:prstGeom>
        </p:spPr>
      </p:pic>
      <p:sp>
        <p:nvSpPr>
          <p:cNvPr id="8" name="TextBox 7"/>
          <p:cNvSpPr txBox="1"/>
          <p:nvPr/>
        </p:nvSpPr>
        <p:spPr>
          <a:xfrm>
            <a:off x="1298575" y="3957587"/>
            <a:ext cx="6546851" cy="923330"/>
          </a:xfrm>
          <a:prstGeom prst="rect">
            <a:avLst/>
          </a:prstGeom>
          <a:noFill/>
        </p:spPr>
        <p:txBody>
          <a:bodyPr wrap="square" rtlCol="0">
            <a:spAutoFit/>
          </a:bodyPr>
          <a:lstStyle/>
          <a:p>
            <a:pPr algn="ctr"/>
            <a:r>
              <a:rPr lang="en-US" baseline="30000" dirty="0" smtClean="0"/>
              <a:t>1</a:t>
            </a:r>
            <a:r>
              <a:rPr lang="en-US" dirty="0" smtClean="0"/>
              <a:t>Marine, Earth, and Atmospheric Science, NCSU</a:t>
            </a:r>
          </a:p>
          <a:p>
            <a:pPr algn="ctr"/>
            <a:r>
              <a:rPr lang="en-US" baseline="30000" dirty="0" smtClean="0"/>
              <a:t>2</a:t>
            </a:r>
            <a:r>
              <a:rPr lang="en-US" dirty="0" smtClean="0"/>
              <a:t>Atmospheric Modeling and Analysis Division, US EPA</a:t>
            </a:r>
          </a:p>
          <a:p>
            <a:pPr algn="ctr"/>
            <a:r>
              <a:rPr lang="en-US" baseline="30000" dirty="0" smtClean="0"/>
              <a:t>3</a:t>
            </a:r>
            <a:r>
              <a:rPr lang="en-US" dirty="0" smtClean="0"/>
              <a:t>National Center for Computational Sciences, ORNL</a:t>
            </a:r>
            <a:endParaRPr lang="en-US" baseline="30000" dirty="0"/>
          </a:p>
        </p:txBody>
      </p:sp>
    </p:spTree>
    <p:extLst>
      <p:ext uri="{BB962C8B-B14F-4D97-AF65-F5344CB8AC3E}">
        <p14:creationId xmlns:p14="http://schemas.microsoft.com/office/powerpoint/2010/main" val="339348999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Model Set-up</a:t>
            </a:r>
            <a:endParaRPr lang="en-US" sz="4000" dirty="0"/>
          </a:p>
        </p:txBody>
      </p:sp>
      <p:sp>
        <p:nvSpPr>
          <p:cNvPr id="3" name="Content Placeholder 2"/>
          <p:cNvSpPr>
            <a:spLocks noGrp="1"/>
          </p:cNvSpPr>
          <p:nvPr>
            <p:ph sz="quarter" idx="1"/>
          </p:nvPr>
        </p:nvSpPr>
        <p:spPr>
          <a:xfrm>
            <a:off x="301752" y="1527047"/>
            <a:ext cx="8503920" cy="5061077"/>
          </a:xfrm>
        </p:spPr>
        <p:txBody>
          <a:bodyPr>
            <a:normAutofit/>
          </a:bodyPr>
          <a:lstStyle/>
          <a:p>
            <a:r>
              <a:rPr lang="en-US" sz="3200" dirty="0" smtClean="0"/>
              <a:t>15-60km variable-resolution grid</a:t>
            </a:r>
          </a:p>
          <a:p>
            <a:pPr marL="0" indent="0">
              <a:buNone/>
            </a:pPr>
            <a:endParaRPr lang="en-US" sz="3200" dirty="0" smtClean="0"/>
          </a:p>
          <a:p>
            <a:r>
              <a:rPr lang="en-US" sz="3200" dirty="0" err="1" smtClean="0"/>
              <a:t>Mesoscale</a:t>
            </a:r>
            <a:r>
              <a:rPr lang="en-US" sz="3200" dirty="0" smtClean="0"/>
              <a:t> reference suite</a:t>
            </a:r>
          </a:p>
          <a:p>
            <a:pPr lvl="1"/>
            <a:r>
              <a:rPr lang="en-US" sz="2800" dirty="0" smtClean="0"/>
              <a:t>WSM6 microphysics scheme</a:t>
            </a:r>
          </a:p>
          <a:p>
            <a:pPr lvl="1"/>
            <a:r>
              <a:rPr lang="en-US" sz="2800" dirty="0" smtClean="0"/>
              <a:t>YSU PBL scheme</a:t>
            </a:r>
          </a:p>
          <a:p>
            <a:pPr lvl="1"/>
            <a:r>
              <a:rPr lang="en-US" sz="2800" dirty="0" smtClean="0"/>
              <a:t>RRTMG radiation schemes</a:t>
            </a:r>
          </a:p>
          <a:p>
            <a:endParaRPr lang="en-US" sz="3300" dirty="0" smtClean="0"/>
          </a:p>
          <a:p>
            <a:r>
              <a:rPr lang="en-US" sz="3300" dirty="0" smtClean="0"/>
              <a:t>Convective scheme: KF and MSKF</a:t>
            </a:r>
          </a:p>
        </p:txBody>
      </p:sp>
    </p:spTree>
    <p:extLst>
      <p:ext uri="{BB962C8B-B14F-4D97-AF65-F5344CB8AC3E}">
        <p14:creationId xmlns:p14="http://schemas.microsoft.com/office/powerpoint/2010/main" val="6943408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Model Set-up</a:t>
            </a:r>
            <a:endParaRPr lang="en-US" sz="4000" dirty="0"/>
          </a:p>
        </p:txBody>
      </p:sp>
      <p:sp>
        <p:nvSpPr>
          <p:cNvPr id="3" name="Content Placeholder 2"/>
          <p:cNvSpPr>
            <a:spLocks noGrp="1"/>
          </p:cNvSpPr>
          <p:nvPr>
            <p:ph sz="quarter" idx="1"/>
          </p:nvPr>
        </p:nvSpPr>
        <p:spPr>
          <a:xfrm>
            <a:off x="301752" y="1527047"/>
            <a:ext cx="8503920" cy="4859051"/>
          </a:xfrm>
        </p:spPr>
        <p:txBody>
          <a:bodyPr>
            <a:normAutofit/>
          </a:bodyPr>
          <a:lstStyle/>
          <a:p>
            <a:r>
              <a:rPr lang="en-US" sz="3200" dirty="0" smtClean="0"/>
              <a:t>Noah LSM</a:t>
            </a:r>
          </a:p>
          <a:p>
            <a:endParaRPr lang="en-US" sz="3200" dirty="0"/>
          </a:p>
          <a:p>
            <a:r>
              <a:rPr lang="en-US" sz="3200" dirty="0" smtClean="0"/>
              <a:t>NCEP </a:t>
            </a:r>
            <a:r>
              <a:rPr lang="en-US" sz="3200" dirty="0"/>
              <a:t>Climate Forecast System Reanalysis (CFSR)</a:t>
            </a:r>
          </a:p>
          <a:p>
            <a:pPr lvl="1"/>
            <a:r>
              <a:rPr lang="en-US" sz="2800" dirty="0"/>
              <a:t>Initial conditions, surface update </a:t>
            </a:r>
            <a:r>
              <a:rPr lang="en-US" sz="2800" dirty="0" smtClean="0"/>
              <a:t>fields</a:t>
            </a:r>
          </a:p>
          <a:p>
            <a:pPr lvl="1"/>
            <a:endParaRPr lang="en-US" sz="3200" dirty="0" smtClean="0"/>
          </a:p>
          <a:p>
            <a:r>
              <a:rPr lang="en-US" sz="3200" dirty="0" smtClean="0"/>
              <a:t>3-month simulation (DOE Titan)</a:t>
            </a:r>
          </a:p>
          <a:p>
            <a:pPr lvl="1"/>
            <a:r>
              <a:rPr lang="en-US" sz="2800" dirty="0" smtClean="0"/>
              <a:t>15 May 2006 00Z – 14 August 2006 00Z</a:t>
            </a:r>
            <a:endParaRPr lang="en-US" sz="3200" dirty="0"/>
          </a:p>
          <a:p>
            <a:pPr lvl="1"/>
            <a:endParaRPr lang="en-US" sz="3200" dirty="0" smtClean="0"/>
          </a:p>
          <a:p>
            <a:endParaRPr lang="en-US" sz="3700" dirty="0" smtClean="0"/>
          </a:p>
        </p:txBody>
      </p:sp>
    </p:spTree>
    <p:extLst>
      <p:ext uri="{BB962C8B-B14F-4D97-AF65-F5344CB8AC3E}">
        <p14:creationId xmlns:p14="http://schemas.microsoft.com/office/powerpoint/2010/main" val="22859452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Hypotheses</a:t>
            </a:r>
            <a:endParaRPr lang="en-US" sz="4000" dirty="0"/>
          </a:p>
        </p:txBody>
      </p:sp>
      <p:sp>
        <p:nvSpPr>
          <p:cNvPr id="3" name="Content Placeholder 2"/>
          <p:cNvSpPr>
            <a:spLocks noGrp="1"/>
          </p:cNvSpPr>
          <p:nvPr>
            <p:ph sz="quarter" idx="1"/>
          </p:nvPr>
        </p:nvSpPr>
        <p:spPr/>
        <p:txBody>
          <a:bodyPr>
            <a:normAutofit/>
          </a:bodyPr>
          <a:lstStyle/>
          <a:p>
            <a:r>
              <a:rPr lang="en-US" sz="3200" dirty="0" smtClean="0"/>
              <a:t>Increase in total cloud cover with MSKF</a:t>
            </a:r>
          </a:p>
          <a:p>
            <a:pPr lvl="1"/>
            <a:r>
              <a:rPr lang="en-US" sz="2800" dirty="0" smtClean="0"/>
              <a:t>Decrease in near surface temperature</a:t>
            </a:r>
          </a:p>
          <a:p>
            <a:pPr lvl="1"/>
            <a:endParaRPr lang="en-US" sz="2800" dirty="0"/>
          </a:p>
          <a:p>
            <a:r>
              <a:rPr lang="en-US" sz="3200" dirty="0" smtClean="0"/>
              <a:t>Decrease in precipitation</a:t>
            </a:r>
            <a:endParaRPr lang="en-US" sz="3200" dirty="0"/>
          </a:p>
        </p:txBody>
      </p:sp>
    </p:spTree>
    <p:extLst>
      <p:ext uri="{BB962C8B-B14F-4D97-AF65-F5344CB8AC3E}">
        <p14:creationId xmlns:p14="http://schemas.microsoft.com/office/powerpoint/2010/main" val="3324544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Results</a:t>
            </a:r>
            <a:endParaRPr lang="en-US" sz="4000" dirty="0"/>
          </a:p>
        </p:txBody>
      </p:sp>
      <p:sp>
        <p:nvSpPr>
          <p:cNvPr id="3" name="Content Placeholder 2"/>
          <p:cNvSpPr>
            <a:spLocks noGrp="1"/>
          </p:cNvSpPr>
          <p:nvPr>
            <p:ph sz="quarter" idx="1"/>
          </p:nvPr>
        </p:nvSpPr>
        <p:spPr>
          <a:xfrm>
            <a:off x="301752" y="1527047"/>
            <a:ext cx="8503920" cy="4859051"/>
          </a:xfrm>
        </p:spPr>
        <p:txBody>
          <a:bodyPr>
            <a:normAutofit/>
          </a:bodyPr>
          <a:lstStyle/>
          <a:p>
            <a:r>
              <a:rPr lang="en-US" sz="3200" dirty="0" smtClean="0"/>
              <a:t>Daily means</a:t>
            </a:r>
          </a:p>
          <a:p>
            <a:pPr lvl="1"/>
            <a:r>
              <a:rPr lang="en-US" sz="2800" dirty="0" smtClean="0"/>
              <a:t> 00Z Day 1 – 00Z Day 2</a:t>
            </a:r>
          </a:p>
          <a:p>
            <a:endParaRPr lang="en-US" sz="3700" dirty="0" smtClean="0"/>
          </a:p>
          <a:p>
            <a:r>
              <a:rPr lang="en-US" sz="3200" dirty="0" smtClean="0"/>
              <a:t>Monthly means</a:t>
            </a:r>
          </a:p>
          <a:p>
            <a:pPr lvl="1"/>
            <a:r>
              <a:rPr lang="en-US" sz="2800" dirty="0" smtClean="0"/>
              <a:t>00Z 15</a:t>
            </a:r>
            <a:r>
              <a:rPr lang="en-US" sz="2800" baseline="30000" dirty="0" smtClean="0"/>
              <a:t>th</a:t>
            </a:r>
            <a:r>
              <a:rPr lang="en-US" sz="2800" dirty="0" smtClean="0"/>
              <a:t> of Month 1 – 00Z 15</a:t>
            </a:r>
            <a:r>
              <a:rPr lang="en-US" sz="2800" baseline="30000" dirty="0" smtClean="0"/>
              <a:t>th</a:t>
            </a:r>
            <a:r>
              <a:rPr lang="en-US" sz="2800" dirty="0" smtClean="0"/>
              <a:t> of Month 2</a:t>
            </a:r>
          </a:p>
          <a:p>
            <a:pPr lvl="1"/>
            <a:endParaRPr lang="en-US" sz="2800" dirty="0"/>
          </a:p>
          <a:p>
            <a:r>
              <a:rPr lang="en-US" sz="3200" dirty="0" smtClean="0"/>
              <a:t>Seasonal means</a:t>
            </a:r>
          </a:p>
        </p:txBody>
      </p:sp>
    </p:spTree>
    <p:extLst>
      <p:ext uri="{BB962C8B-B14F-4D97-AF65-F5344CB8AC3E}">
        <p14:creationId xmlns:p14="http://schemas.microsoft.com/office/powerpoint/2010/main" val="28580954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30419"/>
            <a:ext cx="8534400" cy="758952"/>
          </a:xfrm>
        </p:spPr>
        <p:txBody>
          <a:bodyPr>
            <a:normAutofit/>
          </a:bodyPr>
          <a:lstStyle/>
          <a:p>
            <a:r>
              <a:rPr lang="en-US" sz="4000" dirty="0" smtClean="0"/>
              <a:t>Surface Shortwave Radiation</a:t>
            </a:r>
            <a:endParaRPr lang="en-US" sz="4000" dirty="0"/>
          </a:p>
        </p:txBody>
      </p:sp>
      <p:sp>
        <p:nvSpPr>
          <p:cNvPr id="3" name="Content Placeholder 2"/>
          <p:cNvSpPr>
            <a:spLocks noGrp="1"/>
          </p:cNvSpPr>
          <p:nvPr>
            <p:ph sz="quarter" idx="1"/>
          </p:nvPr>
        </p:nvSpPr>
        <p:spPr/>
        <p:txBody>
          <a:bodyPr>
            <a:normAutofit/>
          </a:bodyPr>
          <a:lstStyle/>
          <a:p>
            <a:r>
              <a:rPr lang="en-US" sz="3200" dirty="0" smtClean="0"/>
              <a:t>Proxy for cloud cover</a:t>
            </a:r>
          </a:p>
          <a:p>
            <a:endParaRPr lang="en-US" sz="3200" dirty="0"/>
          </a:p>
          <a:p>
            <a:r>
              <a:rPr lang="en-US" sz="3200" dirty="0" smtClean="0"/>
              <a:t>All-sky – Clear-sky</a:t>
            </a:r>
          </a:p>
          <a:p>
            <a:pPr lvl="1"/>
            <a:r>
              <a:rPr lang="en-US" sz="2800" dirty="0" smtClean="0"/>
              <a:t>More negative </a:t>
            </a:r>
            <a:r>
              <a:rPr lang="en-US" sz="2800" dirty="0" smtClean="0">
                <a:sym typeface="Wingdings"/>
              </a:rPr>
              <a:t> More cloud cover</a:t>
            </a:r>
            <a:endParaRPr lang="en-US" sz="2800" dirty="0"/>
          </a:p>
        </p:txBody>
      </p:sp>
    </p:spTree>
    <p:extLst>
      <p:ext uri="{BB962C8B-B14F-4D97-AF65-F5344CB8AC3E}">
        <p14:creationId xmlns:p14="http://schemas.microsoft.com/office/powerpoint/2010/main" val="4277324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820" y="6169311"/>
            <a:ext cx="8801100" cy="639827"/>
          </a:xfrm>
          <a:prstGeom prst="rect">
            <a:avLst/>
          </a:prstGeom>
          <a:solidFill>
            <a:srgbClr val="FFFFFF"/>
          </a:solidFill>
          <a:ln>
            <a:solidFill>
              <a:srgbClr val="FFFFFF"/>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676550" y="355528"/>
            <a:ext cx="5486400" cy="2875552"/>
          </a:xfrm>
          <a:prstGeom prst="rect">
            <a:avLst/>
          </a:prstGeom>
        </p:spPr>
      </p:pic>
      <p:pic>
        <p:nvPicPr>
          <p:cNvPr id="4" name="Picture 3"/>
          <p:cNvPicPr>
            <a:picLocks noChangeAspect="1"/>
          </p:cNvPicPr>
          <p:nvPr/>
        </p:nvPicPr>
        <p:blipFill>
          <a:blip r:embed="rId4"/>
          <a:stretch>
            <a:fillRect/>
          </a:stretch>
        </p:blipFill>
        <p:spPr>
          <a:xfrm>
            <a:off x="1676550" y="6373826"/>
            <a:ext cx="5486400" cy="484174"/>
          </a:xfrm>
          <a:prstGeom prst="rect">
            <a:avLst/>
          </a:prstGeom>
        </p:spPr>
      </p:pic>
      <p:pic>
        <p:nvPicPr>
          <p:cNvPr id="5" name="Picture 4"/>
          <p:cNvPicPr>
            <a:picLocks noChangeAspect="1"/>
          </p:cNvPicPr>
          <p:nvPr/>
        </p:nvPicPr>
        <p:blipFill>
          <a:blip r:embed="rId5"/>
          <a:stretch>
            <a:fillRect/>
          </a:stretch>
        </p:blipFill>
        <p:spPr>
          <a:xfrm>
            <a:off x="1676550" y="3375479"/>
            <a:ext cx="5486400" cy="2875552"/>
          </a:xfrm>
          <a:prstGeom prst="rect">
            <a:avLst/>
          </a:prstGeom>
        </p:spPr>
      </p:pic>
      <p:sp>
        <p:nvSpPr>
          <p:cNvPr id="7" name="TextBox 6"/>
          <p:cNvSpPr txBox="1"/>
          <p:nvPr/>
        </p:nvSpPr>
        <p:spPr>
          <a:xfrm>
            <a:off x="262785" y="1431262"/>
            <a:ext cx="1143000" cy="461665"/>
          </a:xfrm>
          <a:prstGeom prst="rect">
            <a:avLst/>
          </a:prstGeom>
          <a:noFill/>
        </p:spPr>
        <p:txBody>
          <a:bodyPr wrap="square" rtlCol="0">
            <a:spAutoFit/>
          </a:bodyPr>
          <a:lstStyle/>
          <a:p>
            <a:pPr algn="ctr"/>
            <a:r>
              <a:rPr lang="en-US" sz="2400" dirty="0" smtClean="0"/>
              <a:t>KF</a:t>
            </a:r>
            <a:endParaRPr lang="en-US" sz="2400" dirty="0"/>
          </a:p>
        </p:txBody>
      </p:sp>
      <p:sp>
        <p:nvSpPr>
          <p:cNvPr id="8" name="TextBox 7"/>
          <p:cNvSpPr txBox="1"/>
          <p:nvPr/>
        </p:nvSpPr>
        <p:spPr>
          <a:xfrm>
            <a:off x="262785" y="4446872"/>
            <a:ext cx="1143000" cy="461665"/>
          </a:xfrm>
          <a:prstGeom prst="rect">
            <a:avLst/>
          </a:prstGeom>
          <a:noFill/>
        </p:spPr>
        <p:txBody>
          <a:bodyPr wrap="square" rtlCol="0">
            <a:spAutoFit/>
          </a:bodyPr>
          <a:lstStyle/>
          <a:p>
            <a:pPr algn="ctr"/>
            <a:r>
              <a:rPr lang="en-US" sz="2400" dirty="0" smtClean="0"/>
              <a:t>MSKF</a:t>
            </a:r>
            <a:endParaRPr lang="en-US" sz="2400" dirty="0"/>
          </a:p>
        </p:txBody>
      </p:sp>
      <p:sp>
        <p:nvSpPr>
          <p:cNvPr id="9" name="TextBox 8"/>
          <p:cNvSpPr txBox="1"/>
          <p:nvPr/>
        </p:nvSpPr>
        <p:spPr>
          <a:xfrm>
            <a:off x="7218730" y="6373826"/>
            <a:ext cx="1431471" cy="369332"/>
          </a:xfrm>
          <a:prstGeom prst="rect">
            <a:avLst/>
          </a:prstGeom>
          <a:noFill/>
        </p:spPr>
        <p:txBody>
          <a:bodyPr wrap="square" rtlCol="0">
            <a:spAutoFit/>
          </a:bodyPr>
          <a:lstStyle/>
          <a:p>
            <a:pPr algn="ctr"/>
            <a:r>
              <a:rPr lang="en-US" dirty="0" smtClean="0"/>
              <a:t>W</a:t>
            </a:r>
            <a:r>
              <a:rPr lang="en-US" dirty="0" smtClean="0">
                <a:latin typeface="Wingdings"/>
                <a:ea typeface="Wingdings"/>
                <a:cs typeface="Wingdings"/>
                <a:sym typeface="Wingdings"/>
              </a:rPr>
              <a:t></a:t>
            </a:r>
            <a:r>
              <a:rPr lang="en-US" dirty="0" smtClean="0">
                <a:sym typeface="Wingdings"/>
              </a:rPr>
              <a:t>m</a:t>
            </a:r>
            <a:r>
              <a:rPr lang="en-US" baseline="30000" dirty="0" smtClean="0">
                <a:sym typeface="Wingdings"/>
              </a:rPr>
              <a:t>-2</a:t>
            </a:r>
            <a:r>
              <a:rPr lang="en-US" dirty="0" smtClean="0"/>
              <a:t>/day</a:t>
            </a:r>
            <a:endParaRPr lang="en-US" dirty="0"/>
          </a:p>
        </p:txBody>
      </p:sp>
      <p:sp>
        <p:nvSpPr>
          <p:cNvPr id="13" name="TextBox 12"/>
          <p:cNvSpPr txBox="1"/>
          <p:nvPr/>
        </p:nvSpPr>
        <p:spPr>
          <a:xfrm>
            <a:off x="7124737" y="189883"/>
            <a:ext cx="1853591" cy="646331"/>
          </a:xfrm>
          <a:prstGeom prst="rect">
            <a:avLst/>
          </a:prstGeom>
          <a:noFill/>
        </p:spPr>
        <p:txBody>
          <a:bodyPr wrap="square" rtlCol="0">
            <a:spAutoFit/>
          </a:bodyPr>
          <a:lstStyle/>
          <a:p>
            <a:pPr algn="ctr"/>
            <a:r>
              <a:rPr lang="en-US" dirty="0" smtClean="0"/>
              <a:t>Seasonal</a:t>
            </a:r>
          </a:p>
          <a:p>
            <a:pPr algn="ctr"/>
            <a:r>
              <a:rPr lang="en-US" dirty="0" smtClean="0"/>
              <a:t>SW Radiation</a:t>
            </a:r>
            <a:endParaRPr lang="en-US" dirty="0"/>
          </a:p>
        </p:txBody>
      </p:sp>
    </p:spTree>
    <p:extLst>
      <p:ext uri="{BB962C8B-B14F-4D97-AF65-F5344CB8AC3E}">
        <p14:creationId xmlns:p14="http://schemas.microsoft.com/office/powerpoint/2010/main" val="387459724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63820" y="6365279"/>
            <a:ext cx="8801100" cy="443859"/>
          </a:xfrm>
          <a:prstGeom prst="rect">
            <a:avLst/>
          </a:prstGeom>
          <a:solidFill>
            <a:srgbClr val="FFFFFF"/>
          </a:solidFill>
          <a:ln>
            <a:solidFill>
              <a:srgbClr val="FFFFFF"/>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a:off x="915208" y="5412280"/>
            <a:ext cx="7900416" cy="683237"/>
          </a:xfrm>
          <a:prstGeom prst="rect">
            <a:avLst/>
          </a:prstGeom>
        </p:spPr>
      </p:pic>
      <p:pic>
        <p:nvPicPr>
          <p:cNvPr id="9" name="Picture 8"/>
          <p:cNvPicPr>
            <a:picLocks noChangeAspect="1"/>
          </p:cNvPicPr>
          <p:nvPr/>
        </p:nvPicPr>
        <p:blipFill>
          <a:blip r:embed="rId4"/>
          <a:stretch>
            <a:fillRect/>
          </a:stretch>
        </p:blipFill>
        <p:spPr>
          <a:xfrm>
            <a:off x="199274" y="747996"/>
            <a:ext cx="8759952" cy="4600784"/>
          </a:xfrm>
          <a:prstGeom prst="rect">
            <a:avLst/>
          </a:prstGeom>
        </p:spPr>
      </p:pic>
      <p:sp>
        <p:nvSpPr>
          <p:cNvPr id="10" name="TextBox 9"/>
          <p:cNvSpPr txBox="1"/>
          <p:nvPr/>
        </p:nvSpPr>
        <p:spPr>
          <a:xfrm>
            <a:off x="3810383" y="5999888"/>
            <a:ext cx="2111580" cy="430887"/>
          </a:xfrm>
          <a:prstGeom prst="rect">
            <a:avLst/>
          </a:prstGeom>
          <a:noFill/>
        </p:spPr>
        <p:txBody>
          <a:bodyPr wrap="square" rtlCol="0">
            <a:spAutoFit/>
          </a:bodyPr>
          <a:lstStyle/>
          <a:p>
            <a:pPr algn="ctr"/>
            <a:r>
              <a:rPr lang="en-US" sz="2200" dirty="0" smtClean="0"/>
              <a:t>W</a:t>
            </a:r>
            <a:r>
              <a:rPr lang="en-US" sz="2200" dirty="0" smtClean="0">
                <a:latin typeface="Wingdings"/>
                <a:ea typeface="Wingdings"/>
                <a:cs typeface="Wingdings"/>
                <a:sym typeface="Wingdings"/>
              </a:rPr>
              <a:t></a:t>
            </a:r>
            <a:r>
              <a:rPr lang="en-US" sz="2200" dirty="0" smtClean="0">
                <a:sym typeface="Wingdings"/>
              </a:rPr>
              <a:t>m</a:t>
            </a:r>
            <a:r>
              <a:rPr lang="en-US" sz="2200" baseline="30000" dirty="0" smtClean="0">
                <a:sym typeface="Wingdings"/>
              </a:rPr>
              <a:t>-2</a:t>
            </a:r>
            <a:r>
              <a:rPr lang="en-US" sz="2200" dirty="0" smtClean="0"/>
              <a:t>/day</a:t>
            </a:r>
            <a:endParaRPr lang="en-US" sz="2200" dirty="0"/>
          </a:p>
        </p:txBody>
      </p:sp>
      <p:sp>
        <p:nvSpPr>
          <p:cNvPr id="11" name="TextBox 10"/>
          <p:cNvSpPr txBox="1"/>
          <p:nvPr/>
        </p:nvSpPr>
        <p:spPr>
          <a:xfrm>
            <a:off x="3788632" y="224466"/>
            <a:ext cx="1852460" cy="461665"/>
          </a:xfrm>
          <a:prstGeom prst="rect">
            <a:avLst/>
          </a:prstGeom>
          <a:noFill/>
        </p:spPr>
        <p:txBody>
          <a:bodyPr wrap="square" rtlCol="0">
            <a:spAutoFit/>
          </a:bodyPr>
          <a:lstStyle/>
          <a:p>
            <a:pPr algn="ctr"/>
            <a:r>
              <a:rPr lang="en-US" sz="2400" b="1" dirty="0" smtClean="0"/>
              <a:t>MSKF – KF</a:t>
            </a:r>
            <a:endParaRPr lang="en-US" sz="2400" b="1" dirty="0"/>
          </a:p>
        </p:txBody>
      </p:sp>
      <p:sp>
        <p:nvSpPr>
          <p:cNvPr id="12" name="Donut 11"/>
          <p:cNvSpPr/>
          <p:nvPr/>
        </p:nvSpPr>
        <p:spPr>
          <a:xfrm>
            <a:off x="639405" y="2469439"/>
            <a:ext cx="2502559" cy="515327"/>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3" name="Donut 12"/>
          <p:cNvSpPr/>
          <p:nvPr/>
        </p:nvSpPr>
        <p:spPr>
          <a:xfrm>
            <a:off x="6692915" y="2116525"/>
            <a:ext cx="725368" cy="644159"/>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4" name="TextBox 13"/>
          <p:cNvSpPr txBox="1"/>
          <p:nvPr/>
        </p:nvSpPr>
        <p:spPr>
          <a:xfrm>
            <a:off x="-182962" y="6365279"/>
            <a:ext cx="3293847" cy="369332"/>
          </a:xfrm>
          <a:prstGeom prst="rect">
            <a:avLst/>
          </a:prstGeom>
          <a:noFill/>
        </p:spPr>
        <p:txBody>
          <a:bodyPr wrap="square" rtlCol="0">
            <a:spAutoFit/>
          </a:bodyPr>
          <a:lstStyle/>
          <a:p>
            <a:pPr algn="ctr"/>
            <a:r>
              <a:rPr lang="en-US" dirty="0" smtClean="0"/>
              <a:t>Seasonal SW Radiation</a:t>
            </a:r>
            <a:endParaRPr lang="en-US" dirty="0"/>
          </a:p>
        </p:txBody>
      </p:sp>
      <p:sp>
        <p:nvSpPr>
          <p:cNvPr id="15" name="Donut 14"/>
          <p:cNvSpPr/>
          <p:nvPr/>
        </p:nvSpPr>
        <p:spPr>
          <a:xfrm rot="20043086">
            <a:off x="6250727" y="2185726"/>
            <a:ext cx="420960" cy="644159"/>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684897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365279"/>
            <a:ext cx="9144000" cy="443859"/>
          </a:xfrm>
          <a:prstGeom prst="rect">
            <a:avLst/>
          </a:prstGeom>
          <a:solidFill>
            <a:srgbClr val="FFFFFF"/>
          </a:solidFill>
          <a:ln>
            <a:solidFill>
              <a:srgbClr val="FFFFFF"/>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 name="TextBox 1"/>
          <p:cNvSpPr txBox="1"/>
          <p:nvPr/>
        </p:nvSpPr>
        <p:spPr>
          <a:xfrm>
            <a:off x="1735395" y="106136"/>
            <a:ext cx="1143000" cy="461665"/>
          </a:xfrm>
          <a:prstGeom prst="rect">
            <a:avLst/>
          </a:prstGeom>
          <a:noFill/>
        </p:spPr>
        <p:txBody>
          <a:bodyPr wrap="square" rtlCol="0">
            <a:spAutoFit/>
          </a:bodyPr>
          <a:lstStyle/>
          <a:p>
            <a:pPr algn="ctr"/>
            <a:r>
              <a:rPr lang="en-US" sz="2400" dirty="0" smtClean="0"/>
              <a:t>KF</a:t>
            </a:r>
            <a:endParaRPr lang="en-US" sz="2400" dirty="0"/>
          </a:p>
        </p:txBody>
      </p:sp>
      <p:sp>
        <p:nvSpPr>
          <p:cNvPr id="3" name="TextBox 2"/>
          <p:cNvSpPr txBox="1"/>
          <p:nvPr/>
        </p:nvSpPr>
        <p:spPr>
          <a:xfrm>
            <a:off x="6434939" y="106136"/>
            <a:ext cx="1143000" cy="461665"/>
          </a:xfrm>
          <a:prstGeom prst="rect">
            <a:avLst/>
          </a:prstGeom>
          <a:noFill/>
        </p:spPr>
        <p:txBody>
          <a:bodyPr wrap="square" rtlCol="0">
            <a:spAutoFit/>
          </a:bodyPr>
          <a:lstStyle/>
          <a:p>
            <a:pPr algn="ctr"/>
            <a:r>
              <a:rPr lang="en-US" sz="2400" dirty="0" smtClean="0"/>
              <a:t>MSKF</a:t>
            </a:r>
            <a:endParaRPr lang="en-US" sz="2400" dirty="0"/>
          </a:p>
        </p:txBody>
      </p:sp>
      <p:sp>
        <p:nvSpPr>
          <p:cNvPr id="4" name="TextBox 3"/>
          <p:cNvSpPr txBox="1"/>
          <p:nvPr/>
        </p:nvSpPr>
        <p:spPr>
          <a:xfrm>
            <a:off x="3645770" y="2678760"/>
            <a:ext cx="1852460" cy="461665"/>
          </a:xfrm>
          <a:prstGeom prst="rect">
            <a:avLst/>
          </a:prstGeom>
          <a:noFill/>
        </p:spPr>
        <p:txBody>
          <a:bodyPr wrap="square" rtlCol="0">
            <a:spAutoFit/>
          </a:bodyPr>
          <a:lstStyle/>
          <a:p>
            <a:pPr algn="ctr"/>
            <a:r>
              <a:rPr lang="en-US" sz="2400" dirty="0" smtClean="0"/>
              <a:t>MSKF – KF</a:t>
            </a:r>
            <a:endParaRPr lang="en-US" sz="2400" dirty="0"/>
          </a:p>
        </p:txBody>
      </p:sp>
      <p:pic>
        <p:nvPicPr>
          <p:cNvPr id="5" name="Picture 4"/>
          <p:cNvPicPr>
            <a:picLocks noChangeAspect="1"/>
          </p:cNvPicPr>
          <p:nvPr/>
        </p:nvPicPr>
        <p:blipFill>
          <a:blip r:embed="rId3"/>
          <a:stretch>
            <a:fillRect/>
          </a:stretch>
        </p:blipFill>
        <p:spPr>
          <a:xfrm>
            <a:off x="437982" y="509396"/>
            <a:ext cx="3657600" cy="1499314"/>
          </a:xfrm>
          <a:prstGeom prst="rect">
            <a:avLst/>
          </a:prstGeom>
        </p:spPr>
      </p:pic>
      <p:pic>
        <p:nvPicPr>
          <p:cNvPr id="6" name="Picture 5"/>
          <p:cNvPicPr>
            <a:picLocks noChangeAspect="1"/>
          </p:cNvPicPr>
          <p:nvPr/>
        </p:nvPicPr>
        <p:blipFill>
          <a:blip r:embed="rId4"/>
          <a:stretch>
            <a:fillRect/>
          </a:stretch>
        </p:blipFill>
        <p:spPr>
          <a:xfrm>
            <a:off x="2396328" y="2082330"/>
            <a:ext cx="4535424" cy="396934"/>
          </a:xfrm>
          <a:prstGeom prst="rect">
            <a:avLst/>
          </a:prstGeom>
        </p:spPr>
      </p:pic>
      <p:pic>
        <p:nvPicPr>
          <p:cNvPr id="7" name="Picture 6"/>
          <p:cNvPicPr>
            <a:picLocks noChangeAspect="1"/>
          </p:cNvPicPr>
          <p:nvPr/>
        </p:nvPicPr>
        <p:blipFill>
          <a:blip r:embed="rId5"/>
          <a:stretch>
            <a:fillRect/>
          </a:stretch>
        </p:blipFill>
        <p:spPr>
          <a:xfrm>
            <a:off x="5010912" y="509396"/>
            <a:ext cx="3657600" cy="1499314"/>
          </a:xfrm>
          <a:prstGeom prst="rect">
            <a:avLst/>
          </a:prstGeom>
        </p:spPr>
      </p:pic>
      <p:pic>
        <p:nvPicPr>
          <p:cNvPr id="8" name="Picture 7"/>
          <p:cNvPicPr>
            <a:picLocks noChangeAspect="1"/>
          </p:cNvPicPr>
          <p:nvPr/>
        </p:nvPicPr>
        <p:blipFill>
          <a:blip r:embed="rId6"/>
          <a:stretch>
            <a:fillRect/>
          </a:stretch>
        </p:blipFill>
        <p:spPr>
          <a:xfrm>
            <a:off x="617792" y="3048400"/>
            <a:ext cx="7908417" cy="3241797"/>
          </a:xfrm>
          <a:prstGeom prst="rect">
            <a:avLst/>
          </a:prstGeom>
        </p:spPr>
      </p:pic>
      <p:pic>
        <p:nvPicPr>
          <p:cNvPr id="9" name="Picture 8"/>
          <p:cNvPicPr>
            <a:picLocks noChangeAspect="1"/>
          </p:cNvPicPr>
          <p:nvPr/>
        </p:nvPicPr>
        <p:blipFill>
          <a:blip r:embed="rId7"/>
          <a:stretch>
            <a:fillRect/>
          </a:stretch>
        </p:blipFill>
        <p:spPr>
          <a:xfrm>
            <a:off x="1965480" y="6299087"/>
            <a:ext cx="5943600" cy="532793"/>
          </a:xfrm>
          <a:prstGeom prst="rect">
            <a:avLst/>
          </a:prstGeom>
        </p:spPr>
      </p:pic>
      <p:sp>
        <p:nvSpPr>
          <p:cNvPr id="10" name="TextBox 9"/>
          <p:cNvSpPr txBox="1"/>
          <p:nvPr/>
        </p:nvSpPr>
        <p:spPr>
          <a:xfrm>
            <a:off x="7479563" y="6369220"/>
            <a:ext cx="2111580" cy="369332"/>
          </a:xfrm>
          <a:prstGeom prst="rect">
            <a:avLst/>
          </a:prstGeom>
          <a:noFill/>
        </p:spPr>
        <p:txBody>
          <a:bodyPr wrap="square" rtlCol="0">
            <a:spAutoFit/>
          </a:bodyPr>
          <a:lstStyle/>
          <a:p>
            <a:pPr algn="ctr"/>
            <a:r>
              <a:rPr lang="en-US" dirty="0" smtClean="0"/>
              <a:t>W</a:t>
            </a:r>
            <a:r>
              <a:rPr lang="en-US" dirty="0" smtClean="0">
                <a:latin typeface="Wingdings"/>
                <a:ea typeface="Wingdings"/>
                <a:cs typeface="Wingdings"/>
                <a:sym typeface="Wingdings"/>
              </a:rPr>
              <a:t></a:t>
            </a:r>
            <a:r>
              <a:rPr lang="en-US" dirty="0" smtClean="0">
                <a:sym typeface="Wingdings"/>
              </a:rPr>
              <a:t>m</a:t>
            </a:r>
            <a:r>
              <a:rPr lang="en-US" baseline="30000" dirty="0" smtClean="0">
                <a:sym typeface="Wingdings"/>
              </a:rPr>
              <a:t>-2</a:t>
            </a:r>
            <a:r>
              <a:rPr lang="en-US" dirty="0" smtClean="0"/>
              <a:t>/day</a:t>
            </a:r>
            <a:endParaRPr lang="en-US" dirty="0"/>
          </a:p>
        </p:txBody>
      </p:sp>
      <p:sp>
        <p:nvSpPr>
          <p:cNvPr id="11" name="TextBox 10"/>
          <p:cNvSpPr txBox="1"/>
          <p:nvPr/>
        </p:nvSpPr>
        <p:spPr>
          <a:xfrm>
            <a:off x="-238186" y="6310063"/>
            <a:ext cx="2336657" cy="646331"/>
          </a:xfrm>
          <a:prstGeom prst="rect">
            <a:avLst/>
          </a:prstGeom>
          <a:noFill/>
        </p:spPr>
        <p:txBody>
          <a:bodyPr wrap="square" rtlCol="0">
            <a:spAutoFit/>
          </a:bodyPr>
          <a:lstStyle/>
          <a:p>
            <a:pPr algn="ctr"/>
            <a:r>
              <a:rPr lang="en-US" dirty="0" smtClean="0"/>
              <a:t>Seasonal SW Radiation</a:t>
            </a:r>
            <a:endParaRPr lang="en-US" dirty="0"/>
          </a:p>
        </p:txBody>
      </p:sp>
    </p:spTree>
    <p:extLst>
      <p:ext uri="{BB962C8B-B14F-4D97-AF65-F5344CB8AC3E}">
        <p14:creationId xmlns:p14="http://schemas.microsoft.com/office/powerpoint/2010/main" val="96467537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63820" y="6365279"/>
            <a:ext cx="8801100" cy="443859"/>
          </a:xfrm>
          <a:prstGeom prst="rect">
            <a:avLst/>
          </a:prstGeom>
          <a:solidFill>
            <a:srgbClr val="FFFFFF"/>
          </a:solidFill>
          <a:ln>
            <a:solidFill>
              <a:srgbClr val="FFFFFF"/>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 name="TextBox 1"/>
          <p:cNvSpPr txBox="1"/>
          <p:nvPr/>
        </p:nvSpPr>
        <p:spPr>
          <a:xfrm>
            <a:off x="1735395" y="106136"/>
            <a:ext cx="1143000" cy="461665"/>
          </a:xfrm>
          <a:prstGeom prst="rect">
            <a:avLst/>
          </a:prstGeom>
          <a:noFill/>
        </p:spPr>
        <p:txBody>
          <a:bodyPr wrap="square" rtlCol="0">
            <a:spAutoFit/>
          </a:bodyPr>
          <a:lstStyle/>
          <a:p>
            <a:pPr algn="ctr"/>
            <a:r>
              <a:rPr lang="en-US" sz="2400" dirty="0" smtClean="0"/>
              <a:t>KF</a:t>
            </a:r>
            <a:endParaRPr lang="en-US" sz="2400" dirty="0"/>
          </a:p>
        </p:txBody>
      </p:sp>
      <p:sp>
        <p:nvSpPr>
          <p:cNvPr id="3" name="TextBox 2"/>
          <p:cNvSpPr txBox="1"/>
          <p:nvPr/>
        </p:nvSpPr>
        <p:spPr>
          <a:xfrm>
            <a:off x="6434939" y="106136"/>
            <a:ext cx="1143000" cy="461665"/>
          </a:xfrm>
          <a:prstGeom prst="rect">
            <a:avLst/>
          </a:prstGeom>
          <a:noFill/>
        </p:spPr>
        <p:txBody>
          <a:bodyPr wrap="square" rtlCol="0">
            <a:spAutoFit/>
          </a:bodyPr>
          <a:lstStyle/>
          <a:p>
            <a:pPr algn="ctr"/>
            <a:r>
              <a:rPr lang="en-US" sz="2400" dirty="0" smtClean="0"/>
              <a:t>MSKF</a:t>
            </a:r>
            <a:endParaRPr lang="en-US" sz="2400" dirty="0"/>
          </a:p>
        </p:txBody>
      </p:sp>
      <p:sp>
        <p:nvSpPr>
          <p:cNvPr id="4" name="TextBox 3"/>
          <p:cNvSpPr txBox="1"/>
          <p:nvPr/>
        </p:nvSpPr>
        <p:spPr>
          <a:xfrm>
            <a:off x="3645770" y="2678760"/>
            <a:ext cx="1852460" cy="461665"/>
          </a:xfrm>
          <a:prstGeom prst="rect">
            <a:avLst/>
          </a:prstGeom>
          <a:noFill/>
        </p:spPr>
        <p:txBody>
          <a:bodyPr wrap="square" rtlCol="0">
            <a:spAutoFit/>
          </a:bodyPr>
          <a:lstStyle/>
          <a:p>
            <a:pPr algn="ctr"/>
            <a:r>
              <a:rPr lang="en-US" sz="2400" dirty="0" smtClean="0"/>
              <a:t>MSKF – KF</a:t>
            </a:r>
            <a:endParaRPr lang="en-US" sz="2400" dirty="0"/>
          </a:p>
        </p:txBody>
      </p:sp>
      <p:sp>
        <p:nvSpPr>
          <p:cNvPr id="10" name="TextBox 9"/>
          <p:cNvSpPr txBox="1"/>
          <p:nvPr/>
        </p:nvSpPr>
        <p:spPr>
          <a:xfrm>
            <a:off x="7694657" y="6369220"/>
            <a:ext cx="675026" cy="369332"/>
          </a:xfrm>
          <a:prstGeom prst="rect">
            <a:avLst/>
          </a:prstGeom>
          <a:noFill/>
        </p:spPr>
        <p:txBody>
          <a:bodyPr wrap="square" rtlCol="0">
            <a:spAutoFit/>
          </a:bodyPr>
          <a:lstStyle/>
          <a:p>
            <a:pPr algn="ctr"/>
            <a:r>
              <a:rPr lang="en-US" dirty="0" smtClean="0"/>
              <a:t>K</a:t>
            </a:r>
            <a:endParaRPr lang="en-US" dirty="0"/>
          </a:p>
        </p:txBody>
      </p:sp>
      <p:sp>
        <p:nvSpPr>
          <p:cNvPr id="11" name="TextBox 10"/>
          <p:cNvSpPr txBox="1"/>
          <p:nvPr/>
        </p:nvSpPr>
        <p:spPr>
          <a:xfrm>
            <a:off x="-238186" y="6244083"/>
            <a:ext cx="2336657" cy="646331"/>
          </a:xfrm>
          <a:prstGeom prst="rect">
            <a:avLst/>
          </a:prstGeom>
          <a:noFill/>
        </p:spPr>
        <p:txBody>
          <a:bodyPr wrap="square" rtlCol="0">
            <a:spAutoFit/>
          </a:bodyPr>
          <a:lstStyle/>
          <a:p>
            <a:pPr algn="ctr"/>
            <a:r>
              <a:rPr lang="en-US" dirty="0" smtClean="0"/>
              <a:t>Seasonal 2m Temperature</a:t>
            </a:r>
            <a:endParaRPr lang="en-US" dirty="0"/>
          </a:p>
        </p:txBody>
      </p:sp>
      <p:pic>
        <p:nvPicPr>
          <p:cNvPr id="12" name="Picture 11"/>
          <p:cNvPicPr>
            <a:picLocks noChangeAspect="1"/>
          </p:cNvPicPr>
          <p:nvPr/>
        </p:nvPicPr>
        <p:blipFill>
          <a:blip r:embed="rId3"/>
          <a:stretch>
            <a:fillRect/>
          </a:stretch>
        </p:blipFill>
        <p:spPr>
          <a:xfrm>
            <a:off x="434587" y="509396"/>
            <a:ext cx="3657600" cy="1499314"/>
          </a:xfrm>
          <a:prstGeom prst="rect">
            <a:avLst/>
          </a:prstGeom>
        </p:spPr>
      </p:pic>
      <p:pic>
        <p:nvPicPr>
          <p:cNvPr id="13" name="Picture 12"/>
          <p:cNvPicPr>
            <a:picLocks noChangeAspect="1"/>
          </p:cNvPicPr>
          <p:nvPr/>
        </p:nvPicPr>
        <p:blipFill>
          <a:blip r:embed="rId4"/>
          <a:stretch>
            <a:fillRect/>
          </a:stretch>
        </p:blipFill>
        <p:spPr>
          <a:xfrm>
            <a:off x="5011438" y="509396"/>
            <a:ext cx="3657600" cy="1499314"/>
          </a:xfrm>
          <a:prstGeom prst="rect">
            <a:avLst/>
          </a:prstGeom>
        </p:spPr>
      </p:pic>
      <p:pic>
        <p:nvPicPr>
          <p:cNvPr id="14" name="Picture 13"/>
          <p:cNvPicPr>
            <a:picLocks noChangeAspect="1"/>
          </p:cNvPicPr>
          <p:nvPr/>
        </p:nvPicPr>
        <p:blipFill>
          <a:blip r:embed="rId5"/>
          <a:stretch>
            <a:fillRect/>
          </a:stretch>
        </p:blipFill>
        <p:spPr>
          <a:xfrm>
            <a:off x="2304288" y="2082330"/>
            <a:ext cx="4535424" cy="399190"/>
          </a:xfrm>
          <a:prstGeom prst="rect">
            <a:avLst/>
          </a:prstGeom>
        </p:spPr>
      </p:pic>
      <p:pic>
        <p:nvPicPr>
          <p:cNvPr id="15" name="Picture 14"/>
          <p:cNvPicPr>
            <a:picLocks noChangeAspect="1"/>
          </p:cNvPicPr>
          <p:nvPr/>
        </p:nvPicPr>
        <p:blipFill>
          <a:blip r:embed="rId6"/>
          <a:stretch>
            <a:fillRect/>
          </a:stretch>
        </p:blipFill>
        <p:spPr>
          <a:xfrm>
            <a:off x="617221" y="3056821"/>
            <a:ext cx="7909559" cy="3242266"/>
          </a:xfrm>
          <a:prstGeom prst="rect">
            <a:avLst/>
          </a:prstGeom>
        </p:spPr>
      </p:pic>
      <p:pic>
        <p:nvPicPr>
          <p:cNvPr id="16" name="Picture 15"/>
          <p:cNvPicPr>
            <a:picLocks noChangeAspect="1"/>
          </p:cNvPicPr>
          <p:nvPr/>
        </p:nvPicPr>
        <p:blipFill>
          <a:blip r:embed="rId7"/>
          <a:stretch>
            <a:fillRect/>
          </a:stretch>
        </p:blipFill>
        <p:spPr>
          <a:xfrm>
            <a:off x="1784280" y="6348499"/>
            <a:ext cx="5943600" cy="493576"/>
          </a:xfrm>
          <a:prstGeom prst="rect">
            <a:avLst/>
          </a:prstGeom>
        </p:spPr>
      </p:pic>
    </p:spTree>
    <p:extLst>
      <p:ext uri="{BB962C8B-B14F-4D97-AF65-F5344CB8AC3E}">
        <p14:creationId xmlns:p14="http://schemas.microsoft.com/office/powerpoint/2010/main" val="140214728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63820" y="6365279"/>
            <a:ext cx="8801100" cy="443859"/>
          </a:xfrm>
          <a:prstGeom prst="rect">
            <a:avLst/>
          </a:prstGeom>
          <a:solidFill>
            <a:srgbClr val="FFFFFF"/>
          </a:solidFill>
          <a:ln>
            <a:solidFill>
              <a:srgbClr val="FFFFFF"/>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225960" y="178185"/>
            <a:ext cx="6692081" cy="2743200"/>
          </a:xfrm>
          <a:prstGeom prst="rect">
            <a:avLst/>
          </a:prstGeom>
        </p:spPr>
      </p:pic>
      <p:pic>
        <p:nvPicPr>
          <p:cNvPr id="3" name="Picture 2"/>
          <p:cNvPicPr>
            <a:picLocks noChangeAspect="1"/>
          </p:cNvPicPr>
          <p:nvPr/>
        </p:nvPicPr>
        <p:blipFill>
          <a:blip r:embed="rId4"/>
          <a:stretch>
            <a:fillRect/>
          </a:stretch>
        </p:blipFill>
        <p:spPr>
          <a:xfrm>
            <a:off x="2092704" y="3007196"/>
            <a:ext cx="5486400" cy="491809"/>
          </a:xfrm>
          <a:prstGeom prst="rect">
            <a:avLst/>
          </a:prstGeom>
        </p:spPr>
      </p:pic>
      <p:sp>
        <p:nvSpPr>
          <p:cNvPr id="4" name="TextBox 3"/>
          <p:cNvSpPr txBox="1"/>
          <p:nvPr/>
        </p:nvSpPr>
        <p:spPr>
          <a:xfrm>
            <a:off x="7281635" y="2937880"/>
            <a:ext cx="2111580" cy="369332"/>
          </a:xfrm>
          <a:prstGeom prst="rect">
            <a:avLst/>
          </a:prstGeom>
          <a:noFill/>
        </p:spPr>
        <p:txBody>
          <a:bodyPr wrap="square" rtlCol="0">
            <a:spAutoFit/>
          </a:bodyPr>
          <a:lstStyle/>
          <a:p>
            <a:pPr algn="ctr"/>
            <a:r>
              <a:rPr lang="en-US" dirty="0" smtClean="0"/>
              <a:t>W</a:t>
            </a:r>
            <a:r>
              <a:rPr lang="en-US" dirty="0" smtClean="0">
                <a:latin typeface="Wingdings"/>
                <a:ea typeface="Wingdings"/>
                <a:cs typeface="Wingdings"/>
                <a:sym typeface="Wingdings"/>
              </a:rPr>
              <a:t></a:t>
            </a:r>
            <a:r>
              <a:rPr lang="en-US" dirty="0" smtClean="0">
                <a:sym typeface="Wingdings"/>
              </a:rPr>
              <a:t>m</a:t>
            </a:r>
            <a:r>
              <a:rPr lang="en-US" baseline="30000" dirty="0" smtClean="0">
                <a:sym typeface="Wingdings"/>
              </a:rPr>
              <a:t>-2</a:t>
            </a:r>
            <a:r>
              <a:rPr lang="en-US" dirty="0" smtClean="0"/>
              <a:t>/day</a:t>
            </a:r>
            <a:endParaRPr lang="en-US" dirty="0"/>
          </a:p>
        </p:txBody>
      </p:sp>
      <p:sp>
        <p:nvSpPr>
          <p:cNvPr id="5" name="TextBox 4"/>
          <p:cNvSpPr txBox="1"/>
          <p:nvPr/>
        </p:nvSpPr>
        <p:spPr>
          <a:xfrm>
            <a:off x="42212" y="2937880"/>
            <a:ext cx="2336657" cy="369332"/>
          </a:xfrm>
          <a:prstGeom prst="rect">
            <a:avLst/>
          </a:prstGeom>
          <a:noFill/>
        </p:spPr>
        <p:txBody>
          <a:bodyPr wrap="square" rtlCol="0">
            <a:spAutoFit/>
          </a:bodyPr>
          <a:lstStyle/>
          <a:p>
            <a:pPr algn="ctr"/>
            <a:r>
              <a:rPr lang="en-US" dirty="0" smtClean="0"/>
              <a:t>SW Radiation</a:t>
            </a:r>
            <a:endParaRPr lang="en-US" dirty="0"/>
          </a:p>
        </p:txBody>
      </p:sp>
      <p:sp>
        <p:nvSpPr>
          <p:cNvPr id="6" name="TextBox 5"/>
          <p:cNvSpPr txBox="1"/>
          <p:nvPr/>
        </p:nvSpPr>
        <p:spPr>
          <a:xfrm>
            <a:off x="7645746" y="6369598"/>
            <a:ext cx="675026" cy="369332"/>
          </a:xfrm>
          <a:prstGeom prst="rect">
            <a:avLst/>
          </a:prstGeom>
          <a:noFill/>
        </p:spPr>
        <p:txBody>
          <a:bodyPr wrap="square" rtlCol="0">
            <a:spAutoFit/>
          </a:bodyPr>
          <a:lstStyle/>
          <a:p>
            <a:pPr algn="ctr"/>
            <a:r>
              <a:rPr lang="en-US" dirty="0" smtClean="0"/>
              <a:t>K</a:t>
            </a:r>
            <a:endParaRPr lang="en-US" dirty="0"/>
          </a:p>
        </p:txBody>
      </p:sp>
      <p:sp>
        <p:nvSpPr>
          <p:cNvPr id="7" name="TextBox 6"/>
          <p:cNvSpPr txBox="1"/>
          <p:nvPr/>
        </p:nvSpPr>
        <p:spPr>
          <a:xfrm>
            <a:off x="-65976" y="6369598"/>
            <a:ext cx="2336657" cy="369332"/>
          </a:xfrm>
          <a:prstGeom prst="rect">
            <a:avLst/>
          </a:prstGeom>
          <a:noFill/>
        </p:spPr>
        <p:txBody>
          <a:bodyPr wrap="square" rtlCol="0">
            <a:spAutoFit/>
          </a:bodyPr>
          <a:lstStyle/>
          <a:p>
            <a:pPr algn="ctr"/>
            <a:r>
              <a:rPr lang="en-US" dirty="0" smtClean="0"/>
              <a:t>2m Temperature</a:t>
            </a:r>
            <a:endParaRPr lang="en-US" dirty="0"/>
          </a:p>
        </p:txBody>
      </p:sp>
      <p:pic>
        <p:nvPicPr>
          <p:cNvPr id="8" name="Picture 7"/>
          <p:cNvPicPr>
            <a:picLocks noChangeAspect="1"/>
          </p:cNvPicPr>
          <p:nvPr/>
        </p:nvPicPr>
        <p:blipFill>
          <a:blip r:embed="rId5"/>
          <a:stretch>
            <a:fillRect/>
          </a:stretch>
        </p:blipFill>
        <p:spPr>
          <a:xfrm>
            <a:off x="1225961" y="3581480"/>
            <a:ext cx="6692080" cy="2743200"/>
          </a:xfrm>
          <a:prstGeom prst="rect">
            <a:avLst/>
          </a:prstGeom>
        </p:spPr>
      </p:pic>
      <p:pic>
        <p:nvPicPr>
          <p:cNvPr id="9" name="Picture 8"/>
          <p:cNvPicPr>
            <a:picLocks noChangeAspect="1"/>
          </p:cNvPicPr>
          <p:nvPr/>
        </p:nvPicPr>
        <p:blipFill>
          <a:blip r:embed="rId6"/>
          <a:stretch>
            <a:fillRect/>
          </a:stretch>
        </p:blipFill>
        <p:spPr>
          <a:xfrm>
            <a:off x="2092704" y="6402391"/>
            <a:ext cx="5486400" cy="455609"/>
          </a:xfrm>
          <a:prstGeom prst="rect">
            <a:avLst/>
          </a:prstGeom>
        </p:spPr>
      </p:pic>
      <p:sp>
        <p:nvSpPr>
          <p:cNvPr id="10" name="Donut 9"/>
          <p:cNvSpPr/>
          <p:nvPr/>
        </p:nvSpPr>
        <p:spPr>
          <a:xfrm>
            <a:off x="4861934" y="128700"/>
            <a:ext cx="2923352" cy="1225551"/>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1" name="Donut 10"/>
          <p:cNvSpPr/>
          <p:nvPr/>
        </p:nvSpPr>
        <p:spPr>
          <a:xfrm>
            <a:off x="3867229" y="3761648"/>
            <a:ext cx="1890445" cy="1450927"/>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44632041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Background</a:t>
            </a:r>
            <a:endParaRPr lang="en-US" sz="4000" dirty="0"/>
          </a:p>
        </p:txBody>
      </p:sp>
      <p:sp>
        <p:nvSpPr>
          <p:cNvPr id="5" name="Cloud 4"/>
          <p:cNvSpPr/>
          <p:nvPr/>
        </p:nvSpPr>
        <p:spPr>
          <a:xfrm>
            <a:off x="828344" y="1495926"/>
            <a:ext cx="2713155" cy="1375178"/>
          </a:xfrm>
          <a:prstGeom prst="cloud">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loud 5"/>
          <p:cNvSpPr/>
          <p:nvPr/>
        </p:nvSpPr>
        <p:spPr>
          <a:xfrm rot="10800000">
            <a:off x="3098524" y="1556305"/>
            <a:ext cx="2718293" cy="1314800"/>
          </a:xfrm>
          <a:prstGeom prst="cloud">
            <a:avLst/>
          </a:prstGeom>
          <a:solidFill>
            <a:srgbClr val="A6A6A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loud 6"/>
          <p:cNvSpPr/>
          <p:nvPr/>
        </p:nvSpPr>
        <p:spPr>
          <a:xfrm>
            <a:off x="5338218" y="1495926"/>
            <a:ext cx="2847147" cy="1375178"/>
          </a:xfrm>
          <a:prstGeom prst="cloud">
            <a:avLst/>
          </a:prstGeom>
          <a:solidFill>
            <a:srgbClr val="A6A6A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06610" y="3745726"/>
            <a:ext cx="2722035" cy="954107"/>
          </a:xfrm>
          <a:prstGeom prst="rect">
            <a:avLst/>
          </a:prstGeom>
          <a:noFill/>
        </p:spPr>
        <p:txBody>
          <a:bodyPr wrap="square" rtlCol="0">
            <a:spAutoFit/>
          </a:bodyPr>
          <a:lstStyle/>
          <a:p>
            <a:pPr algn="ctr"/>
            <a:r>
              <a:rPr lang="en-US" sz="2800" dirty="0" smtClean="0"/>
              <a:t>Radiation </a:t>
            </a:r>
          </a:p>
          <a:p>
            <a:pPr algn="ctr"/>
            <a:r>
              <a:rPr lang="en-US" sz="2800" dirty="0" smtClean="0"/>
              <a:t>Balance</a:t>
            </a:r>
            <a:endParaRPr lang="en-US" sz="2800" dirty="0"/>
          </a:p>
        </p:txBody>
      </p:sp>
      <p:sp>
        <p:nvSpPr>
          <p:cNvPr id="9" name="TextBox 8"/>
          <p:cNvSpPr txBox="1"/>
          <p:nvPr/>
        </p:nvSpPr>
        <p:spPr>
          <a:xfrm>
            <a:off x="1740386" y="3678703"/>
            <a:ext cx="2330542" cy="523220"/>
          </a:xfrm>
          <a:prstGeom prst="rect">
            <a:avLst/>
          </a:prstGeom>
          <a:noFill/>
        </p:spPr>
        <p:txBody>
          <a:bodyPr wrap="square" rtlCol="0">
            <a:spAutoFit/>
          </a:bodyPr>
          <a:lstStyle/>
          <a:p>
            <a:pPr algn="ctr"/>
            <a:r>
              <a:rPr lang="en-US" sz="2800" dirty="0" smtClean="0"/>
              <a:t>Aerosols</a:t>
            </a:r>
          </a:p>
        </p:txBody>
      </p:sp>
      <p:sp>
        <p:nvSpPr>
          <p:cNvPr id="10" name="TextBox 9"/>
          <p:cNvSpPr txBox="1"/>
          <p:nvPr/>
        </p:nvSpPr>
        <p:spPr>
          <a:xfrm>
            <a:off x="2945828" y="2981451"/>
            <a:ext cx="3126041" cy="1384995"/>
          </a:xfrm>
          <a:prstGeom prst="rect">
            <a:avLst/>
          </a:prstGeom>
          <a:noFill/>
        </p:spPr>
        <p:txBody>
          <a:bodyPr wrap="square" rtlCol="0">
            <a:spAutoFit/>
          </a:bodyPr>
          <a:lstStyle/>
          <a:p>
            <a:pPr algn="ctr"/>
            <a:r>
              <a:rPr lang="en-US" sz="2800" dirty="0" smtClean="0"/>
              <a:t>Ozone/</a:t>
            </a:r>
          </a:p>
          <a:p>
            <a:pPr algn="ctr"/>
            <a:r>
              <a:rPr lang="en-US" sz="2800" dirty="0" smtClean="0"/>
              <a:t>Aqueous</a:t>
            </a:r>
          </a:p>
          <a:p>
            <a:pPr algn="ctr"/>
            <a:r>
              <a:rPr lang="en-US" sz="2800" dirty="0" err="1" smtClean="0"/>
              <a:t>Chem</a:t>
            </a:r>
            <a:endParaRPr lang="en-US" sz="2800" dirty="0"/>
          </a:p>
        </p:txBody>
      </p:sp>
      <p:sp>
        <p:nvSpPr>
          <p:cNvPr id="11" name="TextBox 10"/>
          <p:cNvSpPr txBox="1"/>
          <p:nvPr/>
        </p:nvSpPr>
        <p:spPr>
          <a:xfrm>
            <a:off x="5252510" y="3831407"/>
            <a:ext cx="2330542" cy="523220"/>
          </a:xfrm>
          <a:prstGeom prst="rect">
            <a:avLst/>
          </a:prstGeom>
          <a:noFill/>
        </p:spPr>
        <p:txBody>
          <a:bodyPr wrap="square" rtlCol="0">
            <a:spAutoFit/>
          </a:bodyPr>
          <a:lstStyle/>
          <a:p>
            <a:pPr algn="ctr"/>
            <a:r>
              <a:rPr lang="en-US" sz="2800" dirty="0" smtClean="0"/>
              <a:t>Temperature</a:t>
            </a:r>
            <a:endParaRPr lang="en-US" sz="2800" dirty="0"/>
          </a:p>
        </p:txBody>
      </p:sp>
      <p:cxnSp>
        <p:nvCxnSpPr>
          <p:cNvPr id="12" name="Straight Arrow Connector 11"/>
          <p:cNvCxnSpPr>
            <a:endCxn id="8" idx="0"/>
          </p:cNvCxnSpPr>
          <p:nvPr/>
        </p:nvCxnSpPr>
        <p:spPr>
          <a:xfrm flipH="1">
            <a:off x="1154408" y="2964444"/>
            <a:ext cx="741581" cy="781282"/>
          </a:xfrm>
          <a:prstGeom prst="straightConnector1">
            <a:avLst/>
          </a:prstGeom>
          <a:ln w="38100" cmpd="sng">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endCxn id="9" idx="0"/>
          </p:cNvCxnSpPr>
          <p:nvPr/>
        </p:nvCxnSpPr>
        <p:spPr>
          <a:xfrm flipH="1">
            <a:off x="2905657" y="2989821"/>
            <a:ext cx="721696" cy="688882"/>
          </a:xfrm>
          <a:prstGeom prst="straightConnector1">
            <a:avLst/>
          </a:prstGeom>
          <a:ln w="38100" cmpd="sng">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4563181" y="2779726"/>
            <a:ext cx="491402" cy="333148"/>
          </a:xfrm>
          <a:prstGeom prst="straightConnector1">
            <a:avLst/>
          </a:prstGeom>
          <a:ln w="38100" cmpd="sng">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11" idx="0"/>
          </p:cNvCxnSpPr>
          <p:nvPr/>
        </p:nvCxnSpPr>
        <p:spPr>
          <a:xfrm>
            <a:off x="6417781" y="2845706"/>
            <a:ext cx="0" cy="985701"/>
          </a:xfrm>
          <a:prstGeom prst="straightConnector1">
            <a:avLst/>
          </a:prstGeom>
          <a:ln w="38100" cmpd="sng">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876522" y="5423135"/>
            <a:ext cx="3390956" cy="954107"/>
          </a:xfrm>
          <a:prstGeom prst="rect">
            <a:avLst/>
          </a:prstGeom>
          <a:noFill/>
          <a:ln>
            <a:solidFill>
              <a:srgbClr val="000000"/>
            </a:solidFill>
          </a:ln>
        </p:spPr>
        <p:txBody>
          <a:bodyPr wrap="square" rtlCol="0">
            <a:spAutoFit/>
          </a:bodyPr>
          <a:lstStyle/>
          <a:p>
            <a:pPr algn="ctr"/>
            <a:r>
              <a:rPr lang="en-US" sz="2800" dirty="0" smtClean="0"/>
              <a:t>Regional/Global</a:t>
            </a:r>
          </a:p>
          <a:p>
            <a:pPr algn="ctr"/>
            <a:r>
              <a:rPr lang="en-US" sz="2800" dirty="0" smtClean="0"/>
              <a:t>Weather/Climate</a:t>
            </a:r>
            <a:endParaRPr lang="en-US" sz="2800" dirty="0"/>
          </a:p>
        </p:txBody>
      </p:sp>
      <p:cxnSp>
        <p:nvCxnSpPr>
          <p:cNvPr id="25" name="Straight Arrow Connector 24"/>
          <p:cNvCxnSpPr/>
          <p:nvPr/>
        </p:nvCxnSpPr>
        <p:spPr>
          <a:xfrm>
            <a:off x="9746381" y="4825130"/>
            <a:ext cx="0" cy="713185"/>
          </a:xfrm>
          <a:prstGeom prst="straightConnector1">
            <a:avLst/>
          </a:prstGeom>
          <a:ln w="38100" cmpd="sng">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301750" y="4703868"/>
            <a:ext cx="1404175" cy="559837"/>
          </a:xfrm>
          <a:prstGeom prst="straightConnector1">
            <a:avLst/>
          </a:prstGeom>
          <a:ln w="38100" cmpd="sng">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9" idx="2"/>
          </p:cNvCxnSpPr>
          <p:nvPr/>
        </p:nvCxnSpPr>
        <p:spPr>
          <a:xfrm>
            <a:off x="2905657" y="4201923"/>
            <a:ext cx="635842" cy="1061782"/>
          </a:xfrm>
          <a:prstGeom prst="straightConnector1">
            <a:avLst/>
          </a:prstGeom>
          <a:ln w="38100" cmpd="sng">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4563181" y="4387617"/>
            <a:ext cx="0" cy="876088"/>
          </a:xfrm>
          <a:prstGeom prst="straightConnector1">
            <a:avLst/>
          </a:prstGeom>
          <a:ln w="38100" cmpd="sng">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1" idx="2"/>
          </p:cNvCxnSpPr>
          <p:nvPr/>
        </p:nvCxnSpPr>
        <p:spPr>
          <a:xfrm flipH="1">
            <a:off x="5380477" y="4354627"/>
            <a:ext cx="1037304" cy="909078"/>
          </a:xfrm>
          <a:prstGeom prst="straightConnector1">
            <a:avLst/>
          </a:prstGeom>
          <a:ln w="38100" cmpd="sng">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2749979" y="1914358"/>
            <a:ext cx="3239748" cy="584776"/>
          </a:xfrm>
          <a:prstGeom prst="rect">
            <a:avLst/>
          </a:prstGeom>
          <a:noFill/>
        </p:spPr>
        <p:txBody>
          <a:bodyPr wrap="square" rtlCol="0">
            <a:spAutoFit/>
          </a:bodyPr>
          <a:lstStyle/>
          <a:p>
            <a:pPr algn="ctr"/>
            <a:r>
              <a:rPr lang="en-US" sz="3200" b="1" dirty="0" smtClean="0">
                <a:solidFill>
                  <a:schemeClr val="bg1"/>
                </a:solidFill>
              </a:rPr>
              <a:t>Clouds</a:t>
            </a:r>
            <a:endParaRPr lang="en-US" sz="3200" b="1" dirty="0">
              <a:solidFill>
                <a:schemeClr val="bg1"/>
              </a:solidFill>
            </a:endParaRPr>
          </a:p>
        </p:txBody>
      </p:sp>
      <p:sp>
        <p:nvSpPr>
          <p:cNvPr id="34" name="TextBox 33"/>
          <p:cNvSpPr txBox="1"/>
          <p:nvPr/>
        </p:nvSpPr>
        <p:spPr>
          <a:xfrm>
            <a:off x="6562975" y="3211844"/>
            <a:ext cx="2676275" cy="523220"/>
          </a:xfrm>
          <a:prstGeom prst="rect">
            <a:avLst/>
          </a:prstGeom>
          <a:noFill/>
        </p:spPr>
        <p:txBody>
          <a:bodyPr wrap="square" rtlCol="0">
            <a:spAutoFit/>
          </a:bodyPr>
          <a:lstStyle/>
          <a:p>
            <a:pPr algn="ctr"/>
            <a:r>
              <a:rPr lang="en-US" sz="2800" dirty="0" smtClean="0"/>
              <a:t>Precipitation</a:t>
            </a:r>
            <a:endParaRPr lang="en-US" sz="2800" dirty="0"/>
          </a:p>
        </p:txBody>
      </p:sp>
      <p:cxnSp>
        <p:nvCxnSpPr>
          <p:cNvPr id="39" name="Straight Arrow Connector 38"/>
          <p:cNvCxnSpPr>
            <a:endCxn id="34" idx="0"/>
          </p:cNvCxnSpPr>
          <p:nvPr/>
        </p:nvCxnSpPr>
        <p:spPr>
          <a:xfrm>
            <a:off x="7527999" y="2823479"/>
            <a:ext cx="373114" cy="388365"/>
          </a:xfrm>
          <a:prstGeom prst="straightConnector1">
            <a:avLst/>
          </a:prstGeom>
          <a:ln w="38100" cmpd="sng">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6467727" y="3745726"/>
            <a:ext cx="1717638" cy="1517979"/>
          </a:xfrm>
          <a:prstGeom prst="straightConnector1">
            <a:avLst/>
          </a:prstGeom>
          <a:ln w="38100" cmpd="sng">
            <a:prstDash val="dash"/>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37965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23" grpId="0" animBg="1"/>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63820" y="6365279"/>
            <a:ext cx="8801100" cy="443859"/>
          </a:xfrm>
          <a:prstGeom prst="rect">
            <a:avLst/>
          </a:prstGeom>
          <a:solidFill>
            <a:srgbClr val="FFFFFF"/>
          </a:solidFill>
          <a:ln>
            <a:solidFill>
              <a:srgbClr val="FFFFFF"/>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alphaModFix amt="19000"/>
          </a:blip>
          <a:stretch>
            <a:fillRect/>
          </a:stretch>
        </p:blipFill>
        <p:spPr>
          <a:xfrm>
            <a:off x="1225960" y="178185"/>
            <a:ext cx="6692081" cy="2743200"/>
          </a:xfrm>
          <a:prstGeom prst="rect">
            <a:avLst/>
          </a:prstGeom>
        </p:spPr>
      </p:pic>
      <p:pic>
        <p:nvPicPr>
          <p:cNvPr id="3" name="Picture 2"/>
          <p:cNvPicPr>
            <a:picLocks noChangeAspect="1"/>
          </p:cNvPicPr>
          <p:nvPr/>
        </p:nvPicPr>
        <p:blipFill>
          <a:blip r:embed="rId4">
            <a:alphaModFix amt="19000"/>
          </a:blip>
          <a:stretch>
            <a:fillRect/>
          </a:stretch>
        </p:blipFill>
        <p:spPr>
          <a:xfrm>
            <a:off x="2092704" y="3007196"/>
            <a:ext cx="5486400" cy="491809"/>
          </a:xfrm>
          <a:prstGeom prst="rect">
            <a:avLst/>
          </a:prstGeom>
        </p:spPr>
      </p:pic>
      <p:sp>
        <p:nvSpPr>
          <p:cNvPr id="4" name="TextBox 3"/>
          <p:cNvSpPr txBox="1"/>
          <p:nvPr/>
        </p:nvSpPr>
        <p:spPr>
          <a:xfrm>
            <a:off x="7281635" y="2937880"/>
            <a:ext cx="2111580" cy="369332"/>
          </a:xfrm>
          <a:prstGeom prst="rect">
            <a:avLst/>
          </a:prstGeom>
          <a:noFill/>
        </p:spPr>
        <p:txBody>
          <a:bodyPr wrap="square" rtlCol="0">
            <a:spAutoFit/>
          </a:bodyPr>
          <a:lstStyle/>
          <a:p>
            <a:pPr algn="ctr"/>
            <a:r>
              <a:rPr lang="en-US" dirty="0" smtClean="0">
                <a:solidFill>
                  <a:schemeClr val="tx1">
                    <a:alpha val="20000"/>
                  </a:schemeClr>
                </a:solidFill>
              </a:rPr>
              <a:t>W</a:t>
            </a:r>
            <a:r>
              <a:rPr lang="en-US" dirty="0" smtClean="0">
                <a:solidFill>
                  <a:schemeClr val="tx1">
                    <a:alpha val="20000"/>
                  </a:schemeClr>
                </a:solidFill>
                <a:latin typeface="Wingdings"/>
                <a:ea typeface="Wingdings"/>
                <a:cs typeface="Wingdings"/>
                <a:sym typeface="Wingdings"/>
              </a:rPr>
              <a:t></a:t>
            </a:r>
            <a:r>
              <a:rPr lang="en-US" dirty="0" smtClean="0">
                <a:solidFill>
                  <a:schemeClr val="tx1">
                    <a:alpha val="20000"/>
                  </a:schemeClr>
                </a:solidFill>
                <a:sym typeface="Wingdings"/>
              </a:rPr>
              <a:t>m</a:t>
            </a:r>
            <a:r>
              <a:rPr lang="en-US" baseline="30000" dirty="0" smtClean="0">
                <a:solidFill>
                  <a:schemeClr val="tx1">
                    <a:alpha val="20000"/>
                  </a:schemeClr>
                </a:solidFill>
                <a:sym typeface="Wingdings"/>
              </a:rPr>
              <a:t>-2</a:t>
            </a:r>
            <a:r>
              <a:rPr lang="en-US" dirty="0" smtClean="0">
                <a:solidFill>
                  <a:schemeClr val="tx1">
                    <a:alpha val="20000"/>
                  </a:schemeClr>
                </a:solidFill>
              </a:rPr>
              <a:t>/day</a:t>
            </a:r>
            <a:endParaRPr lang="en-US" dirty="0">
              <a:solidFill>
                <a:schemeClr val="tx1">
                  <a:alpha val="20000"/>
                </a:schemeClr>
              </a:solidFill>
            </a:endParaRPr>
          </a:p>
        </p:txBody>
      </p:sp>
      <p:sp>
        <p:nvSpPr>
          <p:cNvPr id="5" name="TextBox 4"/>
          <p:cNvSpPr txBox="1"/>
          <p:nvPr/>
        </p:nvSpPr>
        <p:spPr>
          <a:xfrm>
            <a:off x="42212" y="2937880"/>
            <a:ext cx="2336657" cy="369332"/>
          </a:xfrm>
          <a:prstGeom prst="rect">
            <a:avLst/>
          </a:prstGeom>
          <a:noFill/>
        </p:spPr>
        <p:txBody>
          <a:bodyPr wrap="square" rtlCol="0">
            <a:spAutoFit/>
          </a:bodyPr>
          <a:lstStyle/>
          <a:p>
            <a:pPr algn="ctr"/>
            <a:r>
              <a:rPr lang="en-US" dirty="0" smtClean="0">
                <a:solidFill>
                  <a:schemeClr val="tx1">
                    <a:alpha val="20000"/>
                  </a:schemeClr>
                </a:solidFill>
              </a:rPr>
              <a:t>SW Radiation</a:t>
            </a:r>
            <a:endParaRPr lang="en-US" dirty="0">
              <a:solidFill>
                <a:schemeClr val="tx1">
                  <a:alpha val="20000"/>
                </a:schemeClr>
              </a:solidFill>
            </a:endParaRPr>
          </a:p>
        </p:txBody>
      </p:sp>
      <p:sp>
        <p:nvSpPr>
          <p:cNvPr id="6" name="TextBox 5"/>
          <p:cNvSpPr txBox="1"/>
          <p:nvPr/>
        </p:nvSpPr>
        <p:spPr>
          <a:xfrm>
            <a:off x="7645746" y="6369598"/>
            <a:ext cx="675026" cy="369332"/>
          </a:xfrm>
          <a:prstGeom prst="rect">
            <a:avLst/>
          </a:prstGeom>
          <a:noFill/>
        </p:spPr>
        <p:txBody>
          <a:bodyPr wrap="square" rtlCol="0">
            <a:spAutoFit/>
          </a:bodyPr>
          <a:lstStyle/>
          <a:p>
            <a:pPr algn="ctr"/>
            <a:r>
              <a:rPr lang="en-US" dirty="0" smtClean="0">
                <a:solidFill>
                  <a:schemeClr val="tx1">
                    <a:alpha val="20000"/>
                  </a:schemeClr>
                </a:solidFill>
              </a:rPr>
              <a:t>K</a:t>
            </a:r>
            <a:endParaRPr lang="en-US" dirty="0">
              <a:solidFill>
                <a:schemeClr val="tx1">
                  <a:alpha val="20000"/>
                </a:schemeClr>
              </a:solidFill>
            </a:endParaRPr>
          </a:p>
        </p:txBody>
      </p:sp>
      <p:sp>
        <p:nvSpPr>
          <p:cNvPr id="7" name="TextBox 6"/>
          <p:cNvSpPr txBox="1"/>
          <p:nvPr/>
        </p:nvSpPr>
        <p:spPr>
          <a:xfrm>
            <a:off x="-65976" y="6369598"/>
            <a:ext cx="2336657" cy="369332"/>
          </a:xfrm>
          <a:prstGeom prst="rect">
            <a:avLst/>
          </a:prstGeom>
          <a:noFill/>
        </p:spPr>
        <p:txBody>
          <a:bodyPr wrap="square" rtlCol="0">
            <a:spAutoFit/>
          </a:bodyPr>
          <a:lstStyle/>
          <a:p>
            <a:pPr algn="ctr"/>
            <a:r>
              <a:rPr lang="en-US" dirty="0" smtClean="0">
                <a:solidFill>
                  <a:schemeClr val="tx1">
                    <a:alpha val="20000"/>
                  </a:schemeClr>
                </a:solidFill>
              </a:rPr>
              <a:t>2m Temperature</a:t>
            </a:r>
            <a:endParaRPr lang="en-US" dirty="0">
              <a:solidFill>
                <a:schemeClr val="tx1">
                  <a:alpha val="20000"/>
                </a:schemeClr>
              </a:solidFill>
            </a:endParaRPr>
          </a:p>
        </p:txBody>
      </p:sp>
      <p:pic>
        <p:nvPicPr>
          <p:cNvPr id="8" name="Picture 7"/>
          <p:cNvPicPr>
            <a:picLocks noChangeAspect="1"/>
          </p:cNvPicPr>
          <p:nvPr/>
        </p:nvPicPr>
        <p:blipFill>
          <a:blip r:embed="rId5">
            <a:alphaModFix amt="20000"/>
          </a:blip>
          <a:stretch>
            <a:fillRect/>
          </a:stretch>
        </p:blipFill>
        <p:spPr>
          <a:xfrm>
            <a:off x="1225961" y="3581480"/>
            <a:ext cx="6692080" cy="2743200"/>
          </a:xfrm>
          <a:prstGeom prst="rect">
            <a:avLst/>
          </a:prstGeom>
        </p:spPr>
      </p:pic>
      <p:pic>
        <p:nvPicPr>
          <p:cNvPr id="9" name="Picture 8"/>
          <p:cNvPicPr>
            <a:picLocks noChangeAspect="1"/>
          </p:cNvPicPr>
          <p:nvPr/>
        </p:nvPicPr>
        <p:blipFill>
          <a:blip r:embed="rId6">
            <a:alphaModFix amt="19000"/>
          </a:blip>
          <a:stretch>
            <a:fillRect/>
          </a:stretch>
        </p:blipFill>
        <p:spPr>
          <a:xfrm>
            <a:off x="2092704" y="6402391"/>
            <a:ext cx="5486400" cy="455609"/>
          </a:xfrm>
          <a:prstGeom prst="rect">
            <a:avLst/>
          </a:prstGeom>
        </p:spPr>
      </p:pic>
      <p:sp>
        <p:nvSpPr>
          <p:cNvPr id="10" name="Donut 9"/>
          <p:cNvSpPr/>
          <p:nvPr/>
        </p:nvSpPr>
        <p:spPr>
          <a:xfrm>
            <a:off x="4861934" y="128700"/>
            <a:ext cx="2923352" cy="1225551"/>
          </a:xfrm>
          <a:prstGeom prst="donut">
            <a:avLst>
              <a:gd name="adj" fmla="val 3344"/>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1" name="Donut 10"/>
          <p:cNvSpPr/>
          <p:nvPr/>
        </p:nvSpPr>
        <p:spPr>
          <a:xfrm>
            <a:off x="3867229" y="3761648"/>
            <a:ext cx="1890445" cy="1450927"/>
          </a:xfrm>
          <a:prstGeom prst="donut">
            <a:avLst>
              <a:gd name="adj" fmla="val 3344"/>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4" name="TextBox 13"/>
          <p:cNvSpPr txBox="1"/>
          <p:nvPr/>
        </p:nvSpPr>
        <p:spPr>
          <a:xfrm>
            <a:off x="301752" y="2540260"/>
            <a:ext cx="8503920" cy="1200329"/>
          </a:xfrm>
          <a:prstGeom prst="rect">
            <a:avLst/>
          </a:prstGeom>
          <a:solidFill>
            <a:schemeClr val="bg1"/>
          </a:solidFill>
          <a:ln>
            <a:solidFill>
              <a:schemeClr val="accent1"/>
            </a:solidFill>
          </a:ln>
        </p:spPr>
        <p:txBody>
          <a:bodyPr wrap="square" rtlCol="0">
            <a:spAutoFit/>
          </a:bodyPr>
          <a:lstStyle/>
          <a:p>
            <a:pPr algn="ctr"/>
            <a:r>
              <a:rPr lang="en-US" sz="3600" dirty="0" smtClean="0"/>
              <a:t>Increase in cloud cover &amp;</a:t>
            </a:r>
          </a:p>
          <a:p>
            <a:pPr algn="ctr"/>
            <a:r>
              <a:rPr lang="en-US" sz="3600" dirty="0"/>
              <a:t>d</a:t>
            </a:r>
            <a:r>
              <a:rPr lang="en-US" sz="3600" dirty="0" smtClean="0"/>
              <a:t>ecrease in near surface temperature</a:t>
            </a:r>
            <a:endParaRPr lang="en-US" sz="3600" dirty="0"/>
          </a:p>
        </p:txBody>
      </p:sp>
    </p:spTree>
    <p:extLst>
      <p:ext uri="{BB962C8B-B14F-4D97-AF65-F5344CB8AC3E}">
        <p14:creationId xmlns:p14="http://schemas.microsoft.com/office/powerpoint/2010/main" val="230907239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1958975"/>
            <a:ext cx="7772400" cy="1470025"/>
          </a:xfrm>
          <a:prstGeom prst="rect">
            <a:avLst/>
          </a:prstGeom>
        </p:spPr>
        <p:txBody>
          <a:bodyPr anchor="ct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4400" dirty="0" smtClean="0"/>
              <a:t>Precipitation</a:t>
            </a:r>
            <a:endParaRPr lang="en-US" sz="4400" dirty="0"/>
          </a:p>
        </p:txBody>
      </p:sp>
    </p:spTree>
    <p:extLst>
      <p:ext uri="{BB962C8B-B14F-4D97-AF65-F5344CB8AC3E}">
        <p14:creationId xmlns:p14="http://schemas.microsoft.com/office/powerpoint/2010/main" val="368175638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63820" y="6365279"/>
            <a:ext cx="8801100" cy="443859"/>
          </a:xfrm>
          <a:prstGeom prst="rect">
            <a:avLst/>
          </a:prstGeom>
          <a:solidFill>
            <a:srgbClr val="FFFFFF"/>
          </a:solidFill>
          <a:ln>
            <a:solidFill>
              <a:srgbClr val="FFFFFF"/>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1680038" y="6379028"/>
            <a:ext cx="5486400" cy="478972"/>
          </a:xfrm>
          <a:prstGeom prst="rect">
            <a:avLst/>
          </a:prstGeom>
        </p:spPr>
      </p:pic>
      <p:pic>
        <p:nvPicPr>
          <p:cNvPr id="11" name="Picture 10"/>
          <p:cNvPicPr>
            <a:picLocks noChangeAspect="1"/>
          </p:cNvPicPr>
          <p:nvPr/>
        </p:nvPicPr>
        <p:blipFill>
          <a:blip r:embed="rId4"/>
          <a:stretch>
            <a:fillRect/>
          </a:stretch>
        </p:blipFill>
        <p:spPr>
          <a:xfrm>
            <a:off x="1676550" y="3372736"/>
            <a:ext cx="5486400" cy="2875552"/>
          </a:xfrm>
          <a:prstGeom prst="rect">
            <a:avLst/>
          </a:prstGeom>
        </p:spPr>
      </p:pic>
      <p:pic>
        <p:nvPicPr>
          <p:cNvPr id="10" name="Picture 9"/>
          <p:cNvPicPr>
            <a:picLocks noChangeAspect="1"/>
          </p:cNvPicPr>
          <p:nvPr/>
        </p:nvPicPr>
        <p:blipFill>
          <a:blip r:embed="rId5"/>
          <a:stretch>
            <a:fillRect/>
          </a:stretch>
        </p:blipFill>
        <p:spPr>
          <a:xfrm>
            <a:off x="1676550" y="355528"/>
            <a:ext cx="5486400" cy="2875552"/>
          </a:xfrm>
          <a:prstGeom prst="rect">
            <a:avLst/>
          </a:prstGeom>
        </p:spPr>
      </p:pic>
      <p:sp>
        <p:nvSpPr>
          <p:cNvPr id="7" name="TextBox 6"/>
          <p:cNvSpPr txBox="1"/>
          <p:nvPr/>
        </p:nvSpPr>
        <p:spPr>
          <a:xfrm>
            <a:off x="262785" y="1431262"/>
            <a:ext cx="1143000" cy="461665"/>
          </a:xfrm>
          <a:prstGeom prst="rect">
            <a:avLst/>
          </a:prstGeom>
          <a:noFill/>
        </p:spPr>
        <p:txBody>
          <a:bodyPr wrap="square" rtlCol="0">
            <a:spAutoFit/>
          </a:bodyPr>
          <a:lstStyle/>
          <a:p>
            <a:pPr algn="ctr"/>
            <a:r>
              <a:rPr lang="en-US" sz="2400" dirty="0" smtClean="0"/>
              <a:t>KF</a:t>
            </a:r>
            <a:endParaRPr lang="en-US" sz="2400" dirty="0"/>
          </a:p>
        </p:txBody>
      </p:sp>
      <p:sp>
        <p:nvSpPr>
          <p:cNvPr id="8" name="TextBox 7"/>
          <p:cNvSpPr txBox="1"/>
          <p:nvPr/>
        </p:nvSpPr>
        <p:spPr>
          <a:xfrm>
            <a:off x="262785" y="4446872"/>
            <a:ext cx="1143000" cy="461665"/>
          </a:xfrm>
          <a:prstGeom prst="rect">
            <a:avLst/>
          </a:prstGeom>
          <a:noFill/>
        </p:spPr>
        <p:txBody>
          <a:bodyPr wrap="square" rtlCol="0">
            <a:spAutoFit/>
          </a:bodyPr>
          <a:lstStyle/>
          <a:p>
            <a:pPr algn="ctr"/>
            <a:r>
              <a:rPr lang="en-US" sz="2400" dirty="0" smtClean="0"/>
              <a:t>MSKF</a:t>
            </a:r>
            <a:endParaRPr lang="en-US" sz="2400" dirty="0"/>
          </a:p>
        </p:txBody>
      </p:sp>
      <p:sp>
        <p:nvSpPr>
          <p:cNvPr id="9" name="TextBox 8"/>
          <p:cNvSpPr txBox="1"/>
          <p:nvPr/>
        </p:nvSpPr>
        <p:spPr>
          <a:xfrm>
            <a:off x="7218730" y="6373826"/>
            <a:ext cx="1431471" cy="369332"/>
          </a:xfrm>
          <a:prstGeom prst="rect">
            <a:avLst/>
          </a:prstGeom>
          <a:noFill/>
        </p:spPr>
        <p:txBody>
          <a:bodyPr wrap="square" rtlCol="0">
            <a:spAutoFit/>
          </a:bodyPr>
          <a:lstStyle/>
          <a:p>
            <a:pPr algn="ctr"/>
            <a:r>
              <a:rPr lang="en-US" dirty="0" smtClean="0"/>
              <a:t>mm/day</a:t>
            </a:r>
            <a:endParaRPr lang="en-US" dirty="0"/>
          </a:p>
        </p:txBody>
      </p:sp>
      <p:sp>
        <p:nvSpPr>
          <p:cNvPr id="13" name="TextBox 12"/>
          <p:cNvSpPr txBox="1"/>
          <p:nvPr/>
        </p:nvSpPr>
        <p:spPr>
          <a:xfrm>
            <a:off x="7124737" y="189883"/>
            <a:ext cx="1853591" cy="646331"/>
          </a:xfrm>
          <a:prstGeom prst="rect">
            <a:avLst/>
          </a:prstGeom>
          <a:noFill/>
        </p:spPr>
        <p:txBody>
          <a:bodyPr wrap="square" rtlCol="0">
            <a:spAutoFit/>
          </a:bodyPr>
          <a:lstStyle/>
          <a:p>
            <a:pPr algn="ctr"/>
            <a:r>
              <a:rPr lang="en-US" dirty="0" smtClean="0"/>
              <a:t>Seasonal</a:t>
            </a:r>
          </a:p>
          <a:p>
            <a:pPr algn="ctr"/>
            <a:r>
              <a:rPr lang="en-US" dirty="0" smtClean="0"/>
              <a:t>Precipitation</a:t>
            </a:r>
            <a:endParaRPr lang="en-US" dirty="0"/>
          </a:p>
        </p:txBody>
      </p:sp>
    </p:spTree>
    <p:extLst>
      <p:ext uri="{BB962C8B-B14F-4D97-AF65-F5344CB8AC3E}">
        <p14:creationId xmlns:p14="http://schemas.microsoft.com/office/powerpoint/2010/main" val="6643181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63820" y="6365279"/>
            <a:ext cx="8801100" cy="443859"/>
          </a:xfrm>
          <a:prstGeom prst="rect">
            <a:avLst/>
          </a:prstGeom>
          <a:solidFill>
            <a:srgbClr val="FFFFFF"/>
          </a:solidFill>
          <a:ln>
            <a:solidFill>
              <a:srgbClr val="FFFFFF"/>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a:stretch>
            <a:fillRect/>
          </a:stretch>
        </p:blipFill>
        <p:spPr>
          <a:xfrm>
            <a:off x="915208" y="5348780"/>
            <a:ext cx="7900416" cy="712525"/>
          </a:xfrm>
          <a:prstGeom prst="rect">
            <a:avLst/>
          </a:prstGeom>
        </p:spPr>
      </p:pic>
      <p:pic>
        <p:nvPicPr>
          <p:cNvPr id="16" name="Picture 15"/>
          <p:cNvPicPr>
            <a:picLocks noChangeAspect="1"/>
          </p:cNvPicPr>
          <p:nvPr/>
        </p:nvPicPr>
        <p:blipFill>
          <a:blip r:embed="rId4"/>
          <a:stretch>
            <a:fillRect/>
          </a:stretch>
        </p:blipFill>
        <p:spPr>
          <a:xfrm>
            <a:off x="199274" y="686131"/>
            <a:ext cx="8759952" cy="4591306"/>
          </a:xfrm>
          <a:prstGeom prst="rect">
            <a:avLst/>
          </a:prstGeom>
        </p:spPr>
      </p:pic>
      <p:sp>
        <p:nvSpPr>
          <p:cNvPr id="10" name="TextBox 9"/>
          <p:cNvSpPr txBox="1"/>
          <p:nvPr/>
        </p:nvSpPr>
        <p:spPr>
          <a:xfrm>
            <a:off x="3810383" y="5999888"/>
            <a:ext cx="2111580" cy="430887"/>
          </a:xfrm>
          <a:prstGeom prst="rect">
            <a:avLst/>
          </a:prstGeom>
          <a:noFill/>
        </p:spPr>
        <p:txBody>
          <a:bodyPr wrap="square" rtlCol="0">
            <a:spAutoFit/>
          </a:bodyPr>
          <a:lstStyle/>
          <a:p>
            <a:pPr algn="ctr"/>
            <a:r>
              <a:rPr lang="en-US" sz="2200" dirty="0">
                <a:sym typeface="Wingdings"/>
              </a:rPr>
              <a:t>m</a:t>
            </a:r>
            <a:r>
              <a:rPr lang="en-US" sz="2200" dirty="0" smtClean="0">
                <a:sym typeface="Wingdings"/>
              </a:rPr>
              <a:t>m</a:t>
            </a:r>
            <a:r>
              <a:rPr lang="en-US" sz="2200" dirty="0" smtClean="0"/>
              <a:t>/day</a:t>
            </a:r>
            <a:endParaRPr lang="en-US" sz="2200" dirty="0"/>
          </a:p>
        </p:txBody>
      </p:sp>
      <p:sp>
        <p:nvSpPr>
          <p:cNvPr id="11" name="TextBox 10"/>
          <p:cNvSpPr txBox="1"/>
          <p:nvPr/>
        </p:nvSpPr>
        <p:spPr>
          <a:xfrm>
            <a:off x="3788632" y="224466"/>
            <a:ext cx="1852460" cy="461665"/>
          </a:xfrm>
          <a:prstGeom prst="rect">
            <a:avLst/>
          </a:prstGeom>
          <a:noFill/>
        </p:spPr>
        <p:txBody>
          <a:bodyPr wrap="square" rtlCol="0">
            <a:spAutoFit/>
          </a:bodyPr>
          <a:lstStyle/>
          <a:p>
            <a:pPr algn="ctr"/>
            <a:r>
              <a:rPr lang="en-US" sz="2400" b="1" dirty="0" smtClean="0"/>
              <a:t>MSKF – KF</a:t>
            </a:r>
            <a:endParaRPr lang="en-US" sz="2400" b="1" dirty="0"/>
          </a:p>
        </p:txBody>
      </p:sp>
      <p:sp>
        <p:nvSpPr>
          <p:cNvPr id="14" name="TextBox 13"/>
          <p:cNvSpPr txBox="1"/>
          <p:nvPr/>
        </p:nvSpPr>
        <p:spPr>
          <a:xfrm>
            <a:off x="-182962" y="6365279"/>
            <a:ext cx="3293847" cy="369332"/>
          </a:xfrm>
          <a:prstGeom prst="rect">
            <a:avLst/>
          </a:prstGeom>
          <a:noFill/>
        </p:spPr>
        <p:txBody>
          <a:bodyPr wrap="square" rtlCol="0">
            <a:spAutoFit/>
          </a:bodyPr>
          <a:lstStyle/>
          <a:p>
            <a:pPr algn="ctr"/>
            <a:r>
              <a:rPr lang="en-US" dirty="0" smtClean="0"/>
              <a:t>Seasonal Precipitation</a:t>
            </a:r>
            <a:endParaRPr lang="en-US" dirty="0"/>
          </a:p>
        </p:txBody>
      </p:sp>
      <p:sp>
        <p:nvSpPr>
          <p:cNvPr id="18" name="Donut 17"/>
          <p:cNvSpPr/>
          <p:nvPr/>
        </p:nvSpPr>
        <p:spPr>
          <a:xfrm>
            <a:off x="639405" y="2390064"/>
            <a:ext cx="2502559" cy="515327"/>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9" name="Donut 18"/>
          <p:cNvSpPr/>
          <p:nvPr/>
        </p:nvSpPr>
        <p:spPr>
          <a:xfrm>
            <a:off x="6692915" y="2037150"/>
            <a:ext cx="725368" cy="644159"/>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0" name="Donut 19"/>
          <p:cNvSpPr/>
          <p:nvPr/>
        </p:nvSpPr>
        <p:spPr>
          <a:xfrm rot="20043086">
            <a:off x="6250727" y="2106351"/>
            <a:ext cx="420960" cy="644159"/>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7761472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63820" y="6365279"/>
            <a:ext cx="8801100" cy="443859"/>
          </a:xfrm>
          <a:prstGeom prst="rect">
            <a:avLst/>
          </a:prstGeom>
          <a:solidFill>
            <a:srgbClr val="FFFFFF"/>
          </a:solidFill>
          <a:ln>
            <a:solidFill>
              <a:srgbClr val="FFFFFF"/>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1680038" y="6379028"/>
            <a:ext cx="5486400" cy="478972"/>
          </a:xfrm>
          <a:prstGeom prst="rect">
            <a:avLst/>
          </a:prstGeom>
        </p:spPr>
      </p:pic>
      <p:pic>
        <p:nvPicPr>
          <p:cNvPr id="11" name="Picture 10"/>
          <p:cNvPicPr>
            <a:picLocks noChangeAspect="1"/>
          </p:cNvPicPr>
          <p:nvPr/>
        </p:nvPicPr>
        <p:blipFill>
          <a:blip r:embed="rId4"/>
          <a:stretch>
            <a:fillRect/>
          </a:stretch>
        </p:blipFill>
        <p:spPr>
          <a:xfrm>
            <a:off x="1676550" y="3372736"/>
            <a:ext cx="5486400" cy="2875552"/>
          </a:xfrm>
          <a:prstGeom prst="rect">
            <a:avLst/>
          </a:prstGeom>
        </p:spPr>
      </p:pic>
      <p:pic>
        <p:nvPicPr>
          <p:cNvPr id="10" name="Picture 9"/>
          <p:cNvPicPr>
            <a:picLocks noChangeAspect="1"/>
          </p:cNvPicPr>
          <p:nvPr/>
        </p:nvPicPr>
        <p:blipFill>
          <a:blip r:embed="rId5"/>
          <a:stretch>
            <a:fillRect/>
          </a:stretch>
        </p:blipFill>
        <p:spPr>
          <a:xfrm>
            <a:off x="1676550" y="355528"/>
            <a:ext cx="5486400" cy="2875552"/>
          </a:xfrm>
          <a:prstGeom prst="rect">
            <a:avLst/>
          </a:prstGeom>
        </p:spPr>
      </p:pic>
      <p:sp>
        <p:nvSpPr>
          <p:cNvPr id="7" name="TextBox 6"/>
          <p:cNvSpPr txBox="1"/>
          <p:nvPr/>
        </p:nvSpPr>
        <p:spPr>
          <a:xfrm>
            <a:off x="262785" y="1431262"/>
            <a:ext cx="1143000" cy="461665"/>
          </a:xfrm>
          <a:prstGeom prst="rect">
            <a:avLst/>
          </a:prstGeom>
          <a:noFill/>
        </p:spPr>
        <p:txBody>
          <a:bodyPr wrap="square" rtlCol="0">
            <a:spAutoFit/>
          </a:bodyPr>
          <a:lstStyle/>
          <a:p>
            <a:pPr algn="ctr"/>
            <a:r>
              <a:rPr lang="en-US" sz="2400" dirty="0" smtClean="0"/>
              <a:t>KF</a:t>
            </a:r>
            <a:endParaRPr lang="en-US" sz="2400" dirty="0"/>
          </a:p>
        </p:txBody>
      </p:sp>
      <p:sp>
        <p:nvSpPr>
          <p:cNvPr id="8" name="TextBox 7"/>
          <p:cNvSpPr txBox="1"/>
          <p:nvPr/>
        </p:nvSpPr>
        <p:spPr>
          <a:xfrm>
            <a:off x="262785" y="4446872"/>
            <a:ext cx="1143000" cy="461665"/>
          </a:xfrm>
          <a:prstGeom prst="rect">
            <a:avLst/>
          </a:prstGeom>
          <a:noFill/>
        </p:spPr>
        <p:txBody>
          <a:bodyPr wrap="square" rtlCol="0">
            <a:spAutoFit/>
          </a:bodyPr>
          <a:lstStyle/>
          <a:p>
            <a:pPr algn="ctr"/>
            <a:r>
              <a:rPr lang="en-US" sz="2400" dirty="0" smtClean="0"/>
              <a:t>MSKF</a:t>
            </a:r>
            <a:endParaRPr lang="en-US" sz="2400" dirty="0"/>
          </a:p>
        </p:txBody>
      </p:sp>
      <p:sp>
        <p:nvSpPr>
          <p:cNvPr id="9" name="TextBox 8"/>
          <p:cNvSpPr txBox="1"/>
          <p:nvPr/>
        </p:nvSpPr>
        <p:spPr>
          <a:xfrm>
            <a:off x="7218730" y="6373826"/>
            <a:ext cx="1431471" cy="369332"/>
          </a:xfrm>
          <a:prstGeom prst="rect">
            <a:avLst/>
          </a:prstGeom>
          <a:noFill/>
        </p:spPr>
        <p:txBody>
          <a:bodyPr wrap="square" rtlCol="0">
            <a:spAutoFit/>
          </a:bodyPr>
          <a:lstStyle/>
          <a:p>
            <a:pPr algn="ctr"/>
            <a:r>
              <a:rPr lang="en-US" dirty="0" smtClean="0"/>
              <a:t>mm/day</a:t>
            </a:r>
            <a:endParaRPr lang="en-US" dirty="0"/>
          </a:p>
        </p:txBody>
      </p:sp>
      <p:sp>
        <p:nvSpPr>
          <p:cNvPr id="13" name="TextBox 12"/>
          <p:cNvSpPr txBox="1"/>
          <p:nvPr/>
        </p:nvSpPr>
        <p:spPr>
          <a:xfrm>
            <a:off x="7124737" y="189883"/>
            <a:ext cx="1853591" cy="646331"/>
          </a:xfrm>
          <a:prstGeom prst="rect">
            <a:avLst/>
          </a:prstGeom>
          <a:noFill/>
        </p:spPr>
        <p:txBody>
          <a:bodyPr wrap="square" rtlCol="0">
            <a:spAutoFit/>
          </a:bodyPr>
          <a:lstStyle/>
          <a:p>
            <a:pPr algn="ctr"/>
            <a:r>
              <a:rPr lang="en-US" dirty="0" smtClean="0"/>
              <a:t>Seasonal</a:t>
            </a:r>
          </a:p>
          <a:p>
            <a:pPr algn="ctr"/>
            <a:r>
              <a:rPr lang="en-US" dirty="0" smtClean="0"/>
              <a:t>Precipitation</a:t>
            </a:r>
            <a:endParaRPr lang="en-US" dirty="0"/>
          </a:p>
        </p:txBody>
      </p:sp>
      <p:sp>
        <p:nvSpPr>
          <p:cNvPr id="14" name="Donut 13"/>
          <p:cNvSpPr/>
          <p:nvPr/>
        </p:nvSpPr>
        <p:spPr>
          <a:xfrm>
            <a:off x="1676550" y="1377600"/>
            <a:ext cx="2502559" cy="515327"/>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5" name="Donut 14"/>
          <p:cNvSpPr/>
          <p:nvPr/>
        </p:nvSpPr>
        <p:spPr>
          <a:xfrm>
            <a:off x="1680038" y="4393210"/>
            <a:ext cx="2502559" cy="515327"/>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4148838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63820" y="6365279"/>
            <a:ext cx="8801100" cy="443859"/>
          </a:xfrm>
          <a:prstGeom prst="rect">
            <a:avLst/>
          </a:prstGeom>
          <a:solidFill>
            <a:srgbClr val="FFFFFF"/>
          </a:solidFill>
          <a:ln>
            <a:solidFill>
              <a:srgbClr val="FFFFFF"/>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67123" y="484358"/>
            <a:ext cx="4434840" cy="2324406"/>
          </a:xfrm>
          <a:prstGeom prst="rect">
            <a:avLst/>
          </a:prstGeom>
        </p:spPr>
      </p:pic>
      <p:sp>
        <p:nvSpPr>
          <p:cNvPr id="3" name="TextBox 2"/>
          <p:cNvSpPr txBox="1"/>
          <p:nvPr/>
        </p:nvSpPr>
        <p:spPr>
          <a:xfrm>
            <a:off x="2011517" y="93569"/>
            <a:ext cx="1143000" cy="461665"/>
          </a:xfrm>
          <a:prstGeom prst="rect">
            <a:avLst/>
          </a:prstGeom>
          <a:noFill/>
        </p:spPr>
        <p:txBody>
          <a:bodyPr wrap="square" rtlCol="0">
            <a:spAutoFit/>
          </a:bodyPr>
          <a:lstStyle/>
          <a:p>
            <a:pPr algn="ctr"/>
            <a:r>
              <a:rPr lang="en-US" sz="2400" dirty="0" smtClean="0"/>
              <a:t>KF</a:t>
            </a:r>
            <a:endParaRPr lang="en-US" sz="2400" dirty="0"/>
          </a:p>
        </p:txBody>
      </p:sp>
      <p:pic>
        <p:nvPicPr>
          <p:cNvPr id="4" name="Picture 3"/>
          <p:cNvPicPr>
            <a:picLocks noChangeAspect="1"/>
          </p:cNvPicPr>
          <p:nvPr/>
        </p:nvPicPr>
        <p:blipFill>
          <a:blip r:embed="rId4"/>
          <a:stretch>
            <a:fillRect/>
          </a:stretch>
        </p:blipFill>
        <p:spPr>
          <a:xfrm>
            <a:off x="4534944" y="500019"/>
            <a:ext cx="4434840" cy="2324404"/>
          </a:xfrm>
          <a:prstGeom prst="rect">
            <a:avLst/>
          </a:prstGeom>
        </p:spPr>
      </p:pic>
      <p:sp>
        <p:nvSpPr>
          <p:cNvPr id="5" name="TextBox 4"/>
          <p:cNvSpPr txBox="1"/>
          <p:nvPr/>
        </p:nvSpPr>
        <p:spPr>
          <a:xfrm>
            <a:off x="6392533" y="93569"/>
            <a:ext cx="1143000" cy="461665"/>
          </a:xfrm>
          <a:prstGeom prst="rect">
            <a:avLst/>
          </a:prstGeom>
          <a:noFill/>
        </p:spPr>
        <p:txBody>
          <a:bodyPr wrap="square" rtlCol="0">
            <a:spAutoFit/>
          </a:bodyPr>
          <a:lstStyle/>
          <a:p>
            <a:pPr algn="ctr"/>
            <a:r>
              <a:rPr lang="en-US" sz="2400" dirty="0" smtClean="0"/>
              <a:t>MSKF</a:t>
            </a:r>
            <a:endParaRPr lang="en-US" sz="2400" dirty="0"/>
          </a:p>
        </p:txBody>
      </p:sp>
      <p:pic>
        <p:nvPicPr>
          <p:cNvPr id="6" name="Picture 5"/>
          <p:cNvPicPr>
            <a:picLocks noChangeAspect="1"/>
          </p:cNvPicPr>
          <p:nvPr/>
        </p:nvPicPr>
        <p:blipFill>
          <a:blip r:embed="rId5"/>
          <a:stretch>
            <a:fillRect/>
          </a:stretch>
        </p:blipFill>
        <p:spPr>
          <a:xfrm>
            <a:off x="454500" y="3506582"/>
            <a:ext cx="8235000" cy="2585328"/>
          </a:xfrm>
          <a:prstGeom prst="rect">
            <a:avLst/>
          </a:prstGeom>
        </p:spPr>
      </p:pic>
      <p:sp>
        <p:nvSpPr>
          <p:cNvPr id="7" name="TextBox 6"/>
          <p:cNvSpPr txBox="1"/>
          <p:nvPr/>
        </p:nvSpPr>
        <p:spPr>
          <a:xfrm>
            <a:off x="4177727" y="3044917"/>
            <a:ext cx="1143000" cy="461665"/>
          </a:xfrm>
          <a:prstGeom prst="rect">
            <a:avLst/>
          </a:prstGeom>
          <a:noFill/>
        </p:spPr>
        <p:txBody>
          <a:bodyPr wrap="square" rtlCol="0">
            <a:spAutoFit/>
          </a:bodyPr>
          <a:lstStyle/>
          <a:p>
            <a:pPr algn="ctr"/>
            <a:r>
              <a:rPr lang="en-US" sz="2400" dirty="0" smtClean="0"/>
              <a:t>TRMM</a:t>
            </a:r>
            <a:endParaRPr lang="en-US" sz="2400" dirty="0"/>
          </a:p>
        </p:txBody>
      </p:sp>
      <p:pic>
        <p:nvPicPr>
          <p:cNvPr id="8" name="Picture 7"/>
          <p:cNvPicPr>
            <a:picLocks noChangeAspect="1"/>
          </p:cNvPicPr>
          <p:nvPr/>
        </p:nvPicPr>
        <p:blipFill>
          <a:blip r:embed="rId6"/>
          <a:stretch>
            <a:fillRect/>
          </a:stretch>
        </p:blipFill>
        <p:spPr>
          <a:xfrm>
            <a:off x="1735262" y="6194757"/>
            <a:ext cx="6217920" cy="542835"/>
          </a:xfrm>
          <a:prstGeom prst="rect">
            <a:avLst/>
          </a:prstGeom>
        </p:spPr>
      </p:pic>
      <p:sp>
        <p:nvSpPr>
          <p:cNvPr id="10" name="TextBox 9"/>
          <p:cNvSpPr txBox="1"/>
          <p:nvPr/>
        </p:nvSpPr>
        <p:spPr>
          <a:xfrm>
            <a:off x="20949" y="6093007"/>
            <a:ext cx="1853591" cy="646331"/>
          </a:xfrm>
          <a:prstGeom prst="rect">
            <a:avLst/>
          </a:prstGeom>
          <a:noFill/>
        </p:spPr>
        <p:txBody>
          <a:bodyPr wrap="square" rtlCol="0">
            <a:spAutoFit/>
          </a:bodyPr>
          <a:lstStyle/>
          <a:p>
            <a:pPr algn="ctr"/>
            <a:r>
              <a:rPr lang="en-US" dirty="0" smtClean="0"/>
              <a:t>Seasonal</a:t>
            </a:r>
          </a:p>
          <a:p>
            <a:pPr algn="ctr"/>
            <a:r>
              <a:rPr lang="en-US" dirty="0" smtClean="0"/>
              <a:t>Precipitation</a:t>
            </a:r>
            <a:endParaRPr lang="en-US" dirty="0"/>
          </a:p>
        </p:txBody>
      </p:sp>
      <p:sp>
        <p:nvSpPr>
          <p:cNvPr id="11" name="TextBox 10"/>
          <p:cNvSpPr txBox="1"/>
          <p:nvPr/>
        </p:nvSpPr>
        <p:spPr>
          <a:xfrm>
            <a:off x="7752562" y="6350415"/>
            <a:ext cx="1431471" cy="369332"/>
          </a:xfrm>
          <a:prstGeom prst="rect">
            <a:avLst/>
          </a:prstGeom>
          <a:noFill/>
        </p:spPr>
        <p:txBody>
          <a:bodyPr wrap="square" rtlCol="0">
            <a:spAutoFit/>
          </a:bodyPr>
          <a:lstStyle/>
          <a:p>
            <a:pPr algn="ctr"/>
            <a:r>
              <a:rPr lang="en-US" dirty="0" smtClean="0"/>
              <a:t>mm/day</a:t>
            </a:r>
            <a:endParaRPr lang="en-US" dirty="0"/>
          </a:p>
        </p:txBody>
      </p:sp>
      <p:sp>
        <p:nvSpPr>
          <p:cNvPr id="12" name="Donut 11"/>
          <p:cNvSpPr/>
          <p:nvPr/>
        </p:nvSpPr>
        <p:spPr>
          <a:xfrm>
            <a:off x="454500" y="1234725"/>
            <a:ext cx="1557017" cy="515327"/>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3" name="Donut 12"/>
          <p:cNvSpPr/>
          <p:nvPr/>
        </p:nvSpPr>
        <p:spPr>
          <a:xfrm>
            <a:off x="4835516" y="1234725"/>
            <a:ext cx="1557017" cy="515327"/>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4" name="Donut 13"/>
          <p:cNvSpPr/>
          <p:nvPr/>
        </p:nvSpPr>
        <p:spPr>
          <a:xfrm>
            <a:off x="936625" y="4175126"/>
            <a:ext cx="2794000" cy="664202"/>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5400081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63820" y="6365279"/>
            <a:ext cx="8801100" cy="443859"/>
          </a:xfrm>
          <a:prstGeom prst="rect">
            <a:avLst/>
          </a:prstGeom>
          <a:solidFill>
            <a:srgbClr val="FFFFFF"/>
          </a:solidFill>
          <a:ln>
            <a:solidFill>
              <a:srgbClr val="FFFFFF"/>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1" name="TextBox 10"/>
          <p:cNvSpPr txBox="1"/>
          <p:nvPr/>
        </p:nvSpPr>
        <p:spPr>
          <a:xfrm>
            <a:off x="2373929" y="147972"/>
            <a:ext cx="1143000" cy="461665"/>
          </a:xfrm>
          <a:prstGeom prst="rect">
            <a:avLst/>
          </a:prstGeom>
          <a:noFill/>
        </p:spPr>
        <p:txBody>
          <a:bodyPr wrap="square" rtlCol="0">
            <a:spAutoFit/>
          </a:bodyPr>
          <a:lstStyle/>
          <a:p>
            <a:pPr algn="ctr"/>
            <a:r>
              <a:rPr lang="en-US" sz="2400" dirty="0" smtClean="0"/>
              <a:t>KF</a:t>
            </a:r>
            <a:endParaRPr lang="en-US" sz="2400" dirty="0"/>
          </a:p>
        </p:txBody>
      </p:sp>
      <p:sp>
        <p:nvSpPr>
          <p:cNvPr id="12" name="TextBox 11"/>
          <p:cNvSpPr txBox="1"/>
          <p:nvPr/>
        </p:nvSpPr>
        <p:spPr>
          <a:xfrm>
            <a:off x="6415096" y="147972"/>
            <a:ext cx="1143000" cy="461665"/>
          </a:xfrm>
          <a:prstGeom prst="rect">
            <a:avLst/>
          </a:prstGeom>
          <a:noFill/>
        </p:spPr>
        <p:txBody>
          <a:bodyPr wrap="square" rtlCol="0">
            <a:spAutoFit/>
          </a:bodyPr>
          <a:lstStyle/>
          <a:p>
            <a:pPr algn="ctr"/>
            <a:r>
              <a:rPr lang="en-US" sz="2400" dirty="0" smtClean="0"/>
              <a:t>MSKF</a:t>
            </a:r>
            <a:endParaRPr lang="en-US" sz="2400" dirty="0"/>
          </a:p>
        </p:txBody>
      </p:sp>
      <p:sp>
        <p:nvSpPr>
          <p:cNvPr id="13" name="TextBox 12"/>
          <p:cNvSpPr txBox="1"/>
          <p:nvPr/>
        </p:nvSpPr>
        <p:spPr>
          <a:xfrm rot="16200000">
            <a:off x="-81110" y="1141375"/>
            <a:ext cx="1143000" cy="461665"/>
          </a:xfrm>
          <a:prstGeom prst="rect">
            <a:avLst/>
          </a:prstGeom>
          <a:noFill/>
        </p:spPr>
        <p:txBody>
          <a:bodyPr wrap="square" rtlCol="0">
            <a:spAutoFit/>
          </a:bodyPr>
          <a:lstStyle/>
          <a:p>
            <a:pPr algn="ctr"/>
            <a:r>
              <a:rPr lang="en-US" sz="2400" dirty="0" smtClean="0"/>
              <a:t>May</a:t>
            </a:r>
            <a:endParaRPr lang="en-US" sz="2400" dirty="0"/>
          </a:p>
        </p:txBody>
      </p:sp>
      <p:sp>
        <p:nvSpPr>
          <p:cNvPr id="17" name="TextBox 16"/>
          <p:cNvSpPr txBox="1"/>
          <p:nvPr/>
        </p:nvSpPr>
        <p:spPr>
          <a:xfrm>
            <a:off x="7597115" y="6355881"/>
            <a:ext cx="1431471" cy="369332"/>
          </a:xfrm>
          <a:prstGeom prst="rect">
            <a:avLst/>
          </a:prstGeom>
          <a:noFill/>
        </p:spPr>
        <p:txBody>
          <a:bodyPr wrap="square" rtlCol="0">
            <a:spAutoFit/>
          </a:bodyPr>
          <a:lstStyle/>
          <a:p>
            <a:pPr algn="ctr"/>
            <a:r>
              <a:rPr lang="en-US" dirty="0" smtClean="0">
                <a:sym typeface="Wingdings"/>
              </a:rPr>
              <a:t>mm</a:t>
            </a:r>
            <a:r>
              <a:rPr lang="en-US" dirty="0" smtClean="0"/>
              <a:t>/day</a:t>
            </a:r>
            <a:endParaRPr lang="en-US" dirty="0"/>
          </a:p>
        </p:txBody>
      </p:sp>
      <p:sp>
        <p:nvSpPr>
          <p:cNvPr id="16" name="TextBox 15"/>
          <p:cNvSpPr txBox="1"/>
          <p:nvPr/>
        </p:nvSpPr>
        <p:spPr>
          <a:xfrm>
            <a:off x="-275003" y="6365279"/>
            <a:ext cx="3146589" cy="369332"/>
          </a:xfrm>
          <a:prstGeom prst="rect">
            <a:avLst/>
          </a:prstGeom>
          <a:noFill/>
        </p:spPr>
        <p:txBody>
          <a:bodyPr wrap="square" rtlCol="0">
            <a:spAutoFit/>
          </a:bodyPr>
          <a:lstStyle/>
          <a:p>
            <a:pPr algn="ctr"/>
            <a:r>
              <a:rPr lang="en-US" dirty="0" smtClean="0"/>
              <a:t>Monthly Precipitation</a:t>
            </a:r>
            <a:endParaRPr lang="en-US" dirty="0"/>
          </a:p>
        </p:txBody>
      </p:sp>
      <p:pic>
        <p:nvPicPr>
          <p:cNvPr id="18" name="Picture 17"/>
          <p:cNvPicPr>
            <a:picLocks noChangeAspect="1"/>
          </p:cNvPicPr>
          <p:nvPr/>
        </p:nvPicPr>
        <p:blipFill>
          <a:blip r:embed="rId3"/>
          <a:stretch>
            <a:fillRect/>
          </a:stretch>
        </p:blipFill>
        <p:spPr>
          <a:xfrm>
            <a:off x="852406" y="591231"/>
            <a:ext cx="4023360" cy="1649246"/>
          </a:xfrm>
          <a:prstGeom prst="rect">
            <a:avLst/>
          </a:prstGeom>
        </p:spPr>
      </p:pic>
      <p:pic>
        <p:nvPicPr>
          <p:cNvPr id="19" name="Picture 18"/>
          <p:cNvPicPr>
            <a:picLocks noChangeAspect="1"/>
          </p:cNvPicPr>
          <p:nvPr/>
        </p:nvPicPr>
        <p:blipFill>
          <a:blip r:embed="rId4"/>
          <a:stretch>
            <a:fillRect/>
          </a:stretch>
        </p:blipFill>
        <p:spPr>
          <a:xfrm>
            <a:off x="4940564" y="591231"/>
            <a:ext cx="4023360" cy="1648564"/>
          </a:xfrm>
          <a:prstGeom prst="rect">
            <a:avLst/>
          </a:prstGeom>
        </p:spPr>
      </p:pic>
      <p:pic>
        <p:nvPicPr>
          <p:cNvPr id="24" name="Picture 23"/>
          <p:cNvPicPr>
            <a:picLocks noChangeAspect="1"/>
          </p:cNvPicPr>
          <p:nvPr/>
        </p:nvPicPr>
        <p:blipFill>
          <a:blip r:embed="rId5"/>
          <a:stretch>
            <a:fillRect/>
          </a:stretch>
        </p:blipFill>
        <p:spPr>
          <a:xfrm>
            <a:off x="2501211" y="6285205"/>
            <a:ext cx="5212080" cy="447120"/>
          </a:xfrm>
          <a:prstGeom prst="rect">
            <a:avLst/>
          </a:prstGeom>
        </p:spPr>
      </p:pic>
    </p:spTree>
    <p:extLst>
      <p:ext uri="{BB962C8B-B14F-4D97-AF65-F5344CB8AC3E}">
        <p14:creationId xmlns:p14="http://schemas.microsoft.com/office/powerpoint/2010/main" val="219879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63820" y="6365279"/>
            <a:ext cx="8801100" cy="443859"/>
          </a:xfrm>
          <a:prstGeom prst="rect">
            <a:avLst/>
          </a:prstGeom>
          <a:solidFill>
            <a:srgbClr val="FFFFFF"/>
          </a:solidFill>
          <a:ln>
            <a:solidFill>
              <a:srgbClr val="FFFFFF"/>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1" name="TextBox 10"/>
          <p:cNvSpPr txBox="1"/>
          <p:nvPr/>
        </p:nvSpPr>
        <p:spPr>
          <a:xfrm>
            <a:off x="2373929" y="147972"/>
            <a:ext cx="1143000" cy="461665"/>
          </a:xfrm>
          <a:prstGeom prst="rect">
            <a:avLst/>
          </a:prstGeom>
          <a:noFill/>
        </p:spPr>
        <p:txBody>
          <a:bodyPr wrap="square" rtlCol="0">
            <a:spAutoFit/>
          </a:bodyPr>
          <a:lstStyle/>
          <a:p>
            <a:pPr algn="ctr"/>
            <a:r>
              <a:rPr lang="en-US" sz="2400" dirty="0" smtClean="0"/>
              <a:t>KF</a:t>
            </a:r>
            <a:endParaRPr lang="en-US" sz="2400" dirty="0"/>
          </a:p>
        </p:txBody>
      </p:sp>
      <p:sp>
        <p:nvSpPr>
          <p:cNvPr id="12" name="TextBox 11"/>
          <p:cNvSpPr txBox="1"/>
          <p:nvPr/>
        </p:nvSpPr>
        <p:spPr>
          <a:xfrm>
            <a:off x="6415096" y="147972"/>
            <a:ext cx="1143000" cy="461665"/>
          </a:xfrm>
          <a:prstGeom prst="rect">
            <a:avLst/>
          </a:prstGeom>
          <a:noFill/>
        </p:spPr>
        <p:txBody>
          <a:bodyPr wrap="square" rtlCol="0">
            <a:spAutoFit/>
          </a:bodyPr>
          <a:lstStyle/>
          <a:p>
            <a:pPr algn="ctr"/>
            <a:r>
              <a:rPr lang="en-US" sz="2400" dirty="0" smtClean="0"/>
              <a:t>MSKF</a:t>
            </a:r>
            <a:endParaRPr lang="en-US" sz="2400" dirty="0"/>
          </a:p>
        </p:txBody>
      </p:sp>
      <p:sp>
        <p:nvSpPr>
          <p:cNvPr id="13" name="TextBox 12"/>
          <p:cNvSpPr txBox="1"/>
          <p:nvPr/>
        </p:nvSpPr>
        <p:spPr>
          <a:xfrm rot="16200000">
            <a:off x="-81110" y="1141375"/>
            <a:ext cx="1143000" cy="461665"/>
          </a:xfrm>
          <a:prstGeom prst="rect">
            <a:avLst/>
          </a:prstGeom>
          <a:noFill/>
        </p:spPr>
        <p:txBody>
          <a:bodyPr wrap="square" rtlCol="0">
            <a:spAutoFit/>
          </a:bodyPr>
          <a:lstStyle/>
          <a:p>
            <a:pPr algn="ctr"/>
            <a:r>
              <a:rPr lang="en-US" sz="2400" dirty="0" smtClean="0">
                <a:solidFill>
                  <a:schemeClr val="tx1">
                    <a:alpha val="35000"/>
                  </a:schemeClr>
                </a:solidFill>
              </a:rPr>
              <a:t>May</a:t>
            </a:r>
            <a:endParaRPr lang="en-US" sz="2400" dirty="0">
              <a:solidFill>
                <a:schemeClr val="tx1">
                  <a:alpha val="35000"/>
                </a:schemeClr>
              </a:solidFill>
            </a:endParaRPr>
          </a:p>
        </p:txBody>
      </p:sp>
      <p:sp>
        <p:nvSpPr>
          <p:cNvPr id="14" name="TextBox 13"/>
          <p:cNvSpPr txBox="1"/>
          <p:nvPr/>
        </p:nvSpPr>
        <p:spPr>
          <a:xfrm rot="16200000">
            <a:off x="-81109" y="3067483"/>
            <a:ext cx="1143000" cy="461665"/>
          </a:xfrm>
          <a:prstGeom prst="rect">
            <a:avLst/>
          </a:prstGeom>
          <a:noFill/>
        </p:spPr>
        <p:txBody>
          <a:bodyPr wrap="square" rtlCol="0">
            <a:spAutoFit/>
          </a:bodyPr>
          <a:lstStyle/>
          <a:p>
            <a:pPr algn="ctr"/>
            <a:r>
              <a:rPr lang="en-US" sz="2400" dirty="0" smtClean="0"/>
              <a:t>June</a:t>
            </a:r>
            <a:endParaRPr lang="en-US" sz="2400" dirty="0"/>
          </a:p>
        </p:txBody>
      </p:sp>
      <p:sp>
        <p:nvSpPr>
          <p:cNvPr id="17" name="TextBox 16"/>
          <p:cNvSpPr txBox="1"/>
          <p:nvPr/>
        </p:nvSpPr>
        <p:spPr>
          <a:xfrm>
            <a:off x="7597115" y="6355881"/>
            <a:ext cx="1431471" cy="369332"/>
          </a:xfrm>
          <a:prstGeom prst="rect">
            <a:avLst/>
          </a:prstGeom>
          <a:noFill/>
        </p:spPr>
        <p:txBody>
          <a:bodyPr wrap="square" rtlCol="0">
            <a:spAutoFit/>
          </a:bodyPr>
          <a:lstStyle/>
          <a:p>
            <a:pPr algn="ctr"/>
            <a:r>
              <a:rPr lang="en-US" dirty="0" smtClean="0">
                <a:sym typeface="Wingdings"/>
              </a:rPr>
              <a:t>mm</a:t>
            </a:r>
            <a:r>
              <a:rPr lang="en-US" dirty="0" smtClean="0"/>
              <a:t>/day</a:t>
            </a:r>
            <a:endParaRPr lang="en-US" dirty="0"/>
          </a:p>
        </p:txBody>
      </p:sp>
      <p:sp>
        <p:nvSpPr>
          <p:cNvPr id="16" name="TextBox 15"/>
          <p:cNvSpPr txBox="1"/>
          <p:nvPr/>
        </p:nvSpPr>
        <p:spPr>
          <a:xfrm>
            <a:off x="-275003" y="6365279"/>
            <a:ext cx="3146589" cy="369332"/>
          </a:xfrm>
          <a:prstGeom prst="rect">
            <a:avLst/>
          </a:prstGeom>
          <a:noFill/>
        </p:spPr>
        <p:txBody>
          <a:bodyPr wrap="square" rtlCol="0">
            <a:spAutoFit/>
          </a:bodyPr>
          <a:lstStyle/>
          <a:p>
            <a:pPr algn="ctr"/>
            <a:r>
              <a:rPr lang="en-US" dirty="0" smtClean="0"/>
              <a:t>Monthly Precipitation</a:t>
            </a:r>
            <a:endParaRPr lang="en-US" dirty="0"/>
          </a:p>
        </p:txBody>
      </p:sp>
      <p:pic>
        <p:nvPicPr>
          <p:cNvPr id="18" name="Picture 17"/>
          <p:cNvPicPr>
            <a:picLocks noChangeAspect="1"/>
          </p:cNvPicPr>
          <p:nvPr/>
        </p:nvPicPr>
        <p:blipFill>
          <a:blip r:embed="rId3">
            <a:alphaModFix amt="30000"/>
          </a:blip>
          <a:stretch>
            <a:fillRect/>
          </a:stretch>
        </p:blipFill>
        <p:spPr>
          <a:xfrm>
            <a:off x="852406" y="591231"/>
            <a:ext cx="4023360" cy="1649246"/>
          </a:xfrm>
          <a:prstGeom prst="rect">
            <a:avLst/>
          </a:prstGeom>
        </p:spPr>
      </p:pic>
      <p:pic>
        <p:nvPicPr>
          <p:cNvPr id="19" name="Picture 18"/>
          <p:cNvPicPr>
            <a:picLocks noChangeAspect="1"/>
          </p:cNvPicPr>
          <p:nvPr/>
        </p:nvPicPr>
        <p:blipFill>
          <a:blip r:embed="rId4">
            <a:alphaModFix amt="30000"/>
          </a:blip>
          <a:stretch>
            <a:fillRect/>
          </a:stretch>
        </p:blipFill>
        <p:spPr>
          <a:xfrm>
            <a:off x="4940564" y="591231"/>
            <a:ext cx="4023360" cy="1648564"/>
          </a:xfrm>
          <a:prstGeom prst="rect">
            <a:avLst/>
          </a:prstGeom>
        </p:spPr>
      </p:pic>
      <p:pic>
        <p:nvPicPr>
          <p:cNvPr id="20" name="Picture 19"/>
          <p:cNvPicPr>
            <a:picLocks noChangeAspect="1"/>
          </p:cNvPicPr>
          <p:nvPr/>
        </p:nvPicPr>
        <p:blipFill>
          <a:blip r:embed="rId5"/>
          <a:stretch>
            <a:fillRect/>
          </a:stretch>
        </p:blipFill>
        <p:spPr>
          <a:xfrm>
            <a:off x="852406" y="2466512"/>
            <a:ext cx="4023360" cy="1649246"/>
          </a:xfrm>
          <a:prstGeom prst="rect">
            <a:avLst/>
          </a:prstGeom>
        </p:spPr>
      </p:pic>
      <p:pic>
        <p:nvPicPr>
          <p:cNvPr id="21" name="Picture 20"/>
          <p:cNvPicPr>
            <a:picLocks noChangeAspect="1"/>
          </p:cNvPicPr>
          <p:nvPr/>
        </p:nvPicPr>
        <p:blipFill>
          <a:blip r:embed="rId6"/>
          <a:stretch>
            <a:fillRect/>
          </a:stretch>
        </p:blipFill>
        <p:spPr>
          <a:xfrm>
            <a:off x="4940564" y="2466512"/>
            <a:ext cx="4023360" cy="1649246"/>
          </a:xfrm>
          <a:prstGeom prst="rect">
            <a:avLst/>
          </a:prstGeom>
        </p:spPr>
      </p:pic>
      <p:pic>
        <p:nvPicPr>
          <p:cNvPr id="24" name="Picture 23"/>
          <p:cNvPicPr>
            <a:picLocks noChangeAspect="1"/>
          </p:cNvPicPr>
          <p:nvPr/>
        </p:nvPicPr>
        <p:blipFill>
          <a:blip r:embed="rId7"/>
          <a:stretch>
            <a:fillRect/>
          </a:stretch>
        </p:blipFill>
        <p:spPr>
          <a:xfrm>
            <a:off x="2501211" y="6285205"/>
            <a:ext cx="5212080" cy="447120"/>
          </a:xfrm>
          <a:prstGeom prst="rect">
            <a:avLst/>
          </a:prstGeom>
        </p:spPr>
      </p:pic>
      <p:sp>
        <p:nvSpPr>
          <p:cNvPr id="25" name="Donut 24"/>
          <p:cNvSpPr/>
          <p:nvPr/>
        </p:nvSpPr>
        <p:spPr>
          <a:xfrm>
            <a:off x="3079750" y="3338614"/>
            <a:ext cx="945812" cy="630136"/>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6" name="Donut 25"/>
          <p:cNvSpPr/>
          <p:nvPr/>
        </p:nvSpPr>
        <p:spPr>
          <a:xfrm>
            <a:off x="7208635" y="3338614"/>
            <a:ext cx="945812" cy="630136"/>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7" name="Donut 26"/>
          <p:cNvSpPr/>
          <p:nvPr/>
        </p:nvSpPr>
        <p:spPr>
          <a:xfrm>
            <a:off x="3736806" y="2991796"/>
            <a:ext cx="945812" cy="630136"/>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8" name="Donut 27"/>
          <p:cNvSpPr/>
          <p:nvPr/>
        </p:nvSpPr>
        <p:spPr>
          <a:xfrm>
            <a:off x="7841554" y="2991796"/>
            <a:ext cx="945812" cy="630136"/>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9" name="Donut 28"/>
          <p:cNvSpPr/>
          <p:nvPr/>
        </p:nvSpPr>
        <p:spPr>
          <a:xfrm rot="9148552">
            <a:off x="2445810" y="2781317"/>
            <a:ext cx="1249266" cy="744065"/>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0" name="Donut 29"/>
          <p:cNvSpPr/>
          <p:nvPr/>
        </p:nvSpPr>
        <p:spPr>
          <a:xfrm rot="9148552">
            <a:off x="6563947" y="2781316"/>
            <a:ext cx="1249266" cy="744065"/>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353461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7"/>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animBg="1"/>
      <p:bldP spid="26" grpId="1" animBg="1"/>
      <p:bldP spid="27" grpId="0" animBg="1"/>
      <p:bldP spid="27" grpId="1" animBg="1"/>
      <p:bldP spid="28" grpId="0" animBg="1"/>
      <p:bldP spid="28" grpId="1" animBg="1"/>
      <p:bldP spid="29"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63820" y="6365279"/>
            <a:ext cx="8801100" cy="443859"/>
          </a:xfrm>
          <a:prstGeom prst="rect">
            <a:avLst/>
          </a:prstGeom>
          <a:solidFill>
            <a:srgbClr val="FFFFFF"/>
          </a:solidFill>
          <a:ln>
            <a:solidFill>
              <a:srgbClr val="FFFFFF"/>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1" name="TextBox 10"/>
          <p:cNvSpPr txBox="1"/>
          <p:nvPr/>
        </p:nvSpPr>
        <p:spPr>
          <a:xfrm>
            <a:off x="2373929" y="147972"/>
            <a:ext cx="1143000" cy="461665"/>
          </a:xfrm>
          <a:prstGeom prst="rect">
            <a:avLst/>
          </a:prstGeom>
          <a:noFill/>
        </p:spPr>
        <p:txBody>
          <a:bodyPr wrap="square" rtlCol="0">
            <a:spAutoFit/>
          </a:bodyPr>
          <a:lstStyle/>
          <a:p>
            <a:pPr algn="ctr"/>
            <a:r>
              <a:rPr lang="en-US" sz="2400" dirty="0" smtClean="0"/>
              <a:t>KF</a:t>
            </a:r>
            <a:endParaRPr lang="en-US" sz="2400" dirty="0"/>
          </a:p>
        </p:txBody>
      </p:sp>
      <p:sp>
        <p:nvSpPr>
          <p:cNvPr id="12" name="TextBox 11"/>
          <p:cNvSpPr txBox="1"/>
          <p:nvPr/>
        </p:nvSpPr>
        <p:spPr>
          <a:xfrm>
            <a:off x="6415096" y="147972"/>
            <a:ext cx="1143000" cy="461665"/>
          </a:xfrm>
          <a:prstGeom prst="rect">
            <a:avLst/>
          </a:prstGeom>
          <a:noFill/>
        </p:spPr>
        <p:txBody>
          <a:bodyPr wrap="square" rtlCol="0">
            <a:spAutoFit/>
          </a:bodyPr>
          <a:lstStyle/>
          <a:p>
            <a:pPr algn="ctr"/>
            <a:r>
              <a:rPr lang="en-US" sz="2400" dirty="0" smtClean="0"/>
              <a:t>MSKF</a:t>
            </a:r>
            <a:endParaRPr lang="en-US" sz="2400" dirty="0"/>
          </a:p>
        </p:txBody>
      </p:sp>
      <p:sp>
        <p:nvSpPr>
          <p:cNvPr id="13" name="TextBox 12"/>
          <p:cNvSpPr txBox="1"/>
          <p:nvPr/>
        </p:nvSpPr>
        <p:spPr>
          <a:xfrm rot="16200000">
            <a:off x="-81110" y="1141375"/>
            <a:ext cx="1143000" cy="461665"/>
          </a:xfrm>
          <a:prstGeom prst="rect">
            <a:avLst/>
          </a:prstGeom>
          <a:noFill/>
        </p:spPr>
        <p:txBody>
          <a:bodyPr wrap="square" rtlCol="0">
            <a:spAutoFit/>
          </a:bodyPr>
          <a:lstStyle/>
          <a:p>
            <a:pPr algn="ctr"/>
            <a:r>
              <a:rPr lang="en-US" sz="2400" dirty="0" smtClean="0">
                <a:solidFill>
                  <a:schemeClr val="tx1">
                    <a:alpha val="35000"/>
                  </a:schemeClr>
                </a:solidFill>
              </a:rPr>
              <a:t>May</a:t>
            </a:r>
            <a:endParaRPr lang="en-US" sz="2400" dirty="0">
              <a:solidFill>
                <a:schemeClr val="tx1">
                  <a:alpha val="35000"/>
                </a:schemeClr>
              </a:solidFill>
            </a:endParaRPr>
          </a:p>
        </p:txBody>
      </p:sp>
      <p:sp>
        <p:nvSpPr>
          <p:cNvPr id="14" name="TextBox 13"/>
          <p:cNvSpPr txBox="1"/>
          <p:nvPr/>
        </p:nvSpPr>
        <p:spPr>
          <a:xfrm rot="16200000">
            <a:off x="-81109" y="3067483"/>
            <a:ext cx="1143000" cy="461665"/>
          </a:xfrm>
          <a:prstGeom prst="rect">
            <a:avLst/>
          </a:prstGeom>
          <a:noFill/>
        </p:spPr>
        <p:txBody>
          <a:bodyPr wrap="square" rtlCol="0">
            <a:spAutoFit/>
          </a:bodyPr>
          <a:lstStyle/>
          <a:p>
            <a:pPr algn="ctr"/>
            <a:r>
              <a:rPr lang="en-US" sz="2400" dirty="0" smtClean="0">
                <a:solidFill>
                  <a:schemeClr val="tx1">
                    <a:alpha val="35000"/>
                  </a:schemeClr>
                </a:solidFill>
              </a:rPr>
              <a:t>June</a:t>
            </a:r>
            <a:endParaRPr lang="en-US" sz="2400" dirty="0">
              <a:solidFill>
                <a:schemeClr val="tx1">
                  <a:alpha val="35000"/>
                </a:schemeClr>
              </a:solidFill>
            </a:endParaRPr>
          </a:p>
        </p:txBody>
      </p:sp>
      <p:sp>
        <p:nvSpPr>
          <p:cNvPr id="15" name="TextBox 14"/>
          <p:cNvSpPr txBox="1"/>
          <p:nvPr/>
        </p:nvSpPr>
        <p:spPr>
          <a:xfrm rot="16200000">
            <a:off x="-81108" y="5086844"/>
            <a:ext cx="1143000" cy="461665"/>
          </a:xfrm>
          <a:prstGeom prst="rect">
            <a:avLst/>
          </a:prstGeom>
          <a:noFill/>
        </p:spPr>
        <p:txBody>
          <a:bodyPr wrap="square" rtlCol="0">
            <a:spAutoFit/>
          </a:bodyPr>
          <a:lstStyle/>
          <a:p>
            <a:pPr algn="ctr"/>
            <a:r>
              <a:rPr lang="en-US" sz="2400" dirty="0" smtClean="0"/>
              <a:t>July</a:t>
            </a:r>
            <a:endParaRPr lang="en-US" sz="2400" dirty="0"/>
          </a:p>
        </p:txBody>
      </p:sp>
      <p:sp>
        <p:nvSpPr>
          <p:cNvPr id="17" name="TextBox 16"/>
          <p:cNvSpPr txBox="1"/>
          <p:nvPr/>
        </p:nvSpPr>
        <p:spPr>
          <a:xfrm>
            <a:off x="7597115" y="6355881"/>
            <a:ext cx="1431471" cy="369332"/>
          </a:xfrm>
          <a:prstGeom prst="rect">
            <a:avLst/>
          </a:prstGeom>
          <a:noFill/>
        </p:spPr>
        <p:txBody>
          <a:bodyPr wrap="square" rtlCol="0">
            <a:spAutoFit/>
          </a:bodyPr>
          <a:lstStyle/>
          <a:p>
            <a:pPr algn="ctr"/>
            <a:r>
              <a:rPr lang="en-US" dirty="0" smtClean="0">
                <a:sym typeface="Wingdings"/>
              </a:rPr>
              <a:t>mm</a:t>
            </a:r>
            <a:r>
              <a:rPr lang="en-US" dirty="0" smtClean="0"/>
              <a:t>/day</a:t>
            </a:r>
            <a:endParaRPr lang="en-US" dirty="0"/>
          </a:p>
        </p:txBody>
      </p:sp>
      <p:sp>
        <p:nvSpPr>
          <p:cNvPr id="16" name="TextBox 15"/>
          <p:cNvSpPr txBox="1"/>
          <p:nvPr/>
        </p:nvSpPr>
        <p:spPr>
          <a:xfrm>
            <a:off x="-275003" y="6365279"/>
            <a:ext cx="3146589" cy="369332"/>
          </a:xfrm>
          <a:prstGeom prst="rect">
            <a:avLst/>
          </a:prstGeom>
          <a:noFill/>
        </p:spPr>
        <p:txBody>
          <a:bodyPr wrap="square" rtlCol="0">
            <a:spAutoFit/>
          </a:bodyPr>
          <a:lstStyle/>
          <a:p>
            <a:pPr algn="ctr"/>
            <a:r>
              <a:rPr lang="en-US" dirty="0" smtClean="0"/>
              <a:t>Monthly Precipitation</a:t>
            </a:r>
            <a:endParaRPr lang="en-US" dirty="0"/>
          </a:p>
        </p:txBody>
      </p:sp>
      <p:pic>
        <p:nvPicPr>
          <p:cNvPr id="18" name="Picture 17"/>
          <p:cNvPicPr>
            <a:picLocks noChangeAspect="1"/>
          </p:cNvPicPr>
          <p:nvPr/>
        </p:nvPicPr>
        <p:blipFill>
          <a:blip r:embed="rId3">
            <a:alphaModFix amt="31000"/>
          </a:blip>
          <a:stretch>
            <a:fillRect/>
          </a:stretch>
        </p:blipFill>
        <p:spPr>
          <a:xfrm>
            <a:off x="852406" y="591231"/>
            <a:ext cx="4023360" cy="1649246"/>
          </a:xfrm>
          <a:prstGeom prst="rect">
            <a:avLst/>
          </a:prstGeom>
        </p:spPr>
      </p:pic>
      <p:pic>
        <p:nvPicPr>
          <p:cNvPr id="19" name="Picture 18"/>
          <p:cNvPicPr>
            <a:picLocks noChangeAspect="1"/>
          </p:cNvPicPr>
          <p:nvPr/>
        </p:nvPicPr>
        <p:blipFill>
          <a:blip r:embed="rId4">
            <a:alphaModFix amt="31000"/>
          </a:blip>
          <a:stretch>
            <a:fillRect/>
          </a:stretch>
        </p:blipFill>
        <p:spPr>
          <a:xfrm>
            <a:off x="4940564" y="591231"/>
            <a:ext cx="4023360" cy="1648564"/>
          </a:xfrm>
          <a:prstGeom prst="rect">
            <a:avLst/>
          </a:prstGeom>
        </p:spPr>
      </p:pic>
      <p:pic>
        <p:nvPicPr>
          <p:cNvPr id="20" name="Picture 19"/>
          <p:cNvPicPr>
            <a:picLocks noChangeAspect="1"/>
          </p:cNvPicPr>
          <p:nvPr/>
        </p:nvPicPr>
        <p:blipFill>
          <a:blip r:embed="rId5">
            <a:alphaModFix amt="29000"/>
          </a:blip>
          <a:stretch>
            <a:fillRect/>
          </a:stretch>
        </p:blipFill>
        <p:spPr>
          <a:xfrm>
            <a:off x="852406" y="2466512"/>
            <a:ext cx="4023360" cy="1649246"/>
          </a:xfrm>
          <a:prstGeom prst="rect">
            <a:avLst/>
          </a:prstGeom>
        </p:spPr>
      </p:pic>
      <p:pic>
        <p:nvPicPr>
          <p:cNvPr id="21" name="Picture 20"/>
          <p:cNvPicPr>
            <a:picLocks noChangeAspect="1"/>
          </p:cNvPicPr>
          <p:nvPr/>
        </p:nvPicPr>
        <p:blipFill>
          <a:blip r:embed="rId6">
            <a:alphaModFix amt="29000"/>
          </a:blip>
          <a:stretch>
            <a:fillRect/>
          </a:stretch>
        </p:blipFill>
        <p:spPr>
          <a:xfrm>
            <a:off x="4940564" y="2466512"/>
            <a:ext cx="4023360" cy="1649246"/>
          </a:xfrm>
          <a:prstGeom prst="rect">
            <a:avLst/>
          </a:prstGeom>
        </p:spPr>
      </p:pic>
      <p:pic>
        <p:nvPicPr>
          <p:cNvPr id="22" name="Picture 21"/>
          <p:cNvPicPr>
            <a:picLocks noChangeAspect="1"/>
          </p:cNvPicPr>
          <p:nvPr/>
        </p:nvPicPr>
        <p:blipFill>
          <a:blip r:embed="rId7"/>
          <a:stretch>
            <a:fillRect/>
          </a:stretch>
        </p:blipFill>
        <p:spPr>
          <a:xfrm>
            <a:off x="852406" y="4461552"/>
            <a:ext cx="4023360" cy="1649246"/>
          </a:xfrm>
          <a:prstGeom prst="rect">
            <a:avLst/>
          </a:prstGeom>
        </p:spPr>
      </p:pic>
      <p:pic>
        <p:nvPicPr>
          <p:cNvPr id="23" name="Picture 22"/>
          <p:cNvPicPr>
            <a:picLocks noChangeAspect="1"/>
          </p:cNvPicPr>
          <p:nvPr/>
        </p:nvPicPr>
        <p:blipFill>
          <a:blip r:embed="rId8"/>
          <a:stretch>
            <a:fillRect/>
          </a:stretch>
        </p:blipFill>
        <p:spPr>
          <a:xfrm>
            <a:off x="4940564" y="4461552"/>
            <a:ext cx="4023360" cy="1649246"/>
          </a:xfrm>
          <a:prstGeom prst="rect">
            <a:avLst/>
          </a:prstGeom>
        </p:spPr>
      </p:pic>
      <p:pic>
        <p:nvPicPr>
          <p:cNvPr id="24" name="Picture 23"/>
          <p:cNvPicPr>
            <a:picLocks noChangeAspect="1"/>
          </p:cNvPicPr>
          <p:nvPr/>
        </p:nvPicPr>
        <p:blipFill>
          <a:blip r:embed="rId9"/>
          <a:stretch>
            <a:fillRect/>
          </a:stretch>
        </p:blipFill>
        <p:spPr>
          <a:xfrm>
            <a:off x="2501211" y="6285205"/>
            <a:ext cx="5212080" cy="447120"/>
          </a:xfrm>
          <a:prstGeom prst="rect">
            <a:avLst/>
          </a:prstGeom>
        </p:spPr>
      </p:pic>
      <p:sp>
        <p:nvSpPr>
          <p:cNvPr id="25" name="Donut 24"/>
          <p:cNvSpPr/>
          <p:nvPr/>
        </p:nvSpPr>
        <p:spPr>
          <a:xfrm>
            <a:off x="3079750" y="3338614"/>
            <a:ext cx="945812" cy="630136"/>
          </a:xfrm>
          <a:prstGeom prst="donut">
            <a:avLst>
              <a:gd name="adj" fmla="val 3344"/>
            </a:avLst>
          </a:prstGeom>
          <a:solidFill>
            <a:schemeClr val="tx1">
              <a:alpha val="20000"/>
            </a:schemeClr>
          </a:solidFill>
          <a:ln>
            <a:solidFill>
              <a:srgbClr val="000000">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6" name="Donut 25"/>
          <p:cNvSpPr/>
          <p:nvPr/>
        </p:nvSpPr>
        <p:spPr>
          <a:xfrm>
            <a:off x="7208635" y="3338614"/>
            <a:ext cx="945812" cy="630136"/>
          </a:xfrm>
          <a:prstGeom prst="donut">
            <a:avLst>
              <a:gd name="adj" fmla="val 3344"/>
            </a:avLst>
          </a:prstGeom>
          <a:solidFill>
            <a:schemeClr val="tx1">
              <a:alpha val="20000"/>
            </a:schemeClr>
          </a:solidFill>
          <a:ln>
            <a:solidFill>
              <a:srgbClr val="000000">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7" name="Donut 26"/>
          <p:cNvSpPr/>
          <p:nvPr/>
        </p:nvSpPr>
        <p:spPr>
          <a:xfrm>
            <a:off x="3736806" y="2991796"/>
            <a:ext cx="945812" cy="630136"/>
          </a:xfrm>
          <a:prstGeom prst="donut">
            <a:avLst>
              <a:gd name="adj" fmla="val 3344"/>
            </a:avLst>
          </a:prstGeom>
          <a:solidFill>
            <a:schemeClr val="tx1">
              <a:alpha val="20000"/>
            </a:schemeClr>
          </a:solidFill>
          <a:ln>
            <a:solidFill>
              <a:srgbClr val="000000">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8" name="Donut 27"/>
          <p:cNvSpPr/>
          <p:nvPr/>
        </p:nvSpPr>
        <p:spPr>
          <a:xfrm>
            <a:off x="7841554" y="2991796"/>
            <a:ext cx="945812" cy="630136"/>
          </a:xfrm>
          <a:prstGeom prst="donut">
            <a:avLst>
              <a:gd name="adj" fmla="val 3344"/>
            </a:avLst>
          </a:prstGeom>
          <a:solidFill>
            <a:schemeClr val="tx1">
              <a:alpha val="20000"/>
            </a:schemeClr>
          </a:solidFill>
          <a:ln>
            <a:solidFill>
              <a:srgbClr val="000000">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9" name="Donut 28"/>
          <p:cNvSpPr/>
          <p:nvPr/>
        </p:nvSpPr>
        <p:spPr>
          <a:xfrm rot="9148552">
            <a:off x="2445810" y="2781317"/>
            <a:ext cx="1249266" cy="744065"/>
          </a:xfrm>
          <a:prstGeom prst="donut">
            <a:avLst>
              <a:gd name="adj" fmla="val 3344"/>
            </a:avLst>
          </a:prstGeom>
          <a:solidFill>
            <a:schemeClr val="tx1">
              <a:alpha val="20000"/>
            </a:schemeClr>
          </a:solidFill>
          <a:ln>
            <a:solidFill>
              <a:srgbClr val="000000">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0" name="Donut 29"/>
          <p:cNvSpPr/>
          <p:nvPr/>
        </p:nvSpPr>
        <p:spPr>
          <a:xfrm rot="9148552">
            <a:off x="6563947" y="2781316"/>
            <a:ext cx="1249266" cy="744065"/>
          </a:xfrm>
          <a:prstGeom prst="donut">
            <a:avLst>
              <a:gd name="adj" fmla="val 3344"/>
            </a:avLst>
          </a:prstGeom>
          <a:solidFill>
            <a:schemeClr val="tx1">
              <a:alpha val="20000"/>
            </a:schemeClr>
          </a:solidFill>
          <a:ln>
            <a:solidFill>
              <a:srgbClr val="000000">
                <a:alpha val="2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1" name="Donut 30"/>
          <p:cNvSpPr/>
          <p:nvPr/>
        </p:nvSpPr>
        <p:spPr>
          <a:xfrm>
            <a:off x="2929554" y="5294924"/>
            <a:ext cx="945812" cy="630136"/>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2" name="Donut 31"/>
          <p:cNvSpPr/>
          <p:nvPr/>
        </p:nvSpPr>
        <p:spPr>
          <a:xfrm>
            <a:off x="7053440" y="5294924"/>
            <a:ext cx="945812" cy="630136"/>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840567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63820" y="6365279"/>
            <a:ext cx="8801100" cy="443859"/>
          </a:xfrm>
          <a:prstGeom prst="rect">
            <a:avLst/>
          </a:prstGeom>
          <a:solidFill>
            <a:srgbClr val="FFFFFF"/>
          </a:solidFill>
          <a:ln>
            <a:solidFill>
              <a:srgbClr val="FFFFFF"/>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 name="TextBox 1"/>
          <p:cNvSpPr txBox="1"/>
          <p:nvPr/>
        </p:nvSpPr>
        <p:spPr>
          <a:xfrm>
            <a:off x="2373929" y="147972"/>
            <a:ext cx="1143000" cy="461665"/>
          </a:xfrm>
          <a:prstGeom prst="rect">
            <a:avLst/>
          </a:prstGeom>
          <a:noFill/>
        </p:spPr>
        <p:txBody>
          <a:bodyPr wrap="square" rtlCol="0">
            <a:spAutoFit/>
          </a:bodyPr>
          <a:lstStyle/>
          <a:p>
            <a:pPr algn="ctr"/>
            <a:r>
              <a:rPr lang="en-US" sz="2400" dirty="0" smtClean="0"/>
              <a:t>KF</a:t>
            </a:r>
            <a:endParaRPr lang="en-US" sz="2400" dirty="0"/>
          </a:p>
        </p:txBody>
      </p:sp>
      <p:sp>
        <p:nvSpPr>
          <p:cNvPr id="3" name="TextBox 2"/>
          <p:cNvSpPr txBox="1"/>
          <p:nvPr/>
        </p:nvSpPr>
        <p:spPr>
          <a:xfrm>
            <a:off x="6415096" y="147972"/>
            <a:ext cx="1143000" cy="461665"/>
          </a:xfrm>
          <a:prstGeom prst="rect">
            <a:avLst/>
          </a:prstGeom>
          <a:noFill/>
        </p:spPr>
        <p:txBody>
          <a:bodyPr wrap="square" rtlCol="0">
            <a:spAutoFit/>
          </a:bodyPr>
          <a:lstStyle/>
          <a:p>
            <a:pPr algn="ctr"/>
            <a:r>
              <a:rPr lang="en-US" sz="2400" dirty="0" smtClean="0"/>
              <a:t>MSKF</a:t>
            </a:r>
            <a:endParaRPr lang="en-US" sz="2400" dirty="0"/>
          </a:p>
        </p:txBody>
      </p:sp>
      <p:sp>
        <p:nvSpPr>
          <p:cNvPr id="4" name="TextBox 3"/>
          <p:cNvSpPr txBox="1"/>
          <p:nvPr/>
        </p:nvSpPr>
        <p:spPr>
          <a:xfrm rot="16200000">
            <a:off x="-597046" y="1237606"/>
            <a:ext cx="2047878" cy="461665"/>
          </a:xfrm>
          <a:prstGeom prst="rect">
            <a:avLst/>
          </a:prstGeom>
          <a:noFill/>
        </p:spPr>
        <p:txBody>
          <a:bodyPr wrap="square" rtlCol="0">
            <a:spAutoFit/>
          </a:bodyPr>
          <a:lstStyle/>
          <a:p>
            <a:pPr algn="ctr"/>
            <a:r>
              <a:rPr lang="en-US" sz="2400" dirty="0" smtClean="0"/>
              <a:t>Precipitation</a:t>
            </a:r>
            <a:endParaRPr lang="en-US" sz="2400" dirty="0"/>
          </a:p>
        </p:txBody>
      </p:sp>
      <p:sp>
        <p:nvSpPr>
          <p:cNvPr id="5" name="TextBox 4"/>
          <p:cNvSpPr txBox="1"/>
          <p:nvPr/>
        </p:nvSpPr>
        <p:spPr>
          <a:xfrm rot="16200000">
            <a:off x="-883884" y="4289746"/>
            <a:ext cx="2762253" cy="461665"/>
          </a:xfrm>
          <a:prstGeom prst="rect">
            <a:avLst/>
          </a:prstGeom>
          <a:noFill/>
        </p:spPr>
        <p:txBody>
          <a:bodyPr wrap="square" rtlCol="0">
            <a:spAutoFit/>
          </a:bodyPr>
          <a:lstStyle/>
          <a:p>
            <a:pPr algn="ctr"/>
            <a:r>
              <a:rPr lang="en-US" sz="2400" dirty="0" smtClean="0"/>
              <a:t>10m Wind</a:t>
            </a:r>
            <a:endParaRPr lang="en-US" sz="2400" dirty="0"/>
          </a:p>
        </p:txBody>
      </p:sp>
      <p:pic>
        <p:nvPicPr>
          <p:cNvPr id="6" name="Picture 5"/>
          <p:cNvPicPr>
            <a:picLocks noChangeAspect="1"/>
          </p:cNvPicPr>
          <p:nvPr/>
        </p:nvPicPr>
        <p:blipFill>
          <a:blip r:embed="rId3"/>
          <a:stretch>
            <a:fillRect/>
          </a:stretch>
        </p:blipFill>
        <p:spPr>
          <a:xfrm>
            <a:off x="809625" y="737207"/>
            <a:ext cx="4023360" cy="1549493"/>
          </a:xfrm>
          <a:prstGeom prst="rect">
            <a:avLst/>
          </a:prstGeom>
        </p:spPr>
      </p:pic>
      <p:pic>
        <p:nvPicPr>
          <p:cNvPr id="7" name="Picture 6"/>
          <p:cNvPicPr>
            <a:picLocks noChangeAspect="1"/>
          </p:cNvPicPr>
          <p:nvPr/>
        </p:nvPicPr>
        <p:blipFill>
          <a:blip r:embed="rId4"/>
          <a:stretch>
            <a:fillRect/>
          </a:stretch>
        </p:blipFill>
        <p:spPr>
          <a:xfrm>
            <a:off x="4912360" y="737207"/>
            <a:ext cx="4023360" cy="1549493"/>
          </a:xfrm>
          <a:prstGeom prst="rect">
            <a:avLst/>
          </a:prstGeom>
        </p:spPr>
      </p:pic>
      <p:pic>
        <p:nvPicPr>
          <p:cNvPr id="8" name="Picture 7"/>
          <p:cNvPicPr>
            <a:picLocks noChangeAspect="1"/>
          </p:cNvPicPr>
          <p:nvPr/>
        </p:nvPicPr>
        <p:blipFill>
          <a:blip r:embed="rId5"/>
          <a:stretch>
            <a:fillRect/>
          </a:stretch>
        </p:blipFill>
        <p:spPr>
          <a:xfrm>
            <a:off x="2626360" y="2476503"/>
            <a:ext cx="4572000" cy="393120"/>
          </a:xfrm>
          <a:prstGeom prst="rect">
            <a:avLst/>
          </a:prstGeom>
        </p:spPr>
      </p:pic>
      <p:pic>
        <p:nvPicPr>
          <p:cNvPr id="9" name="Picture 8"/>
          <p:cNvPicPr>
            <a:picLocks noChangeAspect="1"/>
          </p:cNvPicPr>
          <p:nvPr/>
        </p:nvPicPr>
        <p:blipFill>
          <a:blip r:embed="rId6"/>
          <a:stretch>
            <a:fillRect/>
          </a:stretch>
        </p:blipFill>
        <p:spPr>
          <a:xfrm>
            <a:off x="809625" y="3854451"/>
            <a:ext cx="4023360" cy="1549493"/>
          </a:xfrm>
          <a:prstGeom prst="rect">
            <a:avLst/>
          </a:prstGeom>
        </p:spPr>
      </p:pic>
      <p:sp>
        <p:nvSpPr>
          <p:cNvPr id="10" name="TextBox 9"/>
          <p:cNvSpPr txBox="1"/>
          <p:nvPr/>
        </p:nvSpPr>
        <p:spPr>
          <a:xfrm>
            <a:off x="4340860" y="2830330"/>
            <a:ext cx="1143000" cy="369332"/>
          </a:xfrm>
          <a:prstGeom prst="rect">
            <a:avLst/>
          </a:prstGeom>
          <a:noFill/>
        </p:spPr>
        <p:txBody>
          <a:bodyPr wrap="square" rtlCol="0">
            <a:spAutoFit/>
          </a:bodyPr>
          <a:lstStyle/>
          <a:p>
            <a:pPr algn="ctr"/>
            <a:r>
              <a:rPr lang="en-US" dirty="0" smtClean="0"/>
              <a:t>mm/day</a:t>
            </a:r>
            <a:endParaRPr lang="en-US" dirty="0"/>
          </a:p>
        </p:txBody>
      </p:sp>
      <p:pic>
        <p:nvPicPr>
          <p:cNvPr id="11" name="Picture 10"/>
          <p:cNvPicPr>
            <a:picLocks noChangeAspect="1"/>
          </p:cNvPicPr>
          <p:nvPr/>
        </p:nvPicPr>
        <p:blipFill>
          <a:blip r:embed="rId7"/>
          <a:stretch>
            <a:fillRect/>
          </a:stretch>
        </p:blipFill>
        <p:spPr>
          <a:xfrm>
            <a:off x="2626360" y="5577376"/>
            <a:ext cx="4572000" cy="397664"/>
          </a:xfrm>
          <a:prstGeom prst="rect">
            <a:avLst/>
          </a:prstGeom>
        </p:spPr>
      </p:pic>
      <p:pic>
        <p:nvPicPr>
          <p:cNvPr id="12" name="Picture 11"/>
          <p:cNvPicPr>
            <a:picLocks noChangeAspect="1"/>
          </p:cNvPicPr>
          <p:nvPr/>
        </p:nvPicPr>
        <p:blipFill>
          <a:blip r:embed="rId8"/>
          <a:stretch>
            <a:fillRect/>
          </a:stretch>
        </p:blipFill>
        <p:spPr>
          <a:xfrm>
            <a:off x="4912360" y="3854451"/>
            <a:ext cx="4023360" cy="1549493"/>
          </a:xfrm>
          <a:prstGeom prst="rect">
            <a:avLst/>
          </a:prstGeom>
        </p:spPr>
      </p:pic>
      <p:sp>
        <p:nvSpPr>
          <p:cNvPr id="13" name="TextBox 12"/>
          <p:cNvSpPr txBox="1"/>
          <p:nvPr/>
        </p:nvSpPr>
        <p:spPr>
          <a:xfrm>
            <a:off x="4340860" y="5975040"/>
            <a:ext cx="1143000" cy="369332"/>
          </a:xfrm>
          <a:prstGeom prst="rect">
            <a:avLst/>
          </a:prstGeom>
          <a:noFill/>
        </p:spPr>
        <p:txBody>
          <a:bodyPr wrap="square" rtlCol="0">
            <a:spAutoFit/>
          </a:bodyPr>
          <a:lstStyle/>
          <a:p>
            <a:pPr algn="ctr"/>
            <a:r>
              <a:rPr lang="en-US" dirty="0" smtClean="0"/>
              <a:t>m/s</a:t>
            </a:r>
            <a:endParaRPr lang="en-US" dirty="0"/>
          </a:p>
        </p:txBody>
      </p:sp>
      <p:sp>
        <p:nvSpPr>
          <p:cNvPr id="14" name="TextBox 13"/>
          <p:cNvSpPr txBox="1"/>
          <p:nvPr/>
        </p:nvSpPr>
        <p:spPr>
          <a:xfrm>
            <a:off x="108949" y="6312622"/>
            <a:ext cx="2469785" cy="461665"/>
          </a:xfrm>
          <a:prstGeom prst="rect">
            <a:avLst/>
          </a:prstGeom>
          <a:noFill/>
        </p:spPr>
        <p:txBody>
          <a:bodyPr wrap="square" rtlCol="0">
            <a:spAutoFit/>
          </a:bodyPr>
          <a:lstStyle/>
          <a:p>
            <a:pPr algn="ctr"/>
            <a:r>
              <a:rPr lang="en-US" sz="2400" dirty="0" smtClean="0"/>
              <a:t>21 July 2006</a:t>
            </a:r>
            <a:endParaRPr lang="en-US" sz="2400" dirty="0"/>
          </a:p>
        </p:txBody>
      </p:sp>
      <p:sp>
        <p:nvSpPr>
          <p:cNvPr id="15" name="Donut 14"/>
          <p:cNvSpPr/>
          <p:nvPr/>
        </p:nvSpPr>
        <p:spPr>
          <a:xfrm>
            <a:off x="3469304" y="4557348"/>
            <a:ext cx="753446" cy="680116"/>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6" name="Donut 15"/>
          <p:cNvSpPr/>
          <p:nvPr/>
        </p:nvSpPr>
        <p:spPr>
          <a:xfrm>
            <a:off x="3469304" y="1439498"/>
            <a:ext cx="753446" cy="680116"/>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7" name="Donut 16"/>
          <p:cNvSpPr/>
          <p:nvPr/>
        </p:nvSpPr>
        <p:spPr>
          <a:xfrm>
            <a:off x="7494596" y="1439498"/>
            <a:ext cx="753446" cy="680116"/>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8" name="Donut 17"/>
          <p:cNvSpPr/>
          <p:nvPr/>
        </p:nvSpPr>
        <p:spPr>
          <a:xfrm>
            <a:off x="7494596" y="4557348"/>
            <a:ext cx="753446" cy="680116"/>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5817459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Background</a:t>
            </a:r>
            <a:endParaRPr lang="en-US" sz="4000" dirty="0"/>
          </a:p>
        </p:txBody>
      </p:sp>
      <p:sp>
        <p:nvSpPr>
          <p:cNvPr id="5" name="Cloud 4"/>
          <p:cNvSpPr/>
          <p:nvPr/>
        </p:nvSpPr>
        <p:spPr>
          <a:xfrm>
            <a:off x="828344" y="1495926"/>
            <a:ext cx="2713155" cy="1375178"/>
          </a:xfrm>
          <a:prstGeom prst="cloud">
            <a:avLst/>
          </a:prstGeom>
          <a:solidFill>
            <a:schemeClr val="tx1">
              <a:alpha val="3000"/>
            </a:schemeClr>
          </a:solidFill>
          <a:ln>
            <a:solidFill>
              <a:schemeClr val="tx1">
                <a:alpha val="29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loud 5"/>
          <p:cNvSpPr/>
          <p:nvPr/>
        </p:nvSpPr>
        <p:spPr>
          <a:xfrm rot="10800000">
            <a:off x="3098524" y="1556305"/>
            <a:ext cx="2718293" cy="1314800"/>
          </a:xfrm>
          <a:prstGeom prst="cloud">
            <a:avLst/>
          </a:prstGeom>
          <a:solidFill>
            <a:schemeClr val="tx1">
              <a:alpha val="3000"/>
            </a:schemeClr>
          </a:solidFill>
          <a:ln>
            <a:solidFill>
              <a:srgbClr val="000000">
                <a:alpha val="29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loud 6"/>
          <p:cNvSpPr/>
          <p:nvPr/>
        </p:nvSpPr>
        <p:spPr>
          <a:xfrm>
            <a:off x="5338218" y="1495926"/>
            <a:ext cx="2847147" cy="1375178"/>
          </a:xfrm>
          <a:prstGeom prst="cloud">
            <a:avLst/>
          </a:prstGeom>
          <a:solidFill>
            <a:schemeClr val="tx1">
              <a:alpha val="3000"/>
            </a:schemeClr>
          </a:solidFill>
          <a:ln>
            <a:solidFill>
              <a:srgbClr val="000000">
                <a:alpha val="29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06610" y="3745726"/>
            <a:ext cx="2722035" cy="954107"/>
          </a:xfrm>
          <a:prstGeom prst="rect">
            <a:avLst/>
          </a:prstGeom>
          <a:noFill/>
        </p:spPr>
        <p:txBody>
          <a:bodyPr wrap="square" rtlCol="0">
            <a:spAutoFit/>
          </a:bodyPr>
          <a:lstStyle/>
          <a:p>
            <a:pPr algn="ctr"/>
            <a:r>
              <a:rPr lang="en-US" sz="2800" dirty="0" smtClean="0">
                <a:solidFill>
                  <a:schemeClr val="tx1">
                    <a:alpha val="29000"/>
                  </a:schemeClr>
                </a:solidFill>
              </a:rPr>
              <a:t>Radiation </a:t>
            </a:r>
          </a:p>
          <a:p>
            <a:pPr algn="ctr"/>
            <a:r>
              <a:rPr lang="en-US" sz="2800" dirty="0" smtClean="0">
                <a:solidFill>
                  <a:schemeClr val="tx1">
                    <a:alpha val="29000"/>
                  </a:schemeClr>
                </a:solidFill>
              </a:rPr>
              <a:t>Balance</a:t>
            </a:r>
            <a:endParaRPr lang="en-US" sz="2800" dirty="0">
              <a:solidFill>
                <a:schemeClr val="tx1">
                  <a:alpha val="29000"/>
                </a:schemeClr>
              </a:solidFill>
            </a:endParaRPr>
          </a:p>
        </p:txBody>
      </p:sp>
      <p:sp>
        <p:nvSpPr>
          <p:cNvPr id="9" name="TextBox 8"/>
          <p:cNvSpPr txBox="1"/>
          <p:nvPr/>
        </p:nvSpPr>
        <p:spPr>
          <a:xfrm>
            <a:off x="1740386" y="3678703"/>
            <a:ext cx="2330542" cy="523220"/>
          </a:xfrm>
          <a:prstGeom prst="rect">
            <a:avLst/>
          </a:prstGeom>
          <a:noFill/>
        </p:spPr>
        <p:txBody>
          <a:bodyPr wrap="square" rtlCol="0">
            <a:spAutoFit/>
          </a:bodyPr>
          <a:lstStyle/>
          <a:p>
            <a:pPr algn="ctr"/>
            <a:r>
              <a:rPr lang="en-US" sz="2800" dirty="0" smtClean="0">
                <a:solidFill>
                  <a:schemeClr val="tx1">
                    <a:alpha val="29000"/>
                  </a:schemeClr>
                </a:solidFill>
              </a:rPr>
              <a:t>Aerosols</a:t>
            </a:r>
          </a:p>
        </p:txBody>
      </p:sp>
      <p:sp>
        <p:nvSpPr>
          <p:cNvPr id="10" name="TextBox 9"/>
          <p:cNvSpPr txBox="1"/>
          <p:nvPr/>
        </p:nvSpPr>
        <p:spPr>
          <a:xfrm>
            <a:off x="2945828" y="2981451"/>
            <a:ext cx="3126041" cy="1384995"/>
          </a:xfrm>
          <a:prstGeom prst="rect">
            <a:avLst/>
          </a:prstGeom>
          <a:noFill/>
        </p:spPr>
        <p:txBody>
          <a:bodyPr wrap="square" rtlCol="0">
            <a:spAutoFit/>
          </a:bodyPr>
          <a:lstStyle/>
          <a:p>
            <a:pPr algn="ctr"/>
            <a:r>
              <a:rPr lang="en-US" sz="2800" dirty="0" smtClean="0">
                <a:solidFill>
                  <a:schemeClr val="tx1">
                    <a:alpha val="29000"/>
                  </a:schemeClr>
                </a:solidFill>
              </a:rPr>
              <a:t>Ozone/</a:t>
            </a:r>
          </a:p>
          <a:p>
            <a:pPr algn="ctr"/>
            <a:r>
              <a:rPr lang="en-US" sz="2800" dirty="0" smtClean="0">
                <a:solidFill>
                  <a:schemeClr val="tx1">
                    <a:alpha val="29000"/>
                  </a:schemeClr>
                </a:solidFill>
              </a:rPr>
              <a:t>Aqueous</a:t>
            </a:r>
          </a:p>
          <a:p>
            <a:pPr algn="ctr"/>
            <a:r>
              <a:rPr lang="en-US" sz="2800" dirty="0" err="1" smtClean="0">
                <a:solidFill>
                  <a:schemeClr val="tx1">
                    <a:alpha val="29000"/>
                  </a:schemeClr>
                </a:solidFill>
              </a:rPr>
              <a:t>Chem</a:t>
            </a:r>
            <a:endParaRPr lang="en-US" sz="2800" dirty="0">
              <a:solidFill>
                <a:schemeClr val="tx1">
                  <a:alpha val="29000"/>
                </a:schemeClr>
              </a:solidFill>
            </a:endParaRPr>
          </a:p>
        </p:txBody>
      </p:sp>
      <p:sp>
        <p:nvSpPr>
          <p:cNvPr id="11" name="TextBox 10"/>
          <p:cNvSpPr txBox="1"/>
          <p:nvPr/>
        </p:nvSpPr>
        <p:spPr>
          <a:xfrm>
            <a:off x="5252510" y="3831407"/>
            <a:ext cx="2330542" cy="523220"/>
          </a:xfrm>
          <a:prstGeom prst="rect">
            <a:avLst/>
          </a:prstGeom>
          <a:noFill/>
        </p:spPr>
        <p:txBody>
          <a:bodyPr wrap="square" rtlCol="0">
            <a:spAutoFit/>
          </a:bodyPr>
          <a:lstStyle/>
          <a:p>
            <a:pPr algn="ctr"/>
            <a:r>
              <a:rPr lang="en-US" sz="2800" dirty="0" smtClean="0">
                <a:solidFill>
                  <a:schemeClr val="tx1">
                    <a:alpha val="29000"/>
                  </a:schemeClr>
                </a:solidFill>
              </a:rPr>
              <a:t>Temperature</a:t>
            </a:r>
            <a:endParaRPr lang="en-US" sz="2800" dirty="0">
              <a:solidFill>
                <a:schemeClr val="tx1">
                  <a:alpha val="29000"/>
                </a:schemeClr>
              </a:solidFill>
            </a:endParaRPr>
          </a:p>
        </p:txBody>
      </p:sp>
      <p:cxnSp>
        <p:nvCxnSpPr>
          <p:cNvPr id="12" name="Straight Arrow Connector 11"/>
          <p:cNvCxnSpPr>
            <a:endCxn id="8" idx="0"/>
          </p:cNvCxnSpPr>
          <p:nvPr/>
        </p:nvCxnSpPr>
        <p:spPr>
          <a:xfrm flipH="1">
            <a:off x="1154408" y="2964444"/>
            <a:ext cx="741581" cy="781282"/>
          </a:xfrm>
          <a:prstGeom prst="straightConnector1">
            <a:avLst/>
          </a:prstGeom>
          <a:ln w="38100" cmpd="sng">
            <a:solidFill>
              <a:schemeClr val="accent1">
                <a:alpha val="29000"/>
              </a:schemeClr>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endCxn id="9" idx="0"/>
          </p:cNvCxnSpPr>
          <p:nvPr/>
        </p:nvCxnSpPr>
        <p:spPr>
          <a:xfrm flipH="1">
            <a:off x="2905657" y="2989821"/>
            <a:ext cx="721696" cy="688882"/>
          </a:xfrm>
          <a:prstGeom prst="straightConnector1">
            <a:avLst/>
          </a:prstGeom>
          <a:ln w="38100" cmpd="sng">
            <a:solidFill>
              <a:schemeClr val="accent1">
                <a:alpha val="29000"/>
              </a:schemeClr>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4563181" y="2779726"/>
            <a:ext cx="491402" cy="333148"/>
          </a:xfrm>
          <a:prstGeom prst="straightConnector1">
            <a:avLst/>
          </a:prstGeom>
          <a:ln w="38100" cmpd="sng">
            <a:solidFill>
              <a:schemeClr val="accent1">
                <a:alpha val="29000"/>
              </a:schemeClr>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11" idx="0"/>
          </p:cNvCxnSpPr>
          <p:nvPr/>
        </p:nvCxnSpPr>
        <p:spPr>
          <a:xfrm>
            <a:off x="6417781" y="2845706"/>
            <a:ext cx="0" cy="985701"/>
          </a:xfrm>
          <a:prstGeom prst="straightConnector1">
            <a:avLst/>
          </a:prstGeom>
          <a:ln w="38100" cmpd="sng">
            <a:solidFill>
              <a:schemeClr val="accent1">
                <a:alpha val="29000"/>
              </a:schemeClr>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876522" y="5423135"/>
            <a:ext cx="3390956" cy="954107"/>
          </a:xfrm>
          <a:prstGeom prst="rect">
            <a:avLst/>
          </a:prstGeom>
          <a:noFill/>
          <a:ln>
            <a:solidFill>
              <a:srgbClr val="000000">
                <a:alpha val="20000"/>
              </a:srgbClr>
            </a:solidFill>
          </a:ln>
        </p:spPr>
        <p:txBody>
          <a:bodyPr wrap="square" rtlCol="0">
            <a:spAutoFit/>
          </a:bodyPr>
          <a:lstStyle/>
          <a:p>
            <a:pPr algn="ctr"/>
            <a:r>
              <a:rPr lang="en-US" sz="2800" dirty="0" smtClean="0">
                <a:solidFill>
                  <a:schemeClr val="tx1">
                    <a:alpha val="29000"/>
                  </a:schemeClr>
                </a:solidFill>
              </a:rPr>
              <a:t>Regional/Global</a:t>
            </a:r>
          </a:p>
          <a:p>
            <a:pPr algn="ctr"/>
            <a:r>
              <a:rPr lang="en-US" sz="2800" dirty="0" smtClean="0">
                <a:solidFill>
                  <a:schemeClr val="tx1">
                    <a:alpha val="29000"/>
                  </a:schemeClr>
                </a:solidFill>
              </a:rPr>
              <a:t>Weather/Climate</a:t>
            </a:r>
            <a:endParaRPr lang="en-US" sz="2800" dirty="0">
              <a:solidFill>
                <a:schemeClr val="tx1">
                  <a:alpha val="29000"/>
                </a:schemeClr>
              </a:solidFill>
            </a:endParaRPr>
          </a:p>
        </p:txBody>
      </p:sp>
      <p:cxnSp>
        <p:nvCxnSpPr>
          <p:cNvPr id="25" name="Straight Arrow Connector 24"/>
          <p:cNvCxnSpPr/>
          <p:nvPr/>
        </p:nvCxnSpPr>
        <p:spPr>
          <a:xfrm>
            <a:off x="9746381" y="4825130"/>
            <a:ext cx="0" cy="713185"/>
          </a:xfrm>
          <a:prstGeom prst="straightConnector1">
            <a:avLst/>
          </a:prstGeom>
          <a:ln w="38100" cmpd="sng">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301750" y="4703868"/>
            <a:ext cx="1404175" cy="559837"/>
          </a:xfrm>
          <a:prstGeom prst="straightConnector1">
            <a:avLst/>
          </a:prstGeom>
          <a:ln w="38100" cmpd="sng">
            <a:solidFill>
              <a:schemeClr val="accent1">
                <a:alpha val="29000"/>
              </a:schemeClr>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9" idx="2"/>
          </p:cNvCxnSpPr>
          <p:nvPr/>
        </p:nvCxnSpPr>
        <p:spPr>
          <a:xfrm>
            <a:off x="2905657" y="4201923"/>
            <a:ext cx="635842" cy="1061782"/>
          </a:xfrm>
          <a:prstGeom prst="straightConnector1">
            <a:avLst/>
          </a:prstGeom>
          <a:ln w="38100" cmpd="sng">
            <a:solidFill>
              <a:schemeClr val="accent1">
                <a:alpha val="29000"/>
              </a:schemeClr>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4563181" y="4387617"/>
            <a:ext cx="0" cy="876088"/>
          </a:xfrm>
          <a:prstGeom prst="straightConnector1">
            <a:avLst/>
          </a:prstGeom>
          <a:ln w="38100" cmpd="sng">
            <a:solidFill>
              <a:schemeClr val="accent1">
                <a:alpha val="29000"/>
              </a:schemeClr>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1" idx="2"/>
          </p:cNvCxnSpPr>
          <p:nvPr/>
        </p:nvCxnSpPr>
        <p:spPr>
          <a:xfrm flipH="1">
            <a:off x="5380477" y="4354627"/>
            <a:ext cx="1037304" cy="909078"/>
          </a:xfrm>
          <a:prstGeom prst="straightConnector1">
            <a:avLst/>
          </a:prstGeom>
          <a:ln w="38100" cmpd="sng">
            <a:solidFill>
              <a:schemeClr val="accent1">
                <a:alpha val="29000"/>
              </a:schemeClr>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2749979" y="1914358"/>
            <a:ext cx="3239748" cy="584776"/>
          </a:xfrm>
          <a:prstGeom prst="rect">
            <a:avLst/>
          </a:prstGeom>
          <a:noFill/>
        </p:spPr>
        <p:txBody>
          <a:bodyPr wrap="square" rtlCol="0">
            <a:spAutoFit/>
          </a:bodyPr>
          <a:lstStyle/>
          <a:p>
            <a:pPr algn="ctr"/>
            <a:r>
              <a:rPr lang="en-US" sz="3200" b="1" dirty="0" smtClean="0">
                <a:solidFill>
                  <a:schemeClr val="bg1">
                    <a:alpha val="29000"/>
                  </a:schemeClr>
                </a:solidFill>
              </a:rPr>
              <a:t>Clouds</a:t>
            </a:r>
            <a:endParaRPr lang="en-US" sz="3200" b="1" dirty="0">
              <a:solidFill>
                <a:schemeClr val="bg1">
                  <a:alpha val="29000"/>
                </a:schemeClr>
              </a:solidFill>
            </a:endParaRPr>
          </a:p>
        </p:txBody>
      </p:sp>
      <p:sp>
        <p:nvSpPr>
          <p:cNvPr id="34" name="TextBox 33"/>
          <p:cNvSpPr txBox="1"/>
          <p:nvPr/>
        </p:nvSpPr>
        <p:spPr>
          <a:xfrm>
            <a:off x="6562975" y="3211844"/>
            <a:ext cx="2676275" cy="523220"/>
          </a:xfrm>
          <a:prstGeom prst="rect">
            <a:avLst/>
          </a:prstGeom>
          <a:noFill/>
        </p:spPr>
        <p:txBody>
          <a:bodyPr wrap="square" rtlCol="0">
            <a:spAutoFit/>
          </a:bodyPr>
          <a:lstStyle/>
          <a:p>
            <a:pPr algn="ctr"/>
            <a:r>
              <a:rPr lang="en-US" sz="2800" dirty="0" smtClean="0">
                <a:solidFill>
                  <a:schemeClr val="tx1">
                    <a:alpha val="29000"/>
                  </a:schemeClr>
                </a:solidFill>
              </a:rPr>
              <a:t>Precipitation</a:t>
            </a:r>
            <a:endParaRPr lang="en-US" sz="2800" dirty="0">
              <a:solidFill>
                <a:schemeClr val="tx1">
                  <a:alpha val="29000"/>
                </a:schemeClr>
              </a:solidFill>
            </a:endParaRPr>
          </a:p>
        </p:txBody>
      </p:sp>
      <p:cxnSp>
        <p:nvCxnSpPr>
          <p:cNvPr id="39" name="Straight Arrow Connector 38"/>
          <p:cNvCxnSpPr>
            <a:endCxn id="34" idx="0"/>
          </p:cNvCxnSpPr>
          <p:nvPr/>
        </p:nvCxnSpPr>
        <p:spPr>
          <a:xfrm>
            <a:off x="7527999" y="2823479"/>
            <a:ext cx="373114" cy="388365"/>
          </a:xfrm>
          <a:prstGeom prst="straightConnector1">
            <a:avLst/>
          </a:prstGeom>
          <a:ln w="38100" cmpd="sng">
            <a:solidFill>
              <a:schemeClr val="accent1">
                <a:alpha val="29000"/>
              </a:schemeClr>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6467727" y="3745726"/>
            <a:ext cx="1717638" cy="1517979"/>
          </a:xfrm>
          <a:prstGeom prst="straightConnector1">
            <a:avLst/>
          </a:prstGeom>
          <a:ln w="38100" cmpd="sng">
            <a:solidFill>
              <a:schemeClr val="accent1">
                <a:alpha val="29000"/>
              </a:schemeClr>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01752" y="2922240"/>
            <a:ext cx="8503920" cy="1200329"/>
          </a:xfrm>
          <a:prstGeom prst="rect">
            <a:avLst/>
          </a:prstGeom>
          <a:solidFill>
            <a:schemeClr val="bg1"/>
          </a:solidFill>
          <a:ln>
            <a:solidFill>
              <a:schemeClr val="accent1"/>
            </a:solidFill>
          </a:ln>
        </p:spPr>
        <p:txBody>
          <a:bodyPr wrap="square" rtlCol="0">
            <a:spAutoFit/>
          </a:bodyPr>
          <a:lstStyle/>
          <a:p>
            <a:pPr algn="ctr"/>
            <a:r>
              <a:rPr lang="en-US" sz="3600" dirty="0" err="1" smtClean="0"/>
              <a:t>Subgrid</a:t>
            </a:r>
            <a:r>
              <a:rPr lang="en-US" sz="3600" dirty="0"/>
              <a:t>-</a:t>
            </a:r>
            <a:r>
              <a:rPr lang="en-US" sz="3600" dirty="0" smtClean="0"/>
              <a:t>scale cloud processes need to be better represented</a:t>
            </a:r>
            <a:endParaRPr lang="en-US" sz="3600" dirty="0"/>
          </a:p>
        </p:txBody>
      </p:sp>
    </p:spTree>
    <p:extLst>
      <p:ext uri="{BB962C8B-B14F-4D97-AF65-F5344CB8AC3E}">
        <p14:creationId xmlns:p14="http://schemas.microsoft.com/office/powerpoint/2010/main" val="264886510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63820" y="6365279"/>
            <a:ext cx="8801100" cy="443859"/>
          </a:xfrm>
          <a:prstGeom prst="rect">
            <a:avLst/>
          </a:prstGeom>
          <a:solidFill>
            <a:srgbClr val="FFFFFF"/>
          </a:solidFill>
          <a:ln>
            <a:solidFill>
              <a:srgbClr val="FFFFFF"/>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a:stretch>
            <a:fillRect/>
          </a:stretch>
        </p:blipFill>
        <p:spPr>
          <a:xfrm>
            <a:off x="4912360" y="737207"/>
            <a:ext cx="4023360" cy="1549493"/>
          </a:xfrm>
          <a:prstGeom prst="rect">
            <a:avLst/>
          </a:prstGeom>
        </p:spPr>
      </p:pic>
      <p:pic>
        <p:nvPicPr>
          <p:cNvPr id="17" name="Picture 16"/>
          <p:cNvPicPr>
            <a:picLocks noChangeAspect="1"/>
          </p:cNvPicPr>
          <p:nvPr/>
        </p:nvPicPr>
        <p:blipFill>
          <a:blip r:embed="rId4"/>
          <a:stretch>
            <a:fillRect/>
          </a:stretch>
        </p:blipFill>
        <p:spPr>
          <a:xfrm>
            <a:off x="809625" y="737207"/>
            <a:ext cx="4023360" cy="1549493"/>
          </a:xfrm>
          <a:prstGeom prst="rect">
            <a:avLst/>
          </a:prstGeom>
        </p:spPr>
      </p:pic>
      <p:pic>
        <p:nvPicPr>
          <p:cNvPr id="16" name="Picture 15"/>
          <p:cNvPicPr>
            <a:picLocks noChangeAspect="1"/>
          </p:cNvPicPr>
          <p:nvPr/>
        </p:nvPicPr>
        <p:blipFill>
          <a:blip r:embed="rId5"/>
          <a:stretch>
            <a:fillRect/>
          </a:stretch>
        </p:blipFill>
        <p:spPr>
          <a:xfrm>
            <a:off x="4912360" y="3854451"/>
            <a:ext cx="4023360" cy="1549493"/>
          </a:xfrm>
          <a:prstGeom prst="rect">
            <a:avLst/>
          </a:prstGeom>
        </p:spPr>
      </p:pic>
      <p:pic>
        <p:nvPicPr>
          <p:cNvPr id="15" name="Picture 14"/>
          <p:cNvPicPr>
            <a:picLocks noChangeAspect="1"/>
          </p:cNvPicPr>
          <p:nvPr/>
        </p:nvPicPr>
        <p:blipFill>
          <a:blip r:embed="rId6"/>
          <a:stretch>
            <a:fillRect/>
          </a:stretch>
        </p:blipFill>
        <p:spPr>
          <a:xfrm>
            <a:off x="809625" y="3854451"/>
            <a:ext cx="4023360" cy="1549493"/>
          </a:xfrm>
          <a:prstGeom prst="rect">
            <a:avLst/>
          </a:prstGeom>
        </p:spPr>
      </p:pic>
      <p:sp>
        <p:nvSpPr>
          <p:cNvPr id="2" name="TextBox 1"/>
          <p:cNvSpPr txBox="1"/>
          <p:nvPr/>
        </p:nvSpPr>
        <p:spPr>
          <a:xfrm>
            <a:off x="2373929" y="147972"/>
            <a:ext cx="1143000" cy="461665"/>
          </a:xfrm>
          <a:prstGeom prst="rect">
            <a:avLst/>
          </a:prstGeom>
          <a:noFill/>
        </p:spPr>
        <p:txBody>
          <a:bodyPr wrap="square" rtlCol="0">
            <a:spAutoFit/>
          </a:bodyPr>
          <a:lstStyle/>
          <a:p>
            <a:pPr algn="ctr"/>
            <a:r>
              <a:rPr lang="en-US" sz="2400" dirty="0" smtClean="0"/>
              <a:t>KF</a:t>
            </a:r>
            <a:endParaRPr lang="en-US" sz="2400" dirty="0"/>
          </a:p>
        </p:txBody>
      </p:sp>
      <p:sp>
        <p:nvSpPr>
          <p:cNvPr id="3" name="TextBox 2"/>
          <p:cNvSpPr txBox="1"/>
          <p:nvPr/>
        </p:nvSpPr>
        <p:spPr>
          <a:xfrm>
            <a:off x="6415096" y="147972"/>
            <a:ext cx="1143000" cy="461665"/>
          </a:xfrm>
          <a:prstGeom prst="rect">
            <a:avLst/>
          </a:prstGeom>
          <a:noFill/>
        </p:spPr>
        <p:txBody>
          <a:bodyPr wrap="square" rtlCol="0">
            <a:spAutoFit/>
          </a:bodyPr>
          <a:lstStyle/>
          <a:p>
            <a:pPr algn="ctr"/>
            <a:r>
              <a:rPr lang="en-US" sz="2400" dirty="0" smtClean="0"/>
              <a:t>MSKF</a:t>
            </a:r>
            <a:endParaRPr lang="en-US" sz="2400" dirty="0"/>
          </a:p>
        </p:txBody>
      </p:sp>
      <p:sp>
        <p:nvSpPr>
          <p:cNvPr id="4" name="TextBox 3"/>
          <p:cNvSpPr txBox="1"/>
          <p:nvPr/>
        </p:nvSpPr>
        <p:spPr>
          <a:xfrm rot="16200000">
            <a:off x="-597046" y="1237606"/>
            <a:ext cx="2047878" cy="461665"/>
          </a:xfrm>
          <a:prstGeom prst="rect">
            <a:avLst/>
          </a:prstGeom>
          <a:noFill/>
        </p:spPr>
        <p:txBody>
          <a:bodyPr wrap="square" rtlCol="0">
            <a:spAutoFit/>
          </a:bodyPr>
          <a:lstStyle/>
          <a:p>
            <a:pPr algn="ctr"/>
            <a:r>
              <a:rPr lang="en-US" sz="2400" dirty="0" smtClean="0"/>
              <a:t>Precipitation</a:t>
            </a:r>
            <a:endParaRPr lang="en-US" sz="2400" dirty="0"/>
          </a:p>
        </p:txBody>
      </p:sp>
      <p:sp>
        <p:nvSpPr>
          <p:cNvPr id="5" name="TextBox 4"/>
          <p:cNvSpPr txBox="1"/>
          <p:nvPr/>
        </p:nvSpPr>
        <p:spPr>
          <a:xfrm rot="16200000">
            <a:off x="-883884" y="4289746"/>
            <a:ext cx="2762253" cy="461665"/>
          </a:xfrm>
          <a:prstGeom prst="rect">
            <a:avLst/>
          </a:prstGeom>
          <a:noFill/>
        </p:spPr>
        <p:txBody>
          <a:bodyPr wrap="square" rtlCol="0">
            <a:spAutoFit/>
          </a:bodyPr>
          <a:lstStyle/>
          <a:p>
            <a:pPr algn="ctr"/>
            <a:r>
              <a:rPr lang="en-US" sz="2400" dirty="0" smtClean="0"/>
              <a:t>10m Wind</a:t>
            </a:r>
            <a:endParaRPr lang="en-US" sz="2400" dirty="0"/>
          </a:p>
        </p:txBody>
      </p:sp>
      <p:pic>
        <p:nvPicPr>
          <p:cNvPr id="8" name="Picture 7"/>
          <p:cNvPicPr>
            <a:picLocks noChangeAspect="1"/>
          </p:cNvPicPr>
          <p:nvPr/>
        </p:nvPicPr>
        <p:blipFill>
          <a:blip r:embed="rId7"/>
          <a:stretch>
            <a:fillRect/>
          </a:stretch>
        </p:blipFill>
        <p:spPr>
          <a:xfrm>
            <a:off x="2626360" y="2476503"/>
            <a:ext cx="4572000" cy="393120"/>
          </a:xfrm>
          <a:prstGeom prst="rect">
            <a:avLst/>
          </a:prstGeom>
        </p:spPr>
      </p:pic>
      <p:sp>
        <p:nvSpPr>
          <p:cNvPr id="10" name="TextBox 9"/>
          <p:cNvSpPr txBox="1"/>
          <p:nvPr/>
        </p:nvSpPr>
        <p:spPr>
          <a:xfrm>
            <a:off x="4340860" y="2830330"/>
            <a:ext cx="1143000" cy="369332"/>
          </a:xfrm>
          <a:prstGeom prst="rect">
            <a:avLst/>
          </a:prstGeom>
          <a:noFill/>
        </p:spPr>
        <p:txBody>
          <a:bodyPr wrap="square" rtlCol="0">
            <a:spAutoFit/>
          </a:bodyPr>
          <a:lstStyle/>
          <a:p>
            <a:pPr algn="ctr"/>
            <a:r>
              <a:rPr lang="en-US" dirty="0" smtClean="0"/>
              <a:t>mm/day</a:t>
            </a:r>
            <a:endParaRPr lang="en-US" dirty="0"/>
          </a:p>
        </p:txBody>
      </p:sp>
      <p:pic>
        <p:nvPicPr>
          <p:cNvPr id="11" name="Picture 10"/>
          <p:cNvPicPr>
            <a:picLocks noChangeAspect="1"/>
          </p:cNvPicPr>
          <p:nvPr/>
        </p:nvPicPr>
        <p:blipFill>
          <a:blip r:embed="rId8"/>
          <a:stretch>
            <a:fillRect/>
          </a:stretch>
        </p:blipFill>
        <p:spPr>
          <a:xfrm>
            <a:off x="2626360" y="5577376"/>
            <a:ext cx="4572000" cy="397664"/>
          </a:xfrm>
          <a:prstGeom prst="rect">
            <a:avLst/>
          </a:prstGeom>
        </p:spPr>
      </p:pic>
      <p:sp>
        <p:nvSpPr>
          <p:cNvPr id="13" name="TextBox 12"/>
          <p:cNvSpPr txBox="1"/>
          <p:nvPr/>
        </p:nvSpPr>
        <p:spPr>
          <a:xfrm>
            <a:off x="4340860" y="5975040"/>
            <a:ext cx="1143000" cy="369332"/>
          </a:xfrm>
          <a:prstGeom prst="rect">
            <a:avLst/>
          </a:prstGeom>
          <a:noFill/>
        </p:spPr>
        <p:txBody>
          <a:bodyPr wrap="square" rtlCol="0">
            <a:spAutoFit/>
          </a:bodyPr>
          <a:lstStyle/>
          <a:p>
            <a:pPr algn="ctr"/>
            <a:r>
              <a:rPr lang="en-US" dirty="0" smtClean="0"/>
              <a:t>m/s</a:t>
            </a:r>
            <a:endParaRPr lang="en-US" dirty="0"/>
          </a:p>
        </p:txBody>
      </p:sp>
      <p:sp>
        <p:nvSpPr>
          <p:cNvPr id="14" name="TextBox 13"/>
          <p:cNvSpPr txBox="1"/>
          <p:nvPr/>
        </p:nvSpPr>
        <p:spPr>
          <a:xfrm>
            <a:off x="108949" y="6312622"/>
            <a:ext cx="2469785" cy="461665"/>
          </a:xfrm>
          <a:prstGeom prst="rect">
            <a:avLst/>
          </a:prstGeom>
          <a:noFill/>
        </p:spPr>
        <p:txBody>
          <a:bodyPr wrap="square" rtlCol="0">
            <a:spAutoFit/>
          </a:bodyPr>
          <a:lstStyle/>
          <a:p>
            <a:pPr algn="ctr"/>
            <a:r>
              <a:rPr lang="en-US" sz="2400" dirty="0" smtClean="0"/>
              <a:t>22 July 2006</a:t>
            </a:r>
            <a:endParaRPr lang="en-US" sz="2400" dirty="0"/>
          </a:p>
        </p:txBody>
      </p:sp>
      <p:sp>
        <p:nvSpPr>
          <p:cNvPr id="19" name="Donut 18"/>
          <p:cNvSpPr/>
          <p:nvPr/>
        </p:nvSpPr>
        <p:spPr>
          <a:xfrm>
            <a:off x="3469304" y="4557348"/>
            <a:ext cx="753446" cy="680116"/>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0" name="Donut 19"/>
          <p:cNvSpPr/>
          <p:nvPr/>
        </p:nvSpPr>
        <p:spPr>
          <a:xfrm>
            <a:off x="3342304" y="1439498"/>
            <a:ext cx="753446" cy="680116"/>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1" name="Donut 20"/>
          <p:cNvSpPr/>
          <p:nvPr/>
        </p:nvSpPr>
        <p:spPr>
          <a:xfrm>
            <a:off x="7304096" y="1439498"/>
            <a:ext cx="753446" cy="680116"/>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2" name="Donut 21"/>
          <p:cNvSpPr/>
          <p:nvPr/>
        </p:nvSpPr>
        <p:spPr>
          <a:xfrm>
            <a:off x="7494596" y="4557348"/>
            <a:ext cx="753446" cy="680116"/>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61721070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63820" y="6365279"/>
            <a:ext cx="8801100" cy="443859"/>
          </a:xfrm>
          <a:prstGeom prst="rect">
            <a:avLst/>
          </a:prstGeom>
          <a:solidFill>
            <a:srgbClr val="FFFFFF"/>
          </a:solidFill>
          <a:ln>
            <a:solidFill>
              <a:srgbClr val="FFFFFF"/>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4912359" y="3854451"/>
            <a:ext cx="4023360" cy="1549493"/>
          </a:xfrm>
          <a:prstGeom prst="rect">
            <a:avLst/>
          </a:prstGeom>
        </p:spPr>
      </p:pic>
      <p:pic>
        <p:nvPicPr>
          <p:cNvPr id="9" name="Picture 8"/>
          <p:cNvPicPr>
            <a:picLocks noChangeAspect="1"/>
          </p:cNvPicPr>
          <p:nvPr/>
        </p:nvPicPr>
        <p:blipFill>
          <a:blip r:embed="rId4"/>
          <a:stretch>
            <a:fillRect/>
          </a:stretch>
        </p:blipFill>
        <p:spPr>
          <a:xfrm>
            <a:off x="809625" y="3854451"/>
            <a:ext cx="4023360" cy="1549493"/>
          </a:xfrm>
          <a:prstGeom prst="rect">
            <a:avLst/>
          </a:prstGeom>
        </p:spPr>
      </p:pic>
      <p:pic>
        <p:nvPicPr>
          <p:cNvPr id="7" name="Picture 6"/>
          <p:cNvPicPr>
            <a:picLocks noChangeAspect="1"/>
          </p:cNvPicPr>
          <p:nvPr/>
        </p:nvPicPr>
        <p:blipFill>
          <a:blip r:embed="rId5"/>
          <a:stretch>
            <a:fillRect/>
          </a:stretch>
        </p:blipFill>
        <p:spPr>
          <a:xfrm>
            <a:off x="4912360" y="737207"/>
            <a:ext cx="4023360" cy="1549493"/>
          </a:xfrm>
          <a:prstGeom prst="rect">
            <a:avLst/>
          </a:prstGeom>
        </p:spPr>
      </p:pic>
      <p:pic>
        <p:nvPicPr>
          <p:cNvPr id="6" name="Picture 5"/>
          <p:cNvPicPr>
            <a:picLocks noChangeAspect="1"/>
          </p:cNvPicPr>
          <p:nvPr/>
        </p:nvPicPr>
        <p:blipFill>
          <a:blip r:embed="rId6"/>
          <a:stretch>
            <a:fillRect/>
          </a:stretch>
        </p:blipFill>
        <p:spPr>
          <a:xfrm>
            <a:off x="809625" y="737207"/>
            <a:ext cx="4023360" cy="1549493"/>
          </a:xfrm>
          <a:prstGeom prst="rect">
            <a:avLst/>
          </a:prstGeom>
        </p:spPr>
      </p:pic>
      <p:sp>
        <p:nvSpPr>
          <p:cNvPr id="2" name="TextBox 1"/>
          <p:cNvSpPr txBox="1"/>
          <p:nvPr/>
        </p:nvSpPr>
        <p:spPr>
          <a:xfrm>
            <a:off x="2373929" y="147972"/>
            <a:ext cx="1143000" cy="461665"/>
          </a:xfrm>
          <a:prstGeom prst="rect">
            <a:avLst/>
          </a:prstGeom>
          <a:noFill/>
        </p:spPr>
        <p:txBody>
          <a:bodyPr wrap="square" rtlCol="0">
            <a:spAutoFit/>
          </a:bodyPr>
          <a:lstStyle/>
          <a:p>
            <a:pPr algn="ctr"/>
            <a:r>
              <a:rPr lang="en-US" sz="2400" dirty="0" smtClean="0"/>
              <a:t>KF</a:t>
            </a:r>
            <a:endParaRPr lang="en-US" sz="2400" dirty="0"/>
          </a:p>
        </p:txBody>
      </p:sp>
      <p:sp>
        <p:nvSpPr>
          <p:cNvPr id="3" name="TextBox 2"/>
          <p:cNvSpPr txBox="1"/>
          <p:nvPr/>
        </p:nvSpPr>
        <p:spPr>
          <a:xfrm>
            <a:off x="6415096" y="147972"/>
            <a:ext cx="1143000" cy="461665"/>
          </a:xfrm>
          <a:prstGeom prst="rect">
            <a:avLst/>
          </a:prstGeom>
          <a:noFill/>
        </p:spPr>
        <p:txBody>
          <a:bodyPr wrap="square" rtlCol="0">
            <a:spAutoFit/>
          </a:bodyPr>
          <a:lstStyle/>
          <a:p>
            <a:pPr algn="ctr"/>
            <a:r>
              <a:rPr lang="en-US" sz="2400" dirty="0" smtClean="0"/>
              <a:t>MSKF</a:t>
            </a:r>
            <a:endParaRPr lang="en-US" sz="2400" dirty="0"/>
          </a:p>
        </p:txBody>
      </p:sp>
      <p:sp>
        <p:nvSpPr>
          <p:cNvPr id="4" name="TextBox 3"/>
          <p:cNvSpPr txBox="1"/>
          <p:nvPr/>
        </p:nvSpPr>
        <p:spPr>
          <a:xfrm rot="16200000">
            <a:off x="-597046" y="1237606"/>
            <a:ext cx="2047878" cy="461665"/>
          </a:xfrm>
          <a:prstGeom prst="rect">
            <a:avLst/>
          </a:prstGeom>
          <a:noFill/>
        </p:spPr>
        <p:txBody>
          <a:bodyPr wrap="square" rtlCol="0">
            <a:spAutoFit/>
          </a:bodyPr>
          <a:lstStyle/>
          <a:p>
            <a:pPr algn="ctr"/>
            <a:r>
              <a:rPr lang="en-US" sz="2400" dirty="0" smtClean="0"/>
              <a:t>Precipitation</a:t>
            </a:r>
            <a:endParaRPr lang="en-US" sz="2400" dirty="0"/>
          </a:p>
        </p:txBody>
      </p:sp>
      <p:sp>
        <p:nvSpPr>
          <p:cNvPr id="5" name="TextBox 4"/>
          <p:cNvSpPr txBox="1"/>
          <p:nvPr/>
        </p:nvSpPr>
        <p:spPr>
          <a:xfrm rot="16200000">
            <a:off x="-883884" y="4289746"/>
            <a:ext cx="2762253" cy="461665"/>
          </a:xfrm>
          <a:prstGeom prst="rect">
            <a:avLst/>
          </a:prstGeom>
          <a:noFill/>
        </p:spPr>
        <p:txBody>
          <a:bodyPr wrap="square" rtlCol="0">
            <a:spAutoFit/>
          </a:bodyPr>
          <a:lstStyle/>
          <a:p>
            <a:pPr algn="ctr"/>
            <a:r>
              <a:rPr lang="en-US" sz="2400" dirty="0" smtClean="0"/>
              <a:t>10m Wind</a:t>
            </a:r>
            <a:endParaRPr lang="en-US" sz="2400" dirty="0"/>
          </a:p>
        </p:txBody>
      </p:sp>
      <p:pic>
        <p:nvPicPr>
          <p:cNvPr id="8" name="Picture 7"/>
          <p:cNvPicPr>
            <a:picLocks noChangeAspect="1"/>
          </p:cNvPicPr>
          <p:nvPr/>
        </p:nvPicPr>
        <p:blipFill>
          <a:blip r:embed="rId7"/>
          <a:stretch>
            <a:fillRect/>
          </a:stretch>
        </p:blipFill>
        <p:spPr>
          <a:xfrm>
            <a:off x="2626360" y="2476503"/>
            <a:ext cx="4572000" cy="393120"/>
          </a:xfrm>
          <a:prstGeom prst="rect">
            <a:avLst/>
          </a:prstGeom>
        </p:spPr>
      </p:pic>
      <p:sp>
        <p:nvSpPr>
          <p:cNvPr id="10" name="TextBox 9"/>
          <p:cNvSpPr txBox="1"/>
          <p:nvPr/>
        </p:nvSpPr>
        <p:spPr>
          <a:xfrm>
            <a:off x="4340860" y="2830330"/>
            <a:ext cx="1143000" cy="369332"/>
          </a:xfrm>
          <a:prstGeom prst="rect">
            <a:avLst/>
          </a:prstGeom>
          <a:noFill/>
        </p:spPr>
        <p:txBody>
          <a:bodyPr wrap="square" rtlCol="0">
            <a:spAutoFit/>
          </a:bodyPr>
          <a:lstStyle/>
          <a:p>
            <a:pPr algn="ctr"/>
            <a:r>
              <a:rPr lang="en-US" dirty="0" smtClean="0"/>
              <a:t>mm/day</a:t>
            </a:r>
            <a:endParaRPr lang="en-US" dirty="0"/>
          </a:p>
        </p:txBody>
      </p:sp>
      <p:pic>
        <p:nvPicPr>
          <p:cNvPr id="11" name="Picture 10"/>
          <p:cNvPicPr>
            <a:picLocks noChangeAspect="1"/>
          </p:cNvPicPr>
          <p:nvPr/>
        </p:nvPicPr>
        <p:blipFill>
          <a:blip r:embed="rId8"/>
          <a:stretch>
            <a:fillRect/>
          </a:stretch>
        </p:blipFill>
        <p:spPr>
          <a:xfrm>
            <a:off x="2626360" y="5577376"/>
            <a:ext cx="4572000" cy="397664"/>
          </a:xfrm>
          <a:prstGeom prst="rect">
            <a:avLst/>
          </a:prstGeom>
        </p:spPr>
      </p:pic>
      <p:sp>
        <p:nvSpPr>
          <p:cNvPr id="13" name="TextBox 12"/>
          <p:cNvSpPr txBox="1"/>
          <p:nvPr/>
        </p:nvSpPr>
        <p:spPr>
          <a:xfrm>
            <a:off x="4340860" y="5975040"/>
            <a:ext cx="1143000" cy="369332"/>
          </a:xfrm>
          <a:prstGeom prst="rect">
            <a:avLst/>
          </a:prstGeom>
          <a:noFill/>
        </p:spPr>
        <p:txBody>
          <a:bodyPr wrap="square" rtlCol="0">
            <a:spAutoFit/>
          </a:bodyPr>
          <a:lstStyle/>
          <a:p>
            <a:pPr algn="ctr"/>
            <a:r>
              <a:rPr lang="en-US" dirty="0" smtClean="0"/>
              <a:t>m/s</a:t>
            </a:r>
            <a:endParaRPr lang="en-US" dirty="0"/>
          </a:p>
        </p:txBody>
      </p:sp>
      <p:sp>
        <p:nvSpPr>
          <p:cNvPr id="14" name="TextBox 13"/>
          <p:cNvSpPr txBox="1"/>
          <p:nvPr/>
        </p:nvSpPr>
        <p:spPr>
          <a:xfrm>
            <a:off x="108949" y="6312622"/>
            <a:ext cx="2469785" cy="461665"/>
          </a:xfrm>
          <a:prstGeom prst="rect">
            <a:avLst/>
          </a:prstGeom>
          <a:noFill/>
        </p:spPr>
        <p:txBody>
          <a:bodyPr wrap="square" rtlCol="0">
            <a:spAutoFit/>
          </a:bodyPr>
          <a:lstStyle/>
          <a:p>
            <a:pPr algn="ctr"/>
            <a:r>
              <a:rPr lang="en-US" sz="2400" dirty="0" smtClean="0"/>
              <a:t>23 July 2006</a:t>
            </a:r>
            <a:endParaRPr lang="en-US" sz="2400" dirty="0"/>
          </a:p>
        </p:txBody>
      </p:sp>
      <p:sp>
        <p:nvSpPr>
          <p:cNvPr id="15" name="Donut 14"/>
          <p:cNvSpPr/>
          <p:nvPr/>
        </p:nvSpPr>
        <p:spPr>
          <a:xfrm>
            <a:off x="3231179" y="4557348"/>
            <a:ext cx="753446" cy="680116"/>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6" name="Donut 15"/>
          <p:cNvSpPr/>
          <p:nvPr/>
        </p:nvSpPr>
        <p:spPr>
          <a:xfrm>
            <a:off x="3056554" y="1439498"/>
            <a:ext cx="753446" cy="680116"/>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7" name="Donut 16"/>
          <p:cNvSpPr/>
          <p:nvPr/>
        </p:nvSpPr>
        <p:spPr>
          <a:xfrm>
            <a:off x="7065971" y="1439498"/>
            <a:ext cx="753446" cy="680116"/>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8" name="Donut 17"/>
          <p:cNvSpPr/>
          <p:nvPr/>
        </p:nvSpPr>
        <p:spPr>
          <a:xfrm>
            <a:off x="7304096" y="4557348"/>
            <a:ext cx="753446" cy="680116"/>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52998476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63820" y="6365279"/>
            <a:ext cx="8801100" cy="443859"/>
          </a:xfrm>
          <a:prstGeom prst="rect">
            <a:avLst/>
          </a:prstGeom>
          <a:solidFill>
            <a:srgbClr val="FFFFFF"/>
          </a:solidFill>
          <a:ln>
            <a:solidFill>
              <a:srgbClr val="FFFFFF"/>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a:stretch>
            <a:fillRect/>
          </a:stretch>
        </p:blipFill>
        <p:spPr>
          <a:xfrm>
            <a:off x="4912360" y="737207"/>
            <a:ext cx="4023360" cy="1549493"/>
          </a:xfrm>
          <a:prstGeom prst="rect">
            <a:avLst/>
          </a:prstGeom>
        </p:spPr>
      </p:pic>
      <p:pic>
        <p:nvPicPr>
          <p:cNvPr id="17" name="Picture 16"/>
          <p:cNvPicPr>
            <a:picLocks noChangeAspect="1"/>
          </p:cNvPicPr>
          <p:nvPr/>
        </p:nvPicPr>
        <p:blipFill>
          <a:blip r:embed="rId4"/>
          <a:stretch>
            <a:fillRect/>
          </a:stretch>
        </p:blipFill>
        <p:spPr>
          <a:xfrm>
            <a:off x="809625" y="737207"/>
            <a:ext cx="4023360" cy="1549493"/>
          </a:xfrm>
          <a:prstGeom prst="rect">
            <a:avLst/>
          </a:prstGeom>
        </p:spPr>
      </p:pic>
      <p:pic>
        <p:nvPicPr>
          <p:cNvPr id="16" name="Picture 15"/>
          <p:cNvPicPr>
            <a:picLocks noChangeAspect="1"/>
          </p:cNvPicPr>
          <p:nvPr/>
        </p:nvPicPr>
        <p:blipFill>
          <a:blip r:embed="rId5"/>
          <a:stretch>
            <a:fillRect/>
          </a:stretch>
        </p:blipFill>
        <p:spPr>
          <a:xfrm>
            <a:off x="4912359" y="3854451"/>
            <a:ext cx="4023360" cy="1549493"/>
          </a:xfrm>
          <a:prstGeom prst="rect">
            <a:avLst/>
          </a:prstGeom>
        </p:spPr>
      </p:pic>
      <p:pic>
        <p:nvPicPr>
          <p:cNvPr id="15" name="Picture 14"/>
          <p:cNvPicPr>
            <a:picLocks noChangeAspect="1"/>
          </p:cNvPicPr>
          <p:nvPr/>
        </p:nvPicPr>
        <p:blipFill>
          <a:blip r:embed="rId6"/>
          <a:stretch>
            <a:fillRect/>
          </a:stretch>
        </p:blipFill>
        <p:spPr>
          <a:xfrm>
            <a:off x="809625" y="3854451"/>
            <a:ext cx="4023360" cy="1549493"/>
          </a:xfrm>
          <a:prstGeom prst="rect">
            <a:avLst/>
          </a:prstGeom>
        </p:spPr>
      </p:pic>
      <p:sp>
        <p:nvSpPr>
          <p:cNvPr id="2" name="TextBox 1"/>
          <p:cNvSpPr txBox="1"/>
          <p:nvPr/>
        </p:nvSpPr>
        <p:spPr>
          <a:xfrm>
            <a:off x="2373929" y="147972"/>
            <a:ext cx="1143000" cy="461665"/>
          </a:xfrm>
          <a:prstGeom prst="rect">
            <a:avLst/>
          </a:prstGeom>
          <a:noFill/>
        </p:spPr>
        <p:txBody>
          <a:bodyPr wrap="square" rtlCol="0">
            <a:spAutoFit/>
          </a:bodyPr>
          <a:lstStyle/>
          <a:p>
            <a:pPr algn="ctr"/>
            <a:r>
              <a:rPr lang="en-US" sz="2400" dirty="0" smtClean="0"/>
              <a:t>KF</a:t>
            </a:r>
            <a:endParaRPr lang="en-US" sz="2400" dirty="0"/>
          </a:p>
        </p:txBody>
      </p:sp>
      <p:sp>
        <p:nvSpPr>
          <p:cNvPr id="3" name="TextBox 2"/>
          <p:cNvSpPr txBox="1"/>
          <p:nvPr/>
        </p:nvSpPr>
        <p:spPr>
          <a:xfrm>
            <a:off x="6415096" y="147972"/>
            <a:ext cx="1143000" cy="461665"/>
          </a:xfrm>
          <a:prstGeom prst="rect">
            <a:avLst/>
          </a:prstGeom>
          <a:noFill/>
        </p:spPr>
        <p:txBody>
          <a:bodyPr wrap="square" rtlCol="0">
            <a:spAutoFit/>
          </a:bodyPr>
          <a:lstStyle/>
          <a:p>
            <a:pPr algn="ctr"/>
            <a:r>
              <a:rPr lang="en-US" sz="2400" dirty="0" smtClean="0"/>
              <a:t>MSKF</a:t>
            </a:r>
            <a:endParaRPr lang="en-US" sz="2400" dirty="0"/>
          </a:p>
        </p:txBody>
      </p:sp>
      <p:sp>
        <p:nvSpPr>
          <p:cNvPr id="4" name="TextBox 3"/>
          <p:cNvSpPr txBox="1"/>
          <p:nvPr/>
        </p:nvSpPr>
        <p:spPr>
          <a:xfrm rot="16200000">
            <a:off x="-597046" y="1237606"/>
            <a:ext cx="2047878" cy="461665"/>
          </a:xfrm>
          <a:prstGeom prst="rect">
            <a:avLst/>
          </a:prstGeom>
          <a:noFill/>
        </p:spPr>
        <p:txBody>
          <a:bodyPr wrap="square" rtlCol="0">
            <a:spAutoFit/>
          </a:bodyPr>
          <a:lstStyle/>
          <a:p>
            <a:pPr algn="ctr"/>
            <a:r>
              <a:rPr lang="en-US" sz="2400" dirty="0" smtClean="0"/>
              <a:t>Precipitation</a:t>
            </a:r>
            <a:endParaRPr lang="en-US" sz="2400" dirty="0"/>
          </a:p>
        </p:txBody>
      </p:sp>
      <p:sp>
        <p:nvSpPr>
          <p:cNvPr id="5" name="TextBox 4"/>
          <p:cNvSpPr txBox="1"/>
          <p:nvPr/>
        </p:nvSpPr>
        <p:spPr>
          <a:xfrm rot="16200000">
            <a:off x="-883884" y="4289746"/>
            <a:ext cx="2762253" cy="461665"/>
          </a:xfrm>
          <a:prstGeom prst="rect">
            <a:avLst/>
          </a:prstGeom>
          <a:noFill/>
        </p:spPr>
        <p:txBody>
          <a:bodyPr wrap="square" rtlCol="0">
            <a:spAutoFit/>
          </a:bodyPr>
          <a:lstStyle/>
          <a:p>
            <a:pPr algn="ctr"/>
            <a:r>
              <a:rPr lang="en-US" sz="2400" dirty="0" smtClean="0"/>
              <a:t>10m Wind</a:t>
            </a:r>
            <a:endParaRPr lang="en-US" sz="2400" dirty="0"/>
          </a:p>
        </p:txBody>
      </p:sp>
      <p:pic>
        <p:nvPicPr>
          <p:cNvPr id="8" name="Picture 7"/>
          <p:cNvPicPr>
            <a:picLocks noChangeAspect="1"/>
          </p:cNvPicPr>
          <p:nvPr/>
        </p:nvPicPr>
        <p:blipFill>
          <a:blip r:embed="rId7"/>
          <a:stretch>
            <a:fillRect/>
          </a:stretch>
        </p:blipFill>
        <p:spPr>
          <a:xfrm>
            <a:off x="2626360" y="2476503"/>
            <a:ext cx="4572000" cy="393120"/>
          </a:xfrm>
          <a:prstGeom prst="rect">
            <a:avLst/>
          </a:prstGeom>
        </p:spPr>
      </p:pic>
      <p:sp>
        <p:nvSpPr>
          <p:cNvPr id="10" name="TextBox 9"/>
          <p:cNvSpPr txBox="1"/>
          <p:nvPr/>
        </p:nvSpPr>
        <p:spPr>
          <a:xfrm>
            <a:off x="4340860" y="2830330"/>
            <a:ext cx="1143000" cy="369332"/>
          </a:xfrm>
          <a:prstGeom prst="rect">
            <a:avLst/>
          </a:prstGeom>
          <a:noFill/>
        </p:spPr>
        <p:txBody>
          <a:bodyPr wrap="square" rtlCol="0">
            <a:spAutoFit/>
          </a:bodyPr>
          <a:lstStyle/>
          <a:p>
            <a:pPr algn="ctr"/>
            <a:r>
              <a:rPr lang="en-US" dirty="0" smtClean="0"/>
              <a:t>mm/day</a:t>
            </a:r>
            <a:endParaRPr lang="en-US" dirty="0"/>
          </a:p>
        </p:txBody>
      </p:sp>
      <p:pic>
        <p:nvPicPr>
          <p:cNvPr id="11" name="Picture 10"/>
          <p:cNvPicPr>
            <a:picLocks noChangeAspect="1"/>
          </p:cNvPicPr>
          <p:nvPr/>
        </p:nvPicPr>
        <p:blipFill>
          <a:blip r:embed="rId8"/>
          <a:stretch>
            <a:fillRect/>
          </a:stretch>
        </p:blipFill>
        <p:spPr>
          <a:xfrm>
            <a:off x="2626360" y="5577376"/>
            <a:ext cx="4572000" cy="397664"/>
          </a:xfrm>
          <a:prstGeom prst="rect">
            <a:avLst/>
          </a:prstGeom>
        </p:spPr>
      </p:pic>
      <p:sp>
        <p:nvSpPr>
          <p:cNvPr id="13" name="TextBox 12"/>
          <p:cNvSpPr txBox="1"/>
          <p:nvPr/>
        </p:nvSpPr>
        <p:spPr>
          <a:xfrm>
            <a:off x="4340860" y="5975040"/>
            <a:ext cx="1143000" cy="369332"/>
          </a:xfrm>
          <a:prstGeom prst="rect">
            <a:avLst/>
          </a:prstGeom>
          <a:noFill/>
        </p:spPr>
        <p:txBody>
          <a:bodyPr wrap="square" rtlCol="0">
            <a:spAutoFit/>
          </a:bodyPr>
          <a:lstStyle/>
          <a:p>
            <a:pPr algn="ctr"/>
            <a:r>
              <a:rPr lang="en-US" dirty="0" smtClean="0"/>
              <a:t>m/s</a:t>
            </a:r>
            <a:endParaRPr lang="en-US" dirty="0"/>
          </a:p>
        </p:txBody>
      </p:sp>
      <p:sp>
        <p:nvSpPr>
          <p:cNvPr id="14" name="TextBox 13"/>
          <p:cNvSpPr txBox="1"/>
          <p:nvPr/>
        </p:nvSpPr>
        <p:spPr>
          <a:xfrm>
            <a:off x="108949" y="6312622"/>
            <a:ext cx="2469785" cy="461665"/>
          </a:xfrm>
          <a:prstGeom prst="rect">
            <a:avLst/>
          </a:prstGeom>
          <a:noFill/>
        </p:spPr>
        <p:txBody>
          <a:bodyPr wrap="square" rtlCol="0">
            <a:spAutoFit/>
          </a:bodyPr>
          <a:lstStyle/>
          <a:p>
            <a:pPr algn="ctr"/>
            <a:r>
              <a:rPr lang="en-US" sz="2400" dirty="0" smtClean="0"/>
              <a:t>24 July 2006</a:t>
            </a:r>
            <a:endParaRPr lang="en-US" sz="2400" dirty="0"/>
          </a:p>
        </p:txBody>
      </p:sp>
      <p:sp>
        <p:nvSpPr>
          <p:cNvPr id="20" name="Donut 19"/>
          <p:cNvSpPr/>
          <p:nvPr/>
        </p:nvSpPr>
        <p:spPr>
          <a:xfrm rot="8847710">
            <a:off x="3323198" y="1291975"/>
            <a:ext cx="1405049" cy="327000"/>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3" name="Donut 22"/>
          <p:cNvSpPr/>
          <p:nvPr/>
        </p:nvSpPr>
        <p:spPr>
          <a:xfrm rot="8847710">
            <a:off x="7380847" y="1291975"/>
            <a:ext cx="1405049" cy="327000"/>
          </a:xfrm>
          <a:prstGeom prst="donut">
            <a:avLst>
              <a:gd name="adj" fmla="val 334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6075650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Conclusions</a:t>
            </a:r>
            <a:endParaRPr lang="en-US" sz="4000" dirty="0"/>
          </a:p>
        </p:txBody>
      </p:sp>
      <p:sp>
        <p:nvSpPr>
          <p:cNvPr id="3" name="Content Placeholder 2"/>
          <p:cNvSpPr>
            <a:spLocks noGrp="1"/>
          </p:cNvSpPr>
          <p:nvPr>
            <p:ph sz="quarter" idx="1"/>
          </p:nvPr>
        </p:nvSpPr>
        <p:spPr>
          <a:xfrm>
            <a:off x="301752" y="1527047"/>
            <a:ext cx="8503920" cy="5124578"/>
          </a:xfrm>
        </p:spPr>
        <p:txBody>
          <a:bodyPr>
            <a:normAutofit/>
          </a:bodyPr>
          <a:lstStyle/>
          <a:p>
            <a:r>
              <a:rPr lang="en-US" sz="3500" dirty="0" smtClean="0"/>
              <a:t>Increase in cloud cover with MSKF?</a:t>
            </a:r>
          </a:p>
          <a:p>
            <a:pPr lvl="1"/>
            <a:r>
              <a:rPr lang="en-US" sz="3200" b="1" dirty="0" smtClean="0"/>
              <a:t>Yes</a:t>
            </a:r>
            <a:endParaRPr lang="en-US" sz="3200" b="1" dirty="0"/>
          </a:p>
          <a:p>
            <a:pPr lvl="2"/>
            <a:r>
              <a:rPr lang="en-US" sz="3000" dirty="0" smtClean="0"/>
              <a:t>Along ITCZ, southern Asia, US</a:t>
            </a:r>
          </a:p>
          <a:p>
            <a:pPr lvl="2"/>
            <a:r>
              <a:rPr lang="en-US" sz="3000" dirty="0" smtClean="0"/>
              <a:t>Decrease in near surface temperature </a:t>
            </a:r>
          </a:p>
          <a:p>
            <a:pPr lvl="1"/>
            <a:endParaRPr lang="en-US" sz="2800" dirty="0">
              <a:latin typeface="News Gothic MT (Body)"/>
              <a:cs typeface="News Gothic MT (Body)"/>
            </a:endParaRPr>
          </a:p>
        </p:txBody>
      </p:sp>
    </p:spTree>
    <p:extLst>
      <p:ext uri="{BB962C8B-B14F-4D97-AF65-F5344CB8AC3E}">
        <p14:creationId xmlns:p14="http://schemas.microsoft.com/office/powerpoint/2010/main" val="30444182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Conclusions</a:t>
            </a:r>
            <a:endParaRPr lang="en-US" sz="4000" dirty="0"/>
          </a:p>
        </p:txBody>
      </p:sp>
      <p:sp>
        <p:nvSpPr>
          <p:cNvPr id="3" name="Content Placeholder 2"/>
          <p:cNvSpPr>
            <a:spLocks noGrp="1"/>
          </p:cNvSpPr>
          <p:nvPr>
            <p:ph sz="quarter" idx="1"/>
          </p:nvPr>
        </p:nvSpPr>
        <p:spPr>
          <a:xfrm>
            <a:off x="301752" y="1527047"/>
            <a:ext cx="8503920" cy="5124578"/>
          </a:xfrm>
        </p:spPr>
        <p:txBody>
          <a:bodyPr>
            <a:normAutofit/>
          </a:bodyPr>
          <a:lstStyle/>
          <a:p>
            <a:r>
              <a:rPr lang="en-US" sz="3500" dirty="0" smtClean="0"/>
              <a:t>Decrease in precipitation?</a:t>
            </a:r>
          </a:p>
          <a:p>
            <a:pPr lvl="1"/>
            <a:r>
              <a:rPr lang="en-US" sz="3200" b="1" dirty="0" smtClean="0"/>
              <a:t>No </a:t>
            </a:r>
          </a:p>
          <a:p>
            <a:pPr lvl="2"/>
            <a:r>
              <a:rPr lang="en-US" sz="3000" dirty="0" smtClean="0"/>
              <a:t>Increase along ITCZ, southern Asia</a:t>
            </a:r>
          </a:p>
          <a:p>
            <a:pPr lvl="3"/>
            <a:r>
              <a:rPr lang="en-US" sz="3000" dirty="0" smtClean="0"/>
              <a:t>More elongated structure </a:t>
            </a:r>
            <a:r>
              <a:rPr lang="en-US" sz="3000" dirty="0" smtClean="0">
                <a:sym typeface="Wingdings"/>
              </a:rPr>
              <a:t> matches </a:t>
            </a:r>
            <a:r>
              <a:rPr lang="en-US" sz="3000" dirty="0" err="1" smtClean="0">
                <a:sym typeface="Wingdings"/>
              </a:rPr>
              <a:t>obs</a:t>
            </a:r>
            <a:endParaRPr lang="en-US" sz="3000" dirty="0" smtClean="0"/>
          </a:p>
          <a:p>
            <a:pPr lvl="2"/>
            <a:r>
              <a:rPr lang="en-US" sz="3000" dirty="0" smtClean="0"/>
              <a:t>Differences over US unclear</a:t>
            </a:r>
          </a:p>
        </p:txBody>
      </p:sp>
      <p:sp>
        <p:nvSpPr>
          <p:cNvPr id="4" name="TextBox 3"/>
          <p:cNvSpPr txBox="1"/>
          <p:nvPr/>
        </p:nvSpPr>
        <p:spPr>
          <a:xfrm>
            <a:off x="1533963" y="2187054"/>
            <a:ext cx="5278161" cy="553998"/>
          </a:xfrm>
          <a:prstGeom prst="rect">
            <a:avLst/>
          </a:prstGeom>
          <a:noFill/>
        </p:spPr>
        <p:txBody>
          <a:bodyPr wrap="square" rtlCol="0">
            <a:spAutoFit/>
          </a:bodyPr>
          <a:lstStyle/>
          <a:p>
            <a:r>
              <a:rPr lang="en-US" sz="3000" dirty="0" smtClean="0">
                <a:solidFill>
                  <a:schemeClr val="accent4">
                    <a:lumMod val="50000"/>
                  </a:schemeClr>
                </a:solidFill>
                <a:sym typeface="Wingdings"/>
              </a:rPr>
              <a:t> potential biases unclear </a:t>
            </a:r>
            <a:endParaRPr lang="en-US" sz="3000" dirty="0">
              <a:solidFill>
                <a:schemeClr val="accent4">
                  <a:lumMod val="50000"/>
                </a:schemeClr>
              </a:solidFill>
            </a:endParaRPr>
          </a:p>
        </p:txBody>
      </p:sp>
    </p:spTree>
    <p:extLst>
      <p:ext uri="{BB962C8B-B14F-4D97-AF65-F5344CB8AC3E}">
        <p14:creationId xmlns:p14="http://schemas.microsoft.com/office/powerpoint/2010/main" val="13588953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Ongoing/Future Work</a:t>
            </a:r>
            <a:endParaRPr lang="en-US" sz="4000" dirty="0"/>
          </a:p>
        </p:txBody>
      </p:sp>
      <p:sp>
        <p:nvSpPr>
          <p:cNvPr id="3" name="Content Placeholder 2"/>
          <p:cNvSpPr>
            <a:spLocks noGrp="1"/>
          </p:cNvSpPr>
          <p:nvPr>
            <p:ph sz="quarter" idx="1"/>
          </p:nvPr>
        </p:nvSpPr>
        <p:spPr>
          <a:xfrm>
            <a:off x="301752" y="1527048"/>
            <a:ext cx="8503920" cy="5137130"/>
          </a:xfrm>
        </p:spPr>
        <p:txBody>
          <a:bodyPr>
            <a:normAutofit fontScale="92500"/>
          </a:bodyPr>
          <a:lstStyle/>
          <a:p>
            <a:r>
              <a:rPr lang="en-US" sz="3500" dirty="0" smtClean="0"/>
              <a:t>Investigate potential issues with KF </a:t>
            </a:r>
          </a:p>
          <a:p>
            <a:pPr lvl="1"/>
            <a:r>
              <a:rPr lang="en-US" sz="3000" dirty="0" smtClean="0"/>
              <a:t>Problems with variable grid over long-term</a:t>
            </a:r>
          </a:p>
          <a:p>
            <a:endParaRPr lang="en-US" sz="3200" dirty="0"/>
          </a:p>
          <a:p>
            <a:r>
              <a:rPr lang="en-US" sz="3500" dirty="0" smtClean="0"/>
              <a:t>Compare results with observational data</a:t>
            </a:r>
          </a:p>
          <a:p>
            <a:endParaRPr lang="en-US" sz="3200" dirty="0" smtClean="0"/>
          </a:p>
          <a:p>
            <a:r>
              <a:rPr lang="en-US" sz="3500" dirty="0" smtClean="0"/>
              <a:t>Test MSKF with finer grid</a:t>
            </a:r>
          </a:p>
          <a:p>
            <a:pPr lvl="1"/>
            <a:r>
              <a:rPr lang="en-US" sz="3000" dirty="0" smtClean="0"/>
              <a:t>3-9km variable resolution grid</a:t>
            </a:r>
          </a:p>
          <a:p>
            <a:pPr lvl="1"/>
            <a:endParaRPr lang="en-US" sz="2800" dirty="0"/>
          </a:p>
          <a:p>
            <a:r>
              <a:rPr lang="en-US" sz="3500" dirty="0" smtClean="0"/>
              <a:t>Activate aerosol awareness</a:t>
            </a:r>
            <a:endParaRPr lang="en-US" sz="3500" dirty="0"/>
          </a:p>
        </p:txBody>
      </p:sp>
    </p:spTree>
    <p:extLst>
      <p:ext uri="{BB962C8B-B14F-4D97-AF65-F5344CB8AC3E}">
        <p14:creationId xmlns:p14="http://schemas.microsoft.com/office/powerpoint/2010/main" val="2670107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Acknowledgements</a:t>
            </a:r>
            <a:endParaRPr lang="en-US" sz="4000" dirty="0"/>
          </a:p>
        </p:txBody>
      </p:sp>
      <p:sp>
        <p:nvSpPr>
          <p:cNvPr id="3" name="Content Placeholder 2"/>
          <p:cNvSpPr>
            <a:spLocks noGrp="1"/>
          </p:cNvSpPr>
          <p:nvPr>
            <p:ph sz="quarter" idx="1"/>
          </p:nvPr>
        </p:nvSpPr>
        <p:spPr/>
        <p:txBody>
          <a:bodyPr>
            <a:normAutofit/>
          </a:bodyPr>
          <a:lstStyle/>
          <a:p>
            <a:r>
              <a:rPr lang="en-US" sz="2800" dirty="0" smtClean="0"/>
              <a:t>This research was supported in part by the ACE program through the Research Participation Program for the U.S. Environmental Protection Agency, Office of Research and Development, administered by the Oak Ridge Institute for Science and Education through an interagency agreement between the U.S. Department of Energy and EPA.</a:t>
            </a:r>
          </a:p>
          <a:p>
            <a:r>
              <a:rPr lang="en-US" sz="2800" dirty="0" smtClean="0"/>
              <a:t>Bill </a:t>
            </a:r>
            <a:r>
              <a:rPr lang="en-US" sz="2800" dirty="0" err="1" smtClean="0"/>
              <a:t>Skamarock</a:t>
            </a:r>
            <a:r>
              <a:rPr lang="en-US" sz="2800" dirty="0" smtClean="0"/>
              <a:t>, Laura Fowler, Michael </a:t>
            </a:r>
            <a:r>
              <a:rPr lang="en-US" sz="2800" dirty="0" err="1" smtClean="0"/>
              <a:t>Duda</a:t>
            </a:r>
            <a:r>
              <a:rPr lang="en-US" sz="2800" dirty="0" smtClean="0"/>
              <a:t> at NCAR</a:t>
            </a:r>
            <a:endParaRPr lang="en-US" sz="2800" dirty="0"/>
          </a:p>
        </p:txBody>
      </p:sp>
    </p:spTree>
    <p:extLst>
      <p:ext uri="{BB962C8B-B14F-4D97-AF65-F5344CB8AC3E}">
        <p14:creationId xmlns:p14="http://schemas.microsoft.com/office/powerpoint/2010/main" val="290364561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1958975"/>
            <a:ext cx="7772400" cy="1470025"/>
          </a:xfrm>
          <a:prstGeom prst="rect">
            <a:avLst/>
          </a:prstGeom>
        </p:spPr>
        <p:txBody>
          <a:bodyPr anchor="ct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4400" dirty="0" smtClean="0"/>
              <a:t>Questions?</a:t>
            </a:r>
            <a:endParaRPr lang="en-US" sz="4400" dirty="0"/>
          </a:p>
        </p:txBody>
      </p:sp>
    </p:spTree>
    <p:extLst>
      <p:ext uri="{BB962C8B-B14F-4D97-AF65-F5344CB8AC3E}">
        <p14:creationId xmlns:p14="http://schemas.microsoft.com/office/powerpoint/2010/main" val="188068006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30195" y="536017"/>
            <a:ext cx="3546083" cy="1858586"/>
          </a:xfrm>
          <a:prstGeom prst="rect">
            <a:avLst/>
          </a:prstGeom>
        </p:spPr>
      </p:pic>
      <p:pic>
        <p:nvPicPr>
          <p:cNvPr id="5" name="Picture 4"/>
          <p:cNvPicPr>
            <a:picLocks noChangeAspect="1"/>
          </p:cNvPicPr>
          <p:nvPr/>
        </p:nvPicPr>
        <p:blipFill>
          <a:blip r:embed="rId3"/>
          <a:stretch>
            <a:fillRect/>
          </a:stretch>
        </p:blipFill>
        <p:spPr>
          <a:xfrm>
            <a:off x="1130195" y="2481955"/>
            <a:ext cx="3546083" cy="1858586"/>
          </a:xfrm>
          <a:prstGeom prst="rect">
            <a:avLst/>
          </a:prstGeom>
        </p:spPr>
      </p:pic>
      <p:pic>
        <p:nvPicPr>
          <p:cNvPr id="6" name="Picture 5"/>
          <p:cNvPicPr>
            <a:picLocks noChangeAspect="1"/>
          </p:cNvPicPr>
          <p:nvPr/>
        </p:nvPicPr>
        <p:blipFill>
          <a:blip r:embed="rId4"/>
          <a:stretch>
            <a:fillRect/>
          </a:stretch>
        </p:blipFill>
        <p:spPr>
          <a:xfrm>
            <a:off x="1130195" y="4471810"/>
            <a:ext cx="3546083" cy="1858586"/>
          </a:xfrm>
          <a:prstGeom prst="rect">
            <a:avLst/>
          </a:prstGeom>
        </p:spPr>
      </p:pic>
      <p:pic>
        <p:nvPicPr>
          <p:cNvPr id="7" name="Picture 6"/>
          <p:cNvPicPr>
            <a:picLocks noChangeAspect="1"/>
          </p:cNvPicPr>
          <p:nvPr/>
        </p:nvPicPr>
        <p:blipFill>
          <a:blip r:embed="rId5"/>
          <a:stretch>
            <a:fillRect/>
          </a:stretch>
        </p:blipFill>
        <p:spPr>
          <a:xfrm>
            <a:off x="5037787" y="536017"/>
            <a:ext cx="3546083" cy="1858586"/>
          </a:xfrm>
          <a:prstGeom prst="rect">
            <a:avLst/>
          </a:prstGeom>
        </p:spPr>
      </p:pic>
      <p:pic>
        <p:nvPicPr>
          <p:cNvPr id="8" name="Picture 7"/>
          <p:cNvPicPr>
            <a:picLocks noChangeAspect="1"/>
          </p:cNvPicPr>
          <p:nvPr/>
        </p:nvPicPr>
        <p:blipFill>
          <a:blip r:embed="rId6"/>
          <a:stretch>
            <a:fillRect/>
          </a:stretch>
        </p:blipFill>
        <p:spPr>
          <a:xfrm>
            <a:off x="5037787" y="2481955"/>
            <a:ext cx="3546083" cy="1858586"/>
          </a:xfrm>
          <a:prstGeom prst="rect">
            <a:avLst/>
          </a:prstGeom>
        </p:spPr>
      </p:pic>
      <p:pic>
        <p:nvPicPr>
          <p:cNvPr id="9" name="Picture 8"/>
          <p:cNvPicPr>
            <a:picLocks noChangeAspect="1"/>
          </p:cNvPicPr>
          <p:nvPr/>
        </p:nvPicPr>
        <p:blipFill>
          <a:blip r:embed="rId7"/>
          <a:stretch>
            <a:fillRect/>
          </a:stretch>
        </p:blipFill>
        <p:spPr>
          <a:xfrm>
            <a:off x="5037787" y="4471810"/>
            <a:ext cx="3546083" cy="1858586"/>
          </a:xfrm>
          <a:prstGeom prst="rect">
            <a:avLst/>
          </a:prstGeom>
        </p:spPr>
      </p:pic>
      <p:pic>
        <p:nvPicPr>
          <p:cNvPr id="10" name="Picture 9"/>
          <p:cNvPicPr>
            <a:picLocks noChangeAspect="1"/>
          </p:cNvPicPr>
          <p:nvPr/>
        </p:nvPicPr>
        <p:blipFill>
          <a:blip r:embed="rId8"/>
          <a:stretch>
            <a:fillRect/>
          </a:stretch>
        </p:blipFill>
        <p:spPr>
          <a:xfrm>
            <a:off x="2502785" y="6355881"/>
            <a:ext cx="5029200" cy="447427"/>
          </a:xfrm>
          <a:prstGeom prst="rect">
            <a:avLst/>
          </a:prstGeom>
        </p:spPr>
      </p:pic>
      <p:sp>
        <p:nvSpPr>
          <p:cNvPr id="11" name="TextBox 10"/>
          <p:cNvSpPr txBox="1"/>
          <p:nvPr/>
        </p:nvSpPr>
        <p:spPr>
          <a:xfrm>
            <a:off x="2447561" y="147972"/>
            <a:ext cx="1143000" cy="461665"/>
          </a:xfrm>
          <a:prstGeom prst="rect">
            <a:avLst/>
          </a:prstGeom>
          <a:noFill/>
        </p:spPr>
        <p:txBody>
          <a:bodyPr wrap="square" rtlCol="0">
            <a:spAutoFit/>
          </a:bodyPr>
          <a:lstStyle/>
          <a:p>
            <a:pPr algn="ctr"/>
            <a:r>
              <a:rPr lang="en-US" sz="2400" dirty="0" smtClean="0"/>
              <a:t>KF</a:t>
            </a:r>
            <a:endParaRPr lang="en-US" sz="2400" dirty="0"/>
          </a:p>
        </p:txBody>
      </p:sp>
      <p:sp>
        <p:nvSpPr>
          <p:cNvPr id="12" name="TextBox 11"/>
          <p:cNvSpPr txBox="1"/>
          <p:nvPr/>
        </p:nvSpPr>
        <p:spPr>
          <a:xfrm>
            <a:off x="6341464" y="147972"/>
            <a:ext cx="1143000" cy="461665"/>
          </a:xfrm>
          <a:prstGeom prst="rect">
            <a:avLst/>
          </a:prstGeom>
          <a:noFill/>
        </p:spPr>
        <p:txBody>
          <a:bodyPr wrap="square" rtlCol="0">
            <a:spAutoFit/>
          </a:bodyPr>
          <a:lstStyle/>
          <a:p>
            <a:pPr algn="ctr"/>
            <a:r>
              <a:rPr lang="en-US" sz="2400" dirty="0" smtClean="0"/>
              <a:t>MSKF</a:t>
            </a:r>
            <a:endParaRPr lang="en-US" sz="2400" dirty="0"/>
          </a:p>
        </p:txBody>
      </p:sp>
      <p:sp>
        <p:nvSpPr>
          <p:cNvPr id="13" name="TextBox 12"/>
          <p:cNvSpPr txBox="1"/>
          <p:nvPr/>
        </p:nvSpPr>
        <p:spPr>
          <a:xfrm rot="16200000">
            <a:off x="66154" y="1141375"/>
            <a:ext cx="1143000" cy="461665"/>
          </a:xfrm>
          <a:prstGeom prst="rect">
            <a:avLst/>
          </a:prstGeom>
          <a:noFill/>
        </p:spPr>
        <p:txBody>
          <a:bodyPr wrap="square" rtlCol="0">
            <a:spAutoFit/>
          </a:bodyPr>
          <a:lstStyle/>
          <a:p>
            <a:pPr algn="ctr"/>
            <a:r>
              <a:rPr lang="en-US" sz="2400" dirty="0" smtClean="0"/>
              <a:t>May</a:t>
            </a:r>
            <a:endParaRPr lang="en-US" sz="2400" dirty="0"/>
          </a:p>
        </p:txBody>
      </p:sp>
      <p:sp>
        <p:nvSpPr>
          <p:cNvPr id="14" name="TextBox 13"/>
          <p:cNvSpPr txBox="1"/>
          <p:nvPr/>
        </p:nvSpPr>
        <p:spPr>
          <a:xfrm rot="16200000">
            <a:off x="66155" y="3067483"/>
            <a:ext cx="1143000" cy="461665"/>
          </a:xfrm>
          <a:prstGeom prst="rect">
            <a:avLst/>
          </a:prstGeom>
          <a:noFill/>
        </p:spPr>
        <p:txBody>
          <a:bodyPr wrap="square" rtlCol="0">
            <a:spAutoFit/>
          </a:bodyPr>
          <a:lstStyle/>
          <a:p>
            <a:pPr algn="ctr"/>
            <a:r>
              <a:rPr lang="en-US" sz="2400" dirty="0" smtClean="0"/>
              <a:t>June</a:t>
            </a:r>
            <a:endParaRPr lang="en-US" sz="2400" dirty="0"/>
          </a:p>
        </p:txBody>
      </p:sp>
      <p:sp>
        <p:nvSpPr>
          <p:cNvPr id="15" name="TextBox 14"/>
          <p:cNvSpPr txBox="1"/>
          <p:nvPr/>
        </p:nvSpPr>
        <p:spPr>
          <a:xfrm rot="16200000">
            <a:off x="66156" y="5086844"/>
            <a:ext cx="1143000" cy="461665"/>
          </a:xfrm>
          <a:prstGeom prst="rect">
            <a:avLst/>
          </a:prstGeom>
          <a:noFill/>
        </p:spPr>
        <p:txBody>
          <a:bodyPr wrap="square" rtlCol="0">
            <a:spAutoFit/>
          </a:bodyPr>
          <a:lstStyle/>
          <a:p>
            <a:pPr algn="ctr"/>
            <a:r>
              <a:rPr lang="en-US" sz="2400" dirty="0" smtClean="0"/>
              <a:t>July</a:t>
            </a:r>
            <a:endParaRPr lang="en-US" sz="2400" dirty="0"/>
          </a:p>
        </p:txBody>
      </p:sp>
      <p:sp>
        <p:nvSpPr>
          <p:cNvPr id="17" name="TextBox 16"/>
          <p:cNvSpPr txBox="1"/>
          <p:nvPr/>
        </p:nvSpPr>
        <p:spPr>
          <a:xfrm>
            <a:off x="7514645" y="6355881"/>
            <a:ext cx="1431471" cy="369332"/>
          </a:xfrm>
          <a:prstGeom prst="rect">
            <a:avLst/>
          </a:prstGeom>
          <a:noFill/>
        </p:spPr>
        <p:txBody>
          <a:bodyPr wrap="square" rtlCol="0">
            <a:spAutoFit/>
          </a:bodyPr>
          <a:lstStyle/>
          <a:p>
            <a:pPr algn="ctr"/>
            <a:r>
              <a:rPr lang="en-US" dirty="0" smtClean="0"/>
              <a:t>W</a:t>
            </a:r>
            <a:r>
              <a:rPr lang="en-US" dirty="0" smtClean="0">
                <a:latin typeface="Wingdings"/>
                <a:ea typeface="Wingdings"/>
                <a:cs typeface="Wingdings"/>
                <a:sym typeface="Wingdings"/>
              </a:rPr>
              <a:t></a:t>
            </a:r>
            <a:r>
              <a:rPr lang="en-US" dirty="0" smtClean="0">
                <a:sym typeface="Wingdings"/>
              </a:rPr>
              <a:t>m</a:t>
            </a:r>
            <a:r>
              <a:rPr lang="en-US" baseline="30000" dirty="0" smtClean="0">
                <a:sym typeface="Wingdings"/>
              </a:rPr>
              <a:t>-2</a:t>
            </a:r>
            <a:r>
              <a:rPr lang="en-US" dirty="0" smtClean="0"/>
              <a:t>/day</a:t>
            </a:r>
            <a:endParaRPr lang="en-US" dirty="0"/>
          </a:p>
        </p:txBody>
      </p:sp>
    </p:spTree>
    <p:extLst>
      <p:ext uri="{BB962C8B-B14F-4D97-AF65-F5344CB8AC3E}">
        <p14:creationId xmlns:p14="http://schemas.microsoft.com/office/powerpoint/2010/main" val="6600783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7000"/>
          </a:blip>
          <a:stretch>
            <a:fillRect/>
          </a:stretch>
        </p:blipFill>
        <p:spPr>
          <a:xfrm>
            <a:off x="1130195" y="536017"/>
            <a:ext cx="3546083" cy="1858586"/>
          </a:xfrm>
          <a:prstGeom prst="rect">
            <a:avLst/>
          </a:prstGeom>
        </p:spPr>
      </p:pic>
      <p:pic>
        <p:nvPicPr>
          <p:cNvPr id="5" name="Picture 4"/>
          <p:cNvPicPr>
            <a:picLocks noChangeAspect="1"/>
          </p:cNvPicPr>
          <p:nvPr/>
        </p:nvPicPr>
        <p:blipFill>
          <a:blip r:embed="rId3">
            <a:alphaModFix amt="7000"/>
          </a:blip>
          <a:stretch>
            <a:fillRect/>
          </a:stretch>
        </p:blipFill>
        <p:spPr>
          <a:xfrm>
            <a:off x="1130195" y="2481955"/>
            <a:ext cx="3546083" cy="1858586"/>
          </a:xfrm>
          <a:prstGeom prst="rect">
            <a:avLst/>
          </a:prstGeom>
        </p:spPr>
      </p:pic>
      <p:pic>
        <p:nvPicPr>
          <p:cNvPr id="6" name="Picture 5"/>
          <p:cNvPicPr>
            <a:picLocks noChangeAspect="1"/>
          </p:cNvPicPr>
          <p:nvPr/>
        </p:nvPicPr>
        <p:blipFill>
          <a:blip r:embed="rId4">
            <a:alphaModFix amt="7000"/>
          </a:blip>
          <a:stretch>
            <a:fillRect/>
          </a:stretch>
        </p:blipFill>
        <p:spPr>
          <a:xfrm>
            <a:off x="1130195" y="4471810"/>
            <a:ext cx="3546083" cy="1858586"/>
          </a:xfrm>
          <a:prstGeom prst="rect">
            <a:avLst/>
          </a:prstGeom>
        </p:spPr>
      </p:pic>
      <p:pic>
        <p:nvPicPr>
          <p:cNvPr id="7" name="Picture 6"/>
          <p:cNvPicPr>
            <a:picLocks noChangeAspect="1"/>
          </p:cNvPicPr>
          <p:nvPr/>
        </p:nvPicPr>
        <p:blipFill>
          <a:blip r:embed="rId5">
            <a:alphaModFix amt="7000"/>
          </a:blip>
          <a:stretch>
            <a:fillRect/>
          </a:stretch>
        </p:blipFill>
        <p:spPr>
          <a:xfrm>
            <a:off x="5037787" y="536017"/>
            <a:ext cx="3546083" cy="1858586"/>
          </a:xfrm>
          <a:prstGeom prst="rect">
            <a:avLst/>
          </a:prstGeom>
        </p:spPr>
      </p:pic>
      <p:pic>
        <p:nvPicPr>
          <p:cNvPr id="8" name="Picture 7"/>
          <p:cNvPicPr>
            <a:picLocks noChangeAspect="1"/>
          </p:cNvPicPr>
          <p:nvPr/>
        </p:nvPicPr>
        <p:blipFill>
          <a:blip r:embed="rId6">
            <a:alphaModFix amt="7000"/>
          </a:blip>
          <a:stretch>
            <a:fillRect/>
          </a:stretch>
        </p:blipFill>
        <p:spPr>
          <a:xfrm>
            <a:off x="5037787" y="2481955"/>
            <a:ext cx="3546083" cy="1858586"/>
          </a:xfrm>
          <a:prstGeom prst="rect">
            <a:avLst/>
          </a:prstGeom>
        </p:spPr>
      </p:pic>
      <p:pic>
        <p:nvPicPr>
          <p:cNvPr id="9" name="Picture 8"/>
          <p:cNvPicPr>
            <a:picLocks noChangeAspect="1"/>
          </p:cNvPicPr>
          <p:nvPr/>
        </p:nvPicPr>
        <p:blipFill>
          <a:blip r:embed="rId7">
            <a:alphaModFix amt="7000"/>
          </a:blip>
          <a:stretch>
            <a:fillRect/>
          </a:stretch>
        </p:blipFill>
        <p:spPr>
          <a:xfrm>
            <a:off x="5037787" y="4471810"/>
            <a:ext cx="3546083" cy="1858586"/>
          </a:xfrm>
          <a:prstGeom prst="rect">
            <a:avLst/>
          </a:prstGeom>
        </p:spPr>
      </p:pic>
      <p:pic>
        <p:nvPicPr>
          <p:cNvPr id="10" name="Picture 9"/>
          <p:cNvPicPr>
            <a:picLocks noChangeAspect="1"/>
          </p:cNvPicPr>
          <p:nvPr/>
        </p:nvPicPr>
        <p:blipFill>
          <a:blip r:embed="rId8">
            <a:alphaModFix amt="6000"/>
          </a:blip>
          <a:stretch>
            <a:fillRect/>
          </a:stretch>
        </p:blipFill>
        <p:spPr>
          <a:xfrm>
            <a:off x="2502785" y="6355881"/>
            <a:ext cx="5029200" cy="447427"/>
          </a:xfrm>
          <a:prstGeom prst="rect">
            <a:avLst/>
          </a:prstGeom>
        </p:spPr>
      </p:pic>
      <p:sp>
        <p:nvSpPr>
          <p:cNvPr id="11" name="TextBox 10"/>
          <p:cNvSpPr txBox="1"/>
          <p:nvPr/>
        </p:nvSpPr>
        <p:spPr>
          <a:xfrm>
            <a:off x="2447561" y="147972"/>
            <a:ext cx="1143000" cy="461665"/>
          </a:xfrm>
          <a:prstGeom prst="rect">
            <a:avLst/>
          </a:prstGeom>
          <a:noFill/>
        </p:spPr>
        <p:txBody>
          <a:bodyPr wrap="square" rtlCol="0">
            <a:spAutoFit/>
          </a:bodyPr>
          <a:lstStyle/>
          <a:p>
            <a:pPr algn="ctr"/>
            <a:r>
              <a:rPr lang="en-US" sz="2400" dirty="0" smtClean="0">
                <a:solidFill>
                  <a:schemeClr val="tx1">
                    <a:alpha val="10000"/>
                  </a:schemeClr>
                </a:solidFill>
              </a:rPr>
              <a:t>KF</a:t>
            </a:r>
            <a:endParaRPr lang="en-US" sz="2400" dirty="0">
              <a:solidFill>
                <a:schemeClr val="tx1">
                  <a:alpha val="10000"/>
                </a:schemeClr>
              </a:solidFill>
            </a:endParaRPr>
          </a:p>
        </p:txBody>
      </p:sp>
      <p:sp>
        <p:nvSpPr>
          <p:cNvPr id="12" name="TextBox 11"/>
          <p:cNvSpPr txBox="1"/>
          <p:nvPr/>
        </p:nvSpPr>
        <p:spPr>
          <a:xfrm>
            <a:off x="6341464" y="147972"/>
            <a:ext cx="1143000" cy="461665"/>
          </a:xfrm>
          <a:prstGeom prst="rect">
            <a:avLst/>
          </a:prstGeom>
          <a:noFill/>
        </p:spPr>
        <p:txBody>
          <a:bodyPr wrap="square" rtlCol="0">
            <a:spAutoFit/>
          </a:bodyPr>
          <a:lstStyle/>
          <a:p>
            <a:pPr algn="ctr"/>
            <a:r>
              <a:rPr lang="en-US" sz="2400" dirty="0" smtClean="0">
                <a:solidFill>
                  <a:schemeClr val="tx1">
                    <a:alpha val="10000"/>
                  </a:schemeClr>
                </a:solidFill>
              </a:rPr>
              <a:t>MSKF</a:t>
            </a:r>
            <a:endParaRPr lang="en-US" sz="2400" dirty="0">
              <a:solidFill>
                <a:schemeClr val="tx1">
                  <a:alpha val="10000"/>
                </a:schemeClr>
              </a:solidFill>
            </a:endParaRPr>
          </a:p>
        </p:txBody>
      </p:sp>
      <p:sp>
        <p:nvSpPr>
          <p:cNvPr id="13" name="TextBox 12"/>
          <p:cNvSpPr txBox="1"/>
          <p:nvPr/>
        </p:nvSpPr>
        <p:spPr>
          <a:xfrm rot="16200000">
            <a:off x="66154" y="1141375"/>
            <a:ext cx="1143000" cy="461665"/>
          </a:xfrm>
          <a:prstGeom prst="rect">
            <a:avLst/>
          </a:prstGeom>
          <a:noFill/>
        </p:spPr>
        <p:txBody>
          <a:bodyPr wrap="square" rtlCol="0">
            <a:spAutoFit/>
          </a:bodyPr>
          <a:lstStyle/>
          <a:p>
            <a:pPr algn="ctr"/>
            <a:r>
              <a:rPr lang="en-US" sz="2400" dirty="0" smtClean="0"/>
              <a:t>May</a:t>
            </a:r>
            <a:endParaRPr lang="en-US" sz="2400" dirty="0"/>
          </a:p>
        </p:txBody>
      </p:sp>
      <p:sp>
        <p:nvSpPr>
          <p:cNvPr id="14" name="TextBox 13"/>
          <p:cNvSpPr txBox="1"/>
          <p:nvPr/>
        </p:nvSpPr>
        <p:spPr>
          <a:xfrm rot="16200000">
            <a:off x="66155" y="3085888"/>
            <a:ext cx="1143000" cy="461665"/>
          </a:xfrm>
          <a:prstGeom prst="rect">
            <a:avLst/>
          </a:prstGeom>
          <a:noFill/>
        </p:spPr>
        <p:txBody>
          <a:bodyPr wrap="square" rtlCol="0">
            <a:spAutoFit/>
          </a:bodyPr>
          <a:lstStyle/>
          <a:p>
            <a:pPr algn="ctr"/>
            <a:r>
              <a:rPr lang="en-US" sz="2400" dirty="0" smtClean="0"/>
              <a:t>June</a:t>
            </a:r>
            <a:endParaRPr lang="en-US" sz="2400" dirty="0"/>
          </a:p>
        </p:txBody>
      </p:sp>
      <p:sp>
        <p:nvSpPr>
          <p:cNvPr id="15" name="TextBox 14"/>
          <p:cNvSpPr txBox="1"/>
          <p:nvPr/>
        </p:nvSpPr>
        <p:spPr>
          <a:xfrm rot="16200000">
            <a:off x="66156" y="5086844"/>
            <a:ext cx="1143000" cy="461665"/>
          </a:xfrm>
          <a:prstGeom prst="rect">
            <a:avLst/>
          </a:prstGeom>
          <a:noFill/>
        </p:spPr>
        <p:txBody>
          <a:bodyPr wrap="square" rtlCol="0">
            <a:spAutoFit/>
          </a:bodyPr>
          <a:lstStyle/>
          <a:p>
            <a:pPr algn="ctr"/>
            <a:r>
              <a:rPr lang="en-US" sz="2400" dirty="0" smtClean="0"/>
              <a:t>July</a:t>
            </a:r>
            <a:endParaRPr lang="en-US" sz="2400" dirty="0"/>
          </a:p>
        </p:txBody>
      </p:sp>
      <p:sp>
        <p:nvSpPr>
          <p:cNvPr id="17" name="TextBox 16"/>
          <p:cNvSpPr txBox="1"/>
          <p:nvPr/>
        </p:nvSpPr>
        <p:spPr>
          <a:xfrm>
            <a:off x="7514645" y="6355881"/>
            <a:ext cx="1431471" cy="369332"/>
          </a:xfrm>
          <a:prstGeom prst="rect">
            <a:avLst/>
          </a:prstGeom>
          <a:noFill/>
        </p:spPr>
        <p:txBody>
          <a:bodyPr wrap="square" rtlCol="0">
            <a:spAutoFit/>
          </a:bodyPr>
          <a:lstStyle/>
          <a:p>
            <a:pPr algn="ctr"/>
            <a:r>
              <a:rPr lang="en-US" dirty="0" smtClean="0"/>
              <a:t>W</a:t>
            </a:r>
            <a:r>
              <a:rPr lang="en-US" dirty="0" smtClean="0">
                <a:latin typeface="Wingdings"/>
                <a:ea typeface="Wingdings"/>
                <a:cs typeface="Wingdings"/>
                <a:sym typeface="Wingdings"/>
              </a:rPr>
              <a:t></a:t>
            </a:r>
            <a:r>
              <a:rPr lang="en-US" dirty="0" smtClean="0">
                <a:sym typeface="Wingdings"/>
              </a:rPr>
              <a:t>m</a:t>
            </a:r>
            <a:r>
              <a:rPr lang="en-US" baseline="30000" dirty="0" smtClean="0">
                <a:sym typeface="Wingdings"/>
              </a:rPr>
              <a:t>-2</a:t>
            </a:r>
            <a:r>
              <a:rPr lang="en-US" dirty="0" smtClean="0"/>
              <a:t>/day</a:t>
            </a:r>
            <a:endParaRPr lang="en-US" dirty="0"/>
          </a:p>
        </p:txBody>
      </p:sp>
      <p:pic>
        <p:nvPicPr>
          <p:cNvPr id="16" name="Picture 15"/>
          <p:cNvPicPr>
            <a:picLocks noChangeAspect="1"/>
          </p:cNvPicPr>
          <p:nvPr/>
        </p:nvPicPr>
        <p:blipFill>
          <a:blip r:embed="rId9"/>
          <a:stretch>
            <a:fillRect/>
          </a:stretch>
        </p:blipFill>
        <p:spPr>
          <a:xfrm>
            <a:off x="2743200" y="517609"/>
            <a:ext cx="3657600" cy="1917040"/>
          </a:xfrm>
          <a:prstGeom prst="rect">
            <a:avLst/>
          </a:prstGeom>
        </p:spPr>
      </p:pic>
      <p:pic>
        <p:nvPicPr>
          <p:cNvPr id="18" name="Picture 17"/>
          <p:cNvPicPr>
            <a:picLocks noChangeAspect="1"/>
          </p:cNvPicPr>
          <p:nvPr/>
        </p:nvPicPr>
        <p:blipFill>
          <a:blip r:embed="rId10"/>
          <a:stretch>
            <a:fillRect/>
          </a:stretch>
        </p:blipFill>
        <p:spPr>
          <a:xfrm>
            <a:off x="2743200" y="2481949"/>
            <a:ext cx="3657600" cy="1917040"/>
          </a:xfrm>
          <a:prstGeom prst="rect">
            <a:avLst/>
          </a:prstGeom>
        </p:spPr>
      </p:pic>
      <p:pic>
        <p:nvPicPr>
          <p:cNvPr id="19" name="Picture 18"/>
          <p:cNvPicPr>
            <a:picLocks noChangeAspect="1"/>
          </p:cNvPicPr>
          <p:nvPr/>
        </p:nvPicPr>
        <p:blipFill>
          <a:blip r:embed="rId11"/>
          <a:stretch>
            <a:fillRect/>
          </a:stretch>
        </p:blipFill>
        <p:spPr>
          <a:xfrm>
            <a:off x="2743200" y="4508617"/>
            <a:ext cx="3657600" cy="1917040"/>
          </a:xfrm>
          <a:prstGeom prst="rect">
            <a:avLst/>
          </a:prstGeom>
        </p:spPr>
      </p:pic>
      <p:sp>
        <p:nvSpPr>
          <p:cNvPr id="20" name="TextBox 19"/>
          <p:cNvSpPr txBox="1"/>
          <p:nvPr/>
        </p:nvSpPr>
        <p:spPr>
          <a:xfrm>
            <a:off x="3778920" y="147972"/>
            <a:ext cx="1905163" cy="461665"/>
          </a:xfrm>
          <a:prstGeom prst="rect">
            <a:avLst/>
          </a:prstGeom>
          <a:noFill/>
        </p:spPr>
        <p:txBody>
          <a:bodyPr wrap="square" rtlCol="0">
            <a:spAutoFit/>
          </a:bodyPr>
          <a:lstStyle/>
          <a:p>
            <a:pPr algn="ctr"/>
            <a:r>
              <a:rPr lang="en-US" sz="2400" dirty="0" smtClean="0"/>
              <a:t>MSKF – KF </a:t>
            </a:r>
            <a:endParaRPr lang="en-US" sz="2400" dirty="0"/>
          </a:p>
        </p:txBody>
      </p:sp>
      <p:pic>
        <p:nvPicPr>
          <p:cNvPr id="21" name="Picture 20"/>
          <p:cNvPicPr>
            <a:picLocks noChangeAspect="1"/>
          </p:cNvPicPr>
          <p:nvPr/>
        </p:nvPicPr>
        <p:blipFill>
          <a:blip r:embed="rId12"/>
          <a:stretch>
            <a:fillRect/>
          </a:stretch>
        </p:blipFill>
        <p:spPr>
          <a:xfrm>
            <a:off x="2161678" y="6411562"/>
            <a:ext cx="5029200" cy="444708"/>
          </a:xfrm>
          <a:prstGeom prst="rect">
            <a:avLst/>
          </a:prstGeom>
        </p:spPr>
      </p:pic>
    </p:spTree>
    <p:extLst>
      <p:ext uri="{BB962C8B-B14F-4D97-AF65-F5344CB8AC3E}">
        <p14:creationId xmlns:p14="http://schemas.microsoft.com/office/powerpoint/2010/main" val="2146979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Motivation</a:t>
            </a:r>
            <a:endParaRPr lang="en-US" sz="4000" dirty="0"/>
          </a:p>
        </p:txBody>
      </p:sp>
      <p:sp>
        <p:nvSpPr>
          <p:cNvPr id="3" name="Content Placeholder 2"/>
          <p:cNvSpPr>
            <a:spLocks noGrp="1"/>
          </p:cNvSpPr>
          <p:nvPr>
            <p:ph sz="quarter" idx="1"/>
          </p:nvPr>
        </p:nvSpPr>
        <p:spPr>
          <a:xfrm>
            <a:off x="301752" y="1527048"/>
            <a:ext cx="8503920" cy="4877740"/>
          </a:xfrm>
        </p:spPr>
        <p:txBody>
          <a:bodyPr>
            <a:normAutofit/>
          </a:bodyPr>
          <a:lstStyle/>
          <a:p>
            <a:r>
              <a:rPr lang="en-US" sz="3200" dirty="0" smtClean="0"/>
              <a:t>Most convective parameterization schemes neglect feedback to radiation</a:t>
            </a:r>
          </a:p>
          <a:p>
            <a:pPr lvl="1"/>
            <a:r>
              <a:rPr lang="en-US" sz="2800" dirty="0" smtClean="0"/>
              <a:t>Impacts simulations of clouds, surface temperature, etc. </a:t>
            </a:r>
            <a:endParaRPr lang="en-US" sz="2800" dirty="0"/>
          </a:p>
          <a:p>
            <a:endParaRPr lang="en-US" sz="2800" dirty="0" smtClean="0"/>
          </a:p>
          <a:p>
            <a:r>
              <a:rPr lang="en-US" sz="3200" dirty="0" smtClean="0"/>
              <a:t>New </a:t>
            </a:r>
            <a:r>
              <a:rPr lang="en-US" sz="3200" dirty="0"/>
              <a:t>generation of models include variable resolution grids</a:t>
            </a:r>
          </a:p>
          <a:p>
            <a:pPr lvl="1"/>
            <a:r>
              <a:rPr lang="en-US" sz="2800" dirty="0"/>
              <a:t>Scale-aware physics and chemistry not included</a:t>
            </a:r>
          </a:p>
          <a:p>
            <a:endParaRPr lang="en-US" sz="3200" dirty="0"/>
          </a:p>
        </p:txBody>
      </p:sp>
    </p:spTree>
    <p:extLst>
      <p:ext uri="{BB962C8B-B14F-4D97-AF65-F5344CB8AC3E}">
        <p14:creationId xmlns:p14="http://schemas.microsoft.com/office/powerpoint/2010/main" val="16128072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8355" y="6367412"/>
            <a:ext cx="5486400" cy="490587"/>
          </a:xfrm>
          <a:prstGeom prst="rect">
            <a:avLst/>
          </a:prstGeom>
        </p:spPr>
      </p:pic>
      <p:pic>
        <p:nvPicPr>
          <p:cNvPr id="3" name="Picture 2"/>
          <p:cNvPicPr>
            <a:picLocks noChangeAspect="1"/>
          </p:cNvPicPr>
          <p:nvPr/>
        </p:nvPicPr>
        <p:blipFill>
          <a:blip r:embed="rId3"/>
          <a:stretch>
            <a:fillRect/>
          </a:stretch>
        </p:blipFill>
        <p:spPr>
          <a:xfrm>
            <a:off x="553890" y="447555"/>
            <a:ext cx="3657600" cy="1917035"/>
          </a:xfrm>
          <a:prstGeom prst="rect">
            <a:avLst/>
          </a:prstGeom>
        </p:spPr>
      </p:pic>
      <p:pic>
        <p:nvPicPr>
          <p:cNvPr id="4" name="Picture 3"/>
          <p:cNvPicPr>
            <a:picLocks noChangeAspect="1"/>
          </p:cNvPicPr>
          <p:nvPr/>
        </p:nvPicPr>
        <p:blipFill>
          <a:blip r:embed="rId4"/>
          <a:stretch>
            <a:fillRect/>
          </a:stretch>
        </p:blipFill>
        <p:spPr>
          <a:xfrm>
            <a:off x="2556671" y="2422304"/>
            <a:ext cx="4023360" cy="355061"/>
          </a:xfrm>
          <a:prstGeom prst="rect">
            <a:avLst/>
          </a:prstGeom>
        </p:spPr>
      </p:pic>
      <p:pic>
        <p:nvPicPr>
          <p:cNvPr id="5" name="Picture 4"/>
          <p:cNvPicPr>
            <a:picLocks noChangeAspect="1"/>
          </p:cNvPicPr>
          <p:nvPr/>
        </p:nvPicPr>
        <p:blipFill>
          <a:blip r:embed="rId5"/>
          <a:stretch>
            <a:fillRect/>
          </a:stretch>
        </p:blipFill>
        <p:spPr>
          <a:xfrm>
            <a:off x="4986492" y="447555"/>
            <a:ext cx="3657600" cy="1917035"/>
          </a:xfrm>
          <a:prstGeom prst="rect">
            <a:avLst/>
          </a:prstGeom>
        </p:spPr>
      </p:pic>
      <p:pic>
        <p:nvPicPr>
          <p:cNvPr id="6" name="Picture 5"/>
          <p:cNvPicPr>
            <a:picLocks noChangeAspect="1"/>
          </p:cNvPicPr>
          <p:nvPr/>
        </p:nvPicPr>
        <p:blipFill>
          <a:blip r:embed="rId6"/>
          <a:stretch>
            <a:fillRect/>
          </a:stretch>
        </p:blipFill>
        <p:spPr>
          <a:xfrm>
            <a:off x="1234440" y="2814176"/>
            <a:ext cx="6675120" cy="3498589"/>
          </a:xfrm>
          <a:prstGeom prst="rect">
            <a:avLst/>
          </a:prstGeom>
        </p:spPr>
      </p:pic>
      <p:sp>
        <p:nvSpPr>
          <p:cNvPr id="7" name="TextBox 6"/>
          <p:cNvSpPr txBox="1"/>
          <p:nvPr/>
        </p:nvSpPr>
        <p:spPr>
          <a:xfrm>
            <a:off x="1864251" y="87731"/>
            <a:ext cx="1143000" cy="461665"/>
          </a:xfrm>
          <a:prstGeom prst="rect">
            <a:avLst/>
          </a:prstGeom>
          <a:noFill/>
        </p:spPr>
        <p:txBody>
          <a:bodyPr wrap="square" rtlCol="0">
            <a:spAutoFit/>
          </a:bodyPr>
          <a:lstStyle/>
          <a:p>
            <a:pPr algn="ctr"/>
            <a:r>
              <a:rPr lang="en-US" sz="2400" dirty="0" smtClean="0"/>
              <a:t>KF</a:t>
            </a:r>
            <a:endParaRPr lang="en-US" sz="2400" dirty="0"/>
          </a:p>
        </p:txBody>
      </p:sp>
      <p:sp>
        <p:nvSpPr>
          <p:cNvPr id="8" name="TextBox 7"/>
          <p:cNvSpPr txBox="1"/>
          <p:nvPr/>
        </p:nvSpPr>
        <p:spPr>
          <a:xfrm>
            <a:off x="6453347" y="84991"/>
            <a:ext cx="1143000" cy="461665"/>
          </a:xfrm>
          <a:prstGeom prst="rect">
            <a:avLst/>
          </a:prstGeom>
          <a:noFill/>
        </p:spPr>
        <p:txBody>
          <a:bodyPr wrap="square" rtlCol="0">
            <a:spAutoFit/>
          </a:bodyPr>
          <a:lstStyle/>
          <a:p>
            <a:pPr algn="ctr"/>
            <a:r>
              <a:rPr lang="en-US" sz="2400" dirty="0" smtClean="0"/>
              <a:t>MSKF</a:t>
            </a:r>
            <a:endParaRPr lang="en-US" sz="2400" dirty="0"/>
          </a:p>
        </p:txBody>
      </p:sp>
      <p:sp>
        <p:nvSpPr>
          <p:cNvPr id="10" name="TextBox 9"/>
          <p:cNvSpPr txBox="1"/>
          <p:nvPr/>
        </p:nvSpPr>
        <p:spPr>
          <a:xfrm>
            <a:off x="7527755" y="6378609"/>
            <a:ext cx="1431471" cy="369332"/>
          </a:xfrm>
          <a:prstGeom prst="rect">
            <a:avLst/>
          </a:prstGeom>
          <a:noFill/>
        </p:spPr>
        <p:txBody>
          <a:bodyPr wrap="square" rtlCol="0">
            <a:spAutoFit/>
          </a:bodyPr>
          <a:lstStyle/>
          <a:p>
            <a:pPr algn="ctr"/>
            <a:r>
              <a:rPr lang="en-US" dirty="0" smtClean="0"/>
              <a:t>W</a:t>
            </a:r>
            <a:r>
              <a:rPr lang="en-US" dirty="0" smtClean="0">
                <a:latin typeface="Wingdings"/>
                <a:ea typeface="Wingdings"/>
                <a:cs typeface="Wingdings"/>
                <a:sym typeface="Wingdings"/>
              </a:rPr>
              <a:t></a:t>
            </a:r>
            <a:r>
              <a:rPr lang="en-US" dirty="0" smtClean="0">
                <a:sym typeface="Wingdings"/>
              </a:rPr>
              <a:t>m</a:t>
            </a:r>
            <a:r>
              <a:rPr lang="en-US" baseline="30000" dirty="0" smtClean="0">
                <a:sym typeface="Wingdings"/>
              </a:rPr>
              <a:t>-2</a:t>
            </a:r>
            <a:r>
              <a:rPr lang="en-US" dirty="0" smtClean="0"/>
              <a:t>/day</a:t>
            </a:r>
            <a:endParaRPr lang="en-US" dirty="0"/>
          </a:p>
        </p:txBody>
      </p:sp>
      <p:sp>
        <p:nvSpPr>
          <p:cNvPr id="11" name="TextBox 10"/>
          <p:cNvSpPr txBox="1"/>
          <p:nvPr/>
        </p:nvSpPr>
        <p:spPr>
          <a:xfrm>
            <a:off x="33468" y="4420707"/>
            <a:ext cx="1852460" cy="461665"/>
          </a:xfrm>
          <a:prstGeom prst="rect">
            <a:avLst/>
          </a:prstGeom>
          <a:noFill/>
        </p:spPr>
        <p:txBody>
          <a:bodyPr wrap="square" rtlCol="0">
            <a:spAutoFit/>
          </a:bodyPr>
          <a:lstStyle/>
          <a:p>
            <a:pPr algn="ctr"/>
            <a:r>
              <a:rPr lang="en-US" sz="2400" dirty="0" smtClean="0"/>
              <a:t>MSKF – KF</a:t>
            </a:r>
            <a:endParaRPr lang="en-US" sz="2400" dirty="0"/>
          </a:p>
        </p:txBody>
      </p:sp>
    </p:spTree>
    <p:extLst>
      <p:ext uri="{BB962C8B-B14F-4D97-AF65-F5344CB8AC3E}">
        <p14:creationId xmlns:p14="http://schemas.microsoft.com/office/powerpoint/2010/main" val="8869481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735395" y="106136"/>
            <a:ext cx="1143000" cy="461665"/>
          </a:xfrm>
          <a:prstGeom prst="rect">
            <a:avLst/>
          </a:prstGeom>
          <a:noFill/>
        </p:spPr>
        <p:txBody>
          <a:bodyPr wrap="square" rtlCol="0">
            <a:spAutoFit/>
          </a:bodyPr>
          <a:lstStyle/>
          <a:p>
            <a:pPr algn="ctr"/>
            <a:r>
              <a:rPr lang="en-US" sz="2400" dirty="0" smtClean="0">
                <a:solidFill>
                  <a:schemeClr val="tx1">
                    <a:alpha val="20000"/>
                  </a:schemeClr>
                </a:solidFill>
              </a:rPr>
              <a:t>KF</a:t>
            </a:r>
            <a:endParaRPr lang="en-US" sz="2400" dirty="0">
              <a:solidFill>
                <a:schemeClr val="tx1">
                  <a:alpha val="20000"/>
                </a:schemeClr>
              </a:solidFill>
            </a:endParaRPr>
          </a:p>
        </p:txBody>
      </p:sp>
      <p:sp>
        <p:nvSpPr>
          <p:cNvPr id="3" name="TextBox 2"/>
          <p:cNvSpPr txBox="1"/>
          <p:nvPr/>
        </p:nvSpPr>
        <p:spPr>
          <a:xfrm>
            <a:off x="6434939" y="106136"/>
            <a:ext cx="1143000" cy="461665"/>
          </a:xfrm>
          <a:prstGeom prst="rect">
            <a:avLst/>
          </a:prstGeom>
          <a:noFill/>
        </p:spPr>
        <p:txBody>
          <a:bodyPr wrap="square" rtlCol="0">
            <a:spAutoFit/>
          </a:bodyPr>
          <a:lstStyle/>
          <a:p>
            <a:pPr algn="ctr"/>
            <a:r>
              <a:rPr lang="en-US" sz="2400" dirty="0" smtClean="0">
                <a:solidFill>
                  <a:schemeClr val="tx1">
                    <a:alpha val="20000"/>
                  </a:schemeClr>
                </a:solidFill>
              </a:rPr>
              <a:t>MSKF</a:t>
            </a:r>
            <a:endParaRPr lang="en-US" sz="2400" dirty="0">
              <a:solidFill>
                <a:schemeClr val="tx1">
                  <a:alpha val="20000"/>
                </a:schemeClr>
              </a:solidFill>
            </a:endParaRPr>
          </a:p>
        </p:txBody>
      </p:sp>
      <p:sp>
        <p:nvSpPr>
          <p:cNvPr id="4" name="TextBox 3"/>
          <p:cNvSpPr txBox="1"/>
          <p:nvPr/>
        </p:nvSpPr>
        <p:spPr>
          <a:xfrm>
            <a:off x="3645770" y="2678760"/>
            <a:ext cx="1852460" cy="461665"/>
          </a:xfrm>
          <a:prstGeom prst="rect">
            <a:avLst/>
          </a:prstGeom>
          <a:noFill/>
        </p:spPr>
        <p:txBody>
          <a:bodyPr wrap="square" rtlCol="0">
            <a:spAutoFit/>
          </a:bodyPr>
          <a:lstStyle/>
          <a:p>
            <a:pPr algn="ctr"/>
            <a:r>
              <a:rPr lang="en-US" sz="2400" dirty="0" smtClean="0">
                <a:solidFill>
                  <a:schemeClr val="tx1">
                    <a:alpha val="20000"/>
                  </a:schemeClr>
                </a:solidFill>
              </a:rPr>
              <a:t>MSKF – KF</a:t>
            </a:r>
            <a:endParaRPr lang="en-US" sz="2400" dirty="0">
              <a:solidFill>
                <a:schemeClr val="tx1">
                  <a:alpha val="20000"/>
                </a:schemeClr>
              </a:solidFill>
            </a:endParaRPr>
          </a:p>
        </p:txBody>
      </p:sp>
      <p:sp>
        <p:nvSpPr>
          <p:cNvPr id="10" name="TextBox 9"/>
          <p:cNvSpPr txBox="1"/>
          <p:nvPr/>
        </p:nvSpPr>
        <p:spPr>
          <a:xfrm>
            <a:off x="7694657" y="6369220"/>
            <a:ext cx="675026" cy="369332"/>
          </a:xfrm>
          <a:prstGeom prst="rect">
            <a:avLst/>
          </a:prstGeom>
          <a:noFill/>
        </p:spPr>
        <p:txBody>
          <a:bodyPr wrap="square" rtlCol="0">
            <a:spAutoFit/>
          </a:bodyPr>
          <a:lstStyle/>
          <a:p>
            <a:pPr algn="ctr"/>
            <a:r>
              <a:rPr lang="en-US" dirty="0" smtClean="0">
                <a:solidFill>
                  <a:schemeClr val="tx1">
                    <a:alpha val="20000"/>
                  </a:schemeClr>
                </a:solidFill>
              </a:rPr>
              <a:t>K</a:t>
            </a:r>
            <a:endParaRPr lang="en-US" dirty="0">
              <a:solidFill>
                <a:schemeClr val="tx1">
                  <a:alpha val="20000"/>
                </a:schemeClr>
              </a:solidFill>
            </a:endParaRPr>
          </a:p>
        </p:txBody>
      </p:sp>
      <p:sp>
        <p:nvSpPr>
          <p:cNvPr id="11" name="TextBox 10"/>
          <p:cNvSpPr txBox="1"/>
          <p:nvPr/>
        </p:nvSpPr>
        <p:spPr>
          <a:xfrm>
            <a:off x="-238186" y="6310063"/>
            <a:ext cx="2336657" cy="646331"/>
          </a:xfrm>
          <a:prstGeom prst="rect">
            <a:avLst/>
          </a:prstGeom>
          <a:noFill/>
        </p:spPr>
        <p:txBody>
          <a:bodyPr wrap="square" rtlCol="0">
            <a:spAutoFit/>
          </a:bodyPr>
          <a:lstStyle/>
          <a:p>
            <a:pPr algn="ctr"/>
            <a:r>
              <a:rPr lang="en-US" dirty="0" smtClean="0">
                <a:solidFill>
                  <a:schemeClr val="tx1">
                    <a:alpha val="20000"/>
                  </a:schemeClr>
                </a:solidFill>
              </a:rPr>
              <a:t>Seasonal 2m Temperature</a:t>
            </a:r>
            <a:endParaRPr lang="en-US" dirty="0">
              <a:solidFill>
                <a:schemeClr val="tx1">
                  <a:alpha val="20000"/>
                </a:schemeClr>
              </a:solidFill>
            </a:endParaRPr>
          </a:p>
        </p:txBody>
      </p:sp>
      <p:pic>
        <p:nvPicPr>
          <p:cNvPr id="12" name="Picture 11"/>
          <p:cNvPicPr>
            <a:picLocks noChangeAspect="1"/>
          </p:cNvPicPr>
          <p:nvPr/>
        </p:nvPicPr>
        <p:blipFill>
          <a:blip r:embed="rId3">
            <a:alphaModFix amt="18000"/>
          </a:blip>
          <a:stretch>
            <a:fillRect/>
          </a:stretch>
        </p:blipFill>
        <p:spPr>
          <a:xfrm>
            <a:off x="434587" y="509396"/>
            <a:ext cx="3657600" cy="1499314"/>
          </a:xfrm>
          <a:prstGeom prst="rect">
            <a:avLst/>
          </a:prstGeom>
        </p:spPr>
      </p:pic>
      <p:pic>
        <p:nvPicPr>
          <p:cNvPr id="13" name="Picture 12"/>
          <p:cNvPicPr>
            <a:picLocks noChangeAspect="1"/>
          </p:cNvPicPr>
          <p:nvPr/>
        </p:nvPicPr>
        <p:blipFill>
          <a:blip r:embed="rId4">
            <a:alphaModFix amt="18000"/>
          </a:blip>
          <a:stretch>
            <a:fillRect/>
          </a:stretch>
        </p:blipFill>
        <p:spPr>
          <a:xfrm>
            <a:off x="5011438" y="509396"/>
            <a:ext cx="3657600" cy="1499314"/>
          </a:xfrm>
          <a:prstGeom prst="rect">
            <a:avLst/>
          </a:prstGeom>
        </p:spPr>
      </p:pic>
      <p:pic>
        <p:nvPicPr>
          <p:cNvPr id="14" name="Picture 13"/>
          <p:cNvPicPr>
            <a:picLocks noChangeAspect="1"/>
          </p:cNvPicPr>
          <p:nvPr/>
        </p:nvPicPr>
        <p:blipFill>
          <a:blip r:embed="rId5">
            <a:alphaModFix amt="18000"/>
          </a:blip>
          <a:stretch>
            <a:fillRect/>
          </a:stretch>
        </p:blipFill>
        <p:spPr>
          <a:xfrm>
            <a:off x="2304288" y="2082330"/>
            <a:ext cx="4535424" cy="399190"/>
          </a:xfrm>
          <a:prstGeom prst="rect">
            <a:avLst/>
          </a:prstGeom>
        </p:spPr>
      </p:pic>
      <p:pic>
        <p:nvPicPr>
          <p:cNvPr id="15" name="Picture 14"/>
          <p:cNvPicPr>
            <a:picLocks noChangeAspect="1"/>
          </p:cNvPicPr>
          <p:nvPr/>
        </p:nvPicPr>
        <p:blipFill>
          <a:blip r:embed="rId6">
            <a:alphaModFix amt="18000"/>
          </a:blip>
          <a:stretch>
            <a:fillRect/>
          </a:stretch>
        </p:blipFill>
        <p:spPr>
          <a:xfrm>
            <a:off x="617221" y="3056821"/>
            <a:ext cx="7909559" cy="3242266"/>
          </a:xfrm>
          <a:prstGeom prst="rect">
            <a:avLst/>
          </a:prstGeom>
        </p:spPr>
      </p:pic>
      <p:pic>
        <p:nvPicPr>
          <p:cNvPr id="16" name="Picture 15"/>
          <p:cNvPicPr>
            <a:picLocks noChangeAspect="1"/>
          </p:cNvPicPr>
          <p:nvPr/>
        </p:nvPicPr>
        <p:blipFill>
          <a:blip r:embed="rId7">
            <a:alphaModFix amt="18000"/>
          </a:blip>
          <a:stretch>
            <a:fillRect/>
          </a:stretch>
        </p:blipFill>
        <p:spPr>
          <a:xfrm>
            <a:off x="1784280" y="6348499"/>
            <a:ext cx="5943600" cy="493576"/>
          </a:xfrm>
          <a:prstGeom prst="rect">
            <a:avLst/>
          </a:prstGeom>
        </p:spPr>
      </p:pic>
      <p:sp>
        <p:nvSpPr>
          <p:cNvPr id="17" name="TextBox 16"/>
          <p:cNvSpPr txBox="1"/>
          <p:nvPr/>
        </p:nvSpPr>
        <p:spPr>
          <a:xfrm>
            <a:off x="301752" y="2540260"/>
            <a:ext cx="8503920" cy="1200329"/>
          </a:xfrm>
          <a:prstGeom prst="rect">
            <a:avLst/>
          </a:prstGeom>
          <a:solidFill>
            <a:schemeClr val="bg1"/>
          </a:solidFill>
          <a:ln>
            <a:solidFill>
              <a:schemeClr val="accent1"/>
            </a:solidFill>
          </a:ln>
        </p:spPr>
        <p:txBody>
          <a:bodyPr wrap="square" rtlCol="0">
            <a:spAutoFit/>
          </a:bodyPr>
          <a:lstStyle/>
          <a:p>
            <a:pPr algn="ctr"/>
            <a:r>
              <a:rPr lang="en-US" sz="3600" dirty="0" smtClean="0"/>
              <a:t>Increase in cloud cover &amp;</a:t>
            </a:r>
          </a:p>
          <a:p>
            <a:pPr algn="ctr"/>
            <a:r>
              <a:rPr lang="en-US" sz="3600" dirty="0"/>
              <a:t>d</a:t>
            </a:r>
            <a:r>
              <a:rPr lang="en-US" sz="3600" dirty="0" smtClean="0"/>
              <a:t>ecrease in near surface temperature</a:t>
            </a:r>
            <a:endParaRPr lang="en-US" sz="3600" dirty="0"/>
          </a:p>
        </p:txBody>
      </p:sp>
    </p:spTree>
    <p:extLst>
      <p:ext uri="{BB962C8B-B14F-4D97-AF65-F5344CB8AC3E}">
        <p14:creationId xmlns:p14="http://schemas.microsoft.com/office/powerpoint/2010/main" val="6843078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Titan</a:t>
            </a:r>
            <a:endParaRPr lang="en-US" dirty="0"/>
          </a:p>
        </p:txBody>
      </p:sp>
      <p:sp>
        <p:nvSpPr>
          <p:cNvPr id="3" name="Content Placeholder 2"/>
          <p:cNvSpPr>
            <a:spLocks noGrp="1"/>
          </p:cNvSpPr>
          <p:nvPr>
            <p:ph sz="quarter" idx="1"/>
          </p:nvPr>
        </p:nvSpPr>
        <p:spPr/>
        <p:txBody>
          <a:bodyPr>
            <a:normAutofit/>
          </a:bodyPr>
          <a:lstStyle/>
          <a:p>
            <a:r>
              <a:rPr lang="en-US" sz="3200" dirty="0" smtClean="0"/>
              <a:t>2512 processors</a:t>
            </a:r>
            <a:endParaRPr lang="en-US" dirty="0" smtClean="0"/>
          </a:p>
          <a:p>
            <a:pPr lvl="1"/>
            <a:r>
              <a:rPr lang="en-US" sz="2800" dirty="0" smtClean="0"/>
              <a:t>&lt; 6 hours wait time</a:t>
            </a:r>
          </a:p>
          <a:p>
            <a:pPr lvl="1"/>
            <a:r>
              <a:rPr lang="en-US" sz="2800" dirty="0" smtClean="0"/>
              <a:t>~20 days completed in 6 hours runtime</a:t>
            </a:r>
          </a:p>
          <a:p>
            <a:pPr lvl="1"/>
            <a:endParaRPr lang="en-US" sz="2800" dirty="0"/>
          </a:p>
          <a:p>
            <a:r>
              <a:rPr lang="en-US" sz="3300" dirty="0" smtClean="0"/>
              <a:t>7536 processors</a:t>
            </a:r>
          </a:p>
          <a:p>
            <a:pPr lvl="1"/>
            <a:r>
              <a:rPr lang="en-US" sz="2800" dirty="0"/>
              <a:t>~</a:t>
            </a:r>
            <a:r>
              <a:rPr lang="en-US" sz="2800" dirty="0" smtClean="0"/>
              <a:t>12 hours wait time</a:t>
            </a:r>
          </a:p>
          <a:p>
            <a:pPr lvl="1"/>
            <a:r>
              <a:rPr lang="en-US" sz="2800" dirty="0" smtClean="0"/>
              <a:t>~31 days completed in 6 hours runtime</a:t>
            </a:r>
          </a:p>
          <a:p>
            <a:pPr lvl="1"/>
            <a:endParaRPr lang="en-US" sz="2800" dirty="0" smtClean="0"/>
          </a:p>
        </p:txBody>
      </p:sp>
    </p:spTree>
    <p:extLst>
      <p:ext uri="{BB962C8B-B14F-4D97-AF65-F5344CB8AC3E}">
        <p14:creationId xmlns:p14="http://schemas.microsoft.com/office/powerpoint/2010/main" val="80353032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Motivation</a:t>
            </a:r>
            <a:endParaRPr lang="en-US" sz="4000" dirty="0"/>
          </a:p>
        </p:txBody>
      </p:sp>
      <p:sp>
        <p:nvSpPr>
          <p:cNvPr id="3" name="Content Placeholder 2"/>
          <p:cNvSpPr>
            <a:spLocks noGrp="1"/>
          </p:cNvSpPr>
          <p:nvPr>
            <p:ph sz="quarter" idx="1"/>
          </p:nvPr>
        </p:nvSpPr>
        <p:spPr>
          <a:xfrm>
            <a:off x="301752" y="1527048"/>
            <a:ext cx="8503920" cy="4877740"/>
          </a:xfrm>
        </p:spPr>
        <p:txBody>
          <a:bodyPr>
            <a:normAutofit/>
          </a:bodyPr>
          <a:lstStyle/>
          <a:p>
            <a:r>
              <a:rPr lang="en-US" sz="3200" dirty="0" smtClean="0">
                <a:solidFill>
                  <a:schemeClr val="accent1">
                    <a:alpha val="29000"/>
                  </a:schemeClr>
                </a:solidFill>
              </a:rPr>
              <a:t>Most convective parameterization schemes neglect feedback to radiation</a:t>
            </a:r>
          </a:p>
          <a:p>
            <a:pPr lvl="1"/>
            <a:r>
              <a:rPr lang="en-US" sz="2800" dirty="0" smtClean="0">
                <a:solidFill>
                  <a:schemeClr val="accent1">
                    <a:alpha val="29000"/>
                  </a:schemeClr>
                </a:solidFill>
              </a:rPr>
              <a:t>Impacts simulations of clouds, surface temperature, etc. </a:t>
            </a:r>
            <a:endParaRPr lang="en-US" sz="2800" dirty="0">
              <a:solidFill>
                <a:schemeClr val="accent1">
                  <a:alpha val="29000"/>
                </a:schemeClr>
              </a:solidFill>
            </a:endParaRPr>
          </a:p>
          <a:p>
            <a:endParaRPr lang="en-US" sz="2800" dirty="0" smtClean="0">
              <a:solidFill>
                <a:schemeClr val="accent1">
                  <a:alpha val="29000"/>
                </a:schemeClr>
              </a:solidFill>
            </a:endParaRPr>
          </a:p>
          <a:p>
            <a:r>
              <a:rPr lang="en-US" sz="3200" dirty="0" smtClean="0">
                <a:solidFill>
                  <a:schemeClr val="accent1">
                    <a:alpha val="29000"/>
                  </a:schemeClr>
                </a:solidFill>
              </a:rPr>
              <a:t>New </a:t>
            </a:r>
            <a:r>
              <a:rPr lang="en-US" sz="3200" dirty="0">
                <a:solidFill>
                  <a:schemeClr val="accent1">
                    <a:alpha val="29000"/>
                  </a:schemeClr>
                </a:solidFill>
              </a:rPr>
              <a:t>generation of models include variable resolution grids</a:t>
            </a:r>
          </a:p>
          <a:p>
            <a:pPr lvl="1"/>
            <a:r>
              <a:rPr lang="en-US" sz="2800" dirty="0">
                <a:solidFill>
                  <a:schemeClr val="accent1">
                    <a:alpha val="29000"/>
                  </a:schemeClr>
                </a:solidFill>
              </a:rPr>
              <a:t>Scale-aware physics and chemistry not included</a:t>
            </a:r>
          </a:p>
          <a:p>
            <a:endParaRPr lang="en-US" sz="3200" dirty="0"/>
          </a:p>
        </p:txBody>
      </p:sp>
      <p:sp>
        <p:nvSpPr>
          <p:cNvPr id="4" name="TextBox 3"/>
          <p:cNvSpPr txBox="1"/>
          <p:nvPr/>
        </p:nvSpPr>
        <p:spPr>
          <a:xfrm>
            <a:off x="301752" y="2555268"/>
            <a:ext cx="8503920" cy="1754327"/>
          </a:xfrm>
          <a:prstGeom prst="rect">
            <a:avLst/>
          </a:prstGeom>
          <a:solidFill>
            <a:schemeClr val="bg1"/>
          </a:solidFill>
          <a:ln>
            <a:solidFill>
              <a:schemeClr val="accent1"/>
            </a:solidFill>
          </a:ln>
        </p:spPr>
        <p:txBody>
          <a:bodyPr wrap="square" rtlCol="0">
            <a:spAutoFit/>
          </a:bodyPr>
          <a:lstStyle/>
          <a:p>
            <a:pPr algn="ctr"/>
            <a:r>
              <a:rPr lang="en-US" sz="3600" dirty="0" smtClean="0"/>
              <a:t>Multi-Scale </a:t>
            </a:r>
            <a:r>
              <a:rPr lang="en-US" sz="3600" dirty="0" err="1" smtClean="0"/>
              <a:t>Kain</a:t>
            </a:r>
            <a:r>
              <a:rPr lang="en-US" sz="3600" dirty="0"/>
              <a:t>-</a:t>
            </a:r>
            <a:r>
              <a:rPr lang="en-US" sz="3600" dirty="0" smtClean="0"/>
              <a:t>Fritsch (MSKF) convective parameterization (CP) scheme</a:t>
            </a:r>
          </a:p>
        </p:txBody>
      </p:sp>
    </p:spTree>
    <p:extLst>
      <p:ext uri="{BB962C8B-B14F-4D97-AF65-F5344CB8AC3E}">
        <p14:creationId xmlns:p14="http://schemas.microsoft.com/office/powerpoint/2010/main" val="23818295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Multi-Scale </a:t>
            </a:r>
            <a:r>
              <a:rPr lang="en-US" sz="4000" dirty="0" err="1" smtClean="0"/>
              <a:t>Kain</a:t>
            </a:r>
            <a:r>
              <a:rPr lang="en-US" sz="4000" dirty="0"/>
              <a:t>-</a:t>
            </a:r>
            <a:r>
              <a:rPr lang="en-US" sz="4000" dirty="0" smtClean="0"/>
              <a:t>Fritch CP Scheme</a:t>
            </a:r>
            <a:endParaRPr lang="en-US" sz="4000" dirty="0"/>
          </a:p>
        </p:txBody>
      </p:sp>
      <p:sp>
        <p:nvSpPr>
          <p:cNvPr id="3" name="Content Placeholder 2"/>
          <p:cNvSpPr>
            <a:spLocks noGrp="1"/>
          </p:cNvSpPr>
          <p:nvPr>
            <p:ph sz="quarter" idx="1"/>
          </p:nvPr>
        </p:nvSpPr>
        <p:spPr>
          <a:xfrm>
            <a:off x="301752" y="1527047"/>
            <a:ext cx="8503920" cy="4859051"/>
          </a:xfrm>
        </p:spPr>
        <p:txBody>
          <a:bodyPr>
            <a:normAutofit/>
          </a:bodyPr>
          <a:lstStyle/>
          <a:p>
            <a:r>
              <a:rPr lang="en-US" sz="3200" dirty="0" smtClean="0">
                <a:sym typeface="Wingdings"/>
              </a:rPr>
              <a:t>Scale </a:t>
            </a:r>
            <a:r>
              <a:rPr lang="en-US" sz="3200" dirty="0">
                <a:sym typeface="Wingdings"/>
              </a:rPr>
              <a:t>aware parameters:</a:t>
            </a:r>
          </a:p>
          <a:p>
            <a:pPr lvl="1"/>
            <a:r>
              <a:rPr lang="en-US" sz="2800" dirty="0">
                <a:sym typeface="Wingdings"/>
              </a:rPr>
              <a:t>Dynamic adjustment timescale</a:t>
            </a:r>
          </a:p>
          <a:p>
            <a:pPr lvl="1"/>
            <a:r>
              <a:rPr lang="en-US" sz="2800" dirty="0"/>
              <a:t>Scale dependent entrainment </a:t>
            </a:r>
            <a:r>
              <a:rPr lang="en-US" sz="2800" dirty="0" smtClean="0"/>
              <a:t>effects</a:t>
            </a:r>
          </a:p>
          <a:p>
            <a:pPr lvl="1"/>
            <a:endParaRPr lang="en-US" sz="3500" dirty="0" smtClean="0">
              <a:sym typeface="Wingdings"/>
            </a:endParaRPr>
          </a:p>
          <a:p>
            <a:r>
              <a:rPr lang="en-US" sz="3200" dirty="0" err="1" smtClean="0">
                <a:sym typeface="Wingdings"/>
              </a:rPr>
              <a:t>Subgrid</a:t>
            </a:r>
            <a:r>
              <a:rPr lang="en-US" sz="3200" dirty="0" smtClean="0">
                <a:sym typeface="Wingdings"/>
              </a:rPr>
              <a:t>-scale cloud-radiation interactions</a:t>
            </a:r>
          </a:p>
          <a:p>
            <a:endParaRPr lang="en-US" sz="3200" dirty="0">
              <a:sym typeface="Wingdings"/>
            </a:endParaRPr>
          </a:p>
          <a:p>
            <a:r>
              <a:rPr lang="en-US" sz="3200" dirty="0" err="1" smtClean="0">
                <a:sym typeface="Wingdings"/>
              </a:rPr>
              <a:t>Alapaty</a:t>
            </a:r>
            <a:r>
              <a:rPr lang="en-US" sz="3200" dirty="0" smtClean="0">
                <a:sym typeface="Wingdings"/>
              </a:rPr>
              <a:t> et al. (2012), </a:t>
            </a:r>
            <a:r>
              <a:rPr lang="en-US" sz="3200" dirty="0" err="1" smtClean="0">
                <a:sym typeface="Wingdings"/>
              </a:rPr>
              <a:t>Zheng</a:t>
            </a:r>
            <a:r>
              <a:rPr lang="en-US" sz="3200" dirty="0" smtClean="0">
                <a:sym typeface="Wingdings"/>
              </a:rPr>
              <a:t> et al. (2015)</a:t>
            </a:r>
          </a:p>
        </p:txBody>
      </p:sp>
    </p:spTree>
    <p:extLst>
      <p:ext uri="{BB962C8B-B14F-4D97-AF65-F5344CB8AC3E}">
        <p14:creationId xmlns:p14="http://schemas.microsoft.com/office/powerpoint/2010/main" val="40629314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Goal of MSKF</a:t>
            </a:r>
            <a:endParaRPr lang="en-US" sz="4000" dirty="0"/>
          </a:p>
        </p:txBody>
      </p:sp>
      <p:sp>
        <p:nvSpPr>
          <p:cNvPr id="4" name="Content Placeholder 2"/>
          <p:cNvSpPr txBox="1">
            <a:spLocks/>
          </p:cNvSpPr>
          <p:nvPr/>
        </p:nvSpPr>
        <p:spPr>
          <a:xfrm>
            <a:off x="3663123" y="1931533"/>
            <a:ext cx="5160838" cy="1463948"/>
          </a:xfrm>
          <a:prstGeom prst="rect">
            <a:avLst/>
          </a:prstGeom>
          <a:solidFill>
            <a:srgbClr val="FFFFFF"/>
          </a:solidFill>
          <a:ln w="28575" cmpd="sng">
            <a:solidFill>
              <a:schemeClr val="accent1"/>
            </a:solidFill>
          </a:ln>
        </p:spPr>
        <p:txBody>
          <a:bodyPr vert="horz" anchor="ctr">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274320" lvl="1" indent="0" algn="ctr">
              <a:buNone/>
            </a:pPr>
            <a:r>
              <a:rPr lang="en-US" sz="3000" dirty="0" smtClean="0">
                <a:solidFill>
                  <a:schemeClr val="tx1"/>
                </a:solidFill>
              </a:rPr>
              <a:t>Streamline </a:t>
            </a:r>
            <a:r>
              <a:rPr lang="en-US" sz="3000" dirty="0">
                <a:solidFill>
                  <a:schemeClr val="tx1"/>
                </a:solidFill>
              </a:rPr>
              <a:t>activation of convective scheme with changing grid </a:t>
            </a:r>
            <a:r>
              <a:rPr lang="en-US" sz="3000" dirty="0" err="1">
                <a:solidFill>
                  <a:schemeClr val="tx1"/>
                </a:solidFill>
              </a:rPr>
              <a:t>spacings</a:t>
            </a:r>
            <a:endParaRPr lang="en-US" sz="3000" dirty="0">
              <a:solidFill>
                <a:schemeClr val="tx1"/>
              </a:solidFill>
            </a:endParaRPr>
          </a:p>
        </p:txBody>
      </p:sp>
      <p:sp>
        <p:nvSpPr>
          <p:cNvPr id="5" name="Content Placeholder 2"/>
          <p:cNvSpPr txBox="1">
            <a:spLocks/>
          </p:cNvSpPr>
          <p:nvPr/>
        </p:nvSpPr>
        <p:spPr>
          <a:xfrm>
            <a:off x="3663123" y="4780756"/>
            <a:ext cx="5160836" cy="1263795"/>
          </a:xfrm>
          <a:prstGeom prst="rect">
            <a:avLst/>
          </a:prstGeom>
          <a:solidFill>
            <a:srgbClr val="FFFFFF"/>
          </a:solidFill>
          <a:ln w="28575" cmpd="sng">
            <a:solidFill>
              <a:schemeClr val="accent1"/>
            </a:solidFill>
          </a:ln>
        </p:spPr>
        <p:txBody>
          <a:bodyPr vert="horz" anchor="ctr">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274320" lvl="1" indent="0" algn="ctr">
              <a:buNone/>
            </a:pPr>
            <a:r>
              <a:rPr lang="en-US" sz="3200" dirty="0" smtClean="0">
                <a:solidFill>
                  <a:schemeClr val="tx1"/>
                </a:solidFill>
              </a:rPr>
              <a:t>Ideal for variable resolution grids</a:t>
            </a:r>
            <a:endParaRPr lang="en-US" sz="3200" dirty="0">
              <a:solidFill>
                <a:schemeClr val="tx1"/>
              </a:solidFill>
            </a:endParaRPr>
          </a:p>
        </p:txBody>
      </p:sp>
      <p:cxnSp>
        <p:nvCxnSpPr>
          <p:cNvPr id="6" name="Straight Arrow Connector 5"/>
          <p:cNvCxnSpPr/>
          <p:nvPr/>
        </p:nvCxnSpPr>
        <p:spPr>
          <a:xfrm>
            <a:off x="6391049" y="3598796"/>
            <a:ext cx="0" cy="1005546"/>
          </a:xfrm>
          <a:prstGeom prst="straightConnector1">
            <a:avLst/>
          </a:prstGeom>
          <a:ln w="38100" cmpd="sng">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8" name="Content Placeholder 2"/>
          <p:cNvSpPr txBox="1">
            <a:spLocks/>
          </p:cNvSpPr>
          <p:nvPr/>
        </p:nvSpPr>
        <p:spPr>
          <a:xfrm>
            <a:off x="320039" y="1904629"/>
            <a:ext cx="2790853" cy="1490852"/>
          </a:xfrm>
          <a:prstGeom prst="rect">
            <a:avLst/>
          </a:prstGeom>
          <a:solidFill>
            <a:srgbClr val="FFFFFF"/>
          </a:solidFill>
          <a:ln w="28575" cmpd="sng">
            <a:solidFill>
              <a:schemeClr val="accent1"/>
            </a:solidFill>
          </a:ln>
        </p:spPr>
        <p:txBody>
          <a:bodyPr vert="horz" anchor="ctr">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274320" lvl="1" indent="0" algn="ctr">
              <a:buNone/>
            </a:pPr>
            <a:r>
              <a:rPr lang="en-US" sz="3000" dirty="0" smtClean="0">
                <a:solidFill>
                  <a:schemeClr val="tx1"/>
                </a:solidFill>
              </a:rPr>
              <a:t>Improve model simulations</a:t>
            </a:r>
            <a:endParaRPr lang="en-US" sz="3000" dirty="0">
              <a:solidFill>
                <a:schemeClr val="tx1"/>
              </a:solidFill>
            </a:endParaRPr>
          </a:p>
        </p:txBody>
      </p:sp>
      <p:sp>
        <p:nvSpPr>
          <p:cNvPr id="3" name="Plus 2"/>
          <p:cNvSpPr/>
          <p:nvPr/>
        </p:nvSpPr>
        <p:spPr>
          <a:xfrm>
            <a:off x="3202929" y="2410994"/>
            <a:ext cx="368154" cy="386496"/>
          </a:xfrm>
          <a:prstGeom prst="mathPlus">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663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Research Objective </a:t>
            </a:r>
            <a:endParaRPr lang="en-US" sz="4000" dirty="0"/>
          </a:p>
        </p:txBody>
      </p:sp>
      <p:sp>
        <p:nvSpPr>
          <p:cNvPr id="3" name="Content Placeholder 2"/>
          <p:cNvSpPr>
            <a:spLocks noGrp="1"/>
          </p:cNvSpPr>
          <p:nvPr>
            <p:ph sz="quarter" idx="1"/>
          </p:nvPr>
        </p:nvSpPr>
        <p:spPr>
          <a:xfrm>
            <a:off x="320040" y="1631633"/>
            <a:ext cx="8503920" cy="1984805"/>
          </a:xfrm>
          <a:solidFill>
            <a:srgbClr val="FFFFFF"/>
          </a:solidFill>
          <a:ln w="28575" cmpd="sng">
            <a:solidFill>
              <a:schemeClr val="accent1"/>
            </a:solidFill>
          </a:ln>
        </p:spPr>
        <p:txBody>
          <a:bodyPr anchor="ctr">
            <a:normAutofit/>
          </a:bodyPr>
          <a:lstStyle/>
          <a:p>
            <a:pPr marL="0" indent="0" algn="ctr">
              <a:buNone/>
            </a:pPr>
            <a:r>
              <a:rPr lang="en-US" sz="3000" dirty="0"/>
              <a:t>Test the performance of the </a:t>
            </a:r>
            <a:r>
              <a:rPr lang="en-US" sz="3000" dirty="0" smtClean="0"/>
              <a:t>MSKF convective </a:t>
            </a:r>
            <a:r>
              <a:rPr lang="en-US" sz="3000" dirty="0"/>
              <a:t>parameterization scheme in the Model for Prediction Across Scales (MPAS) atmospheric </a:t>
            </a:r>
            <a:r>
              <a:rPr lang="en-US" sz="3000" dirty="0" smtClean="0"/>
              <a:t>model</a:t>
            </a:r>
            <a:endParaRPr lang="en-US" sz="3000" dirty="0"/>
          </a:p>
        </p:txBody>
      </p:sp>
      <p:sp>
        <p:nvSpPr>
          <p:cNvPr id="4" name="Content Placeholder 2"/>
          <p:cNvSpPr txBox="1">
            <a:spLocks/>
          </p:cNvSpPr>
          <p:nvPr/>
        </p:nvSpPr>
        <p:spPr>
          <a:xfrm>
            <a:off x="320040" y="4941801"/>
            <a:ext cx="8503920" cy="1267886"/>
          </a:xfrm>
          <a:prstGeom prst="rect">
            <a:avLst/>
          </a:prstGeom>
          <a:solidFill>
            <a:srgbClr val="FFFFFF"/>
          </a:solidFill>
          <a:ln w="28575" cmpd="sng">
            <a:solidFill>
              <a:schemeClr val="accent1"/>
            </a:solidFill>
          </a:ln>
        </p:spPr>
        <p:txBody>
          <a:bodyPr vert="horz" anchor="ctr">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Font typeface="Wingdings 2"/>
              <a:buNone/>
            </a:pPr>
            <a:r>
              <a:rPr lang="en-US" sz="3000" dirty="0" smtClean="0"/>
              <a:t>Compare results from MSKF to traditional KF</a:t>
            </a:r>
            <a:endParaRPr lang="en-US" sz="3000" dirty="0"/>
          </a:p>
        </p:txBody>
      </p:sp>
      <p:cxnSp>
        <p:nvCxnSpPr>
          <p:cNvPr id="6" name="Straight Arrow Connector 5"/>
          <p:cNvCxnSpPr/>
          <p:nvPr/>
        </p:nvCxnSpPr>
        <p:spPr>
          <a:xfrm>
            <a:off x="4568692" y="3828131"/>
            <a:ext cx="0" cy="882058"/>
          </a:xfrm>
          <a:prstGeom prst="straightConnector1">
            <a:avLst/>
          </a:prstGeom>
          <a:ln w="38100" cmpd="sng">
            <a:prstDash val="solid"/>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25784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900" dirty="0" smtClean="0"/>
              <a:t>Model for Prediction Across Scales</a:t>
            </a:r>
            <a:endParaRPr lang="en-US" sz="3900" dirty="0"/>
          </a:p>
        </p:txBody>
      </p:sp>
      <p:sp>
        <p:nvSpPr>
          <p:cNvPr id="3" name="Content Placeholder 2"/>
          <p:cNvSpPr>
            <a:spLocks noGrp="1"/>
          </p:cNvSpPr>
          <p:nvPr>
            <p:ph sz="quarter" idx="1"/>
          </p:nvPr>
        </p:nvSpPr>
        <p:spPr/>
        <p:txBody>
          <a:bodyPr>
            <a:normAutofit/>
          </a:bodyPr>
          <a:lstStyle/>
          <a:p>
            <a:r>
              <a:rPr lang="en-US" sz="3200" dirty="0" smtClean="0"/>
              <a:t>MPAS-Atmosphere v. 4.0</a:t>
            </a:r>
          </a:p>
          <a:p>
            <a:pPr lvl="1"/>
            <a:r>
              <a:rPr lang="en-US" sz="2800" dirty="0" smtClean="0"/>
              <a:t>Variable-resolution horizontal meshes</a:t>
            </a:r>
            <a:endParaRPr lang="en-US" sz="2800" dirty="0"/>
          </a:p>
        </p:txBody>
      </p:sp>
      <p:pic>
        <p:nvPicPr>
          <p:cNvPr id="4" name="Picture 3" descr="MPAS-var-res_mes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255" y="2673722"/>
            <a:ext cx="3713490" cy="3694735"/>
          </a:xfrm>
          <a:prstGeom prst="rect">
            <a:avLst/>
          </a:prstGeom>
        </p:spPr>
      </p:pic>
      <p:sp>
        <p:nvSpPr>
          <p:cNvPr id="5" name="TextBox 4"/>
          <p:cNvSpPr txBox="1"/>
          <p:nvPr/>
        </p:nvSpPr>
        <p:spPr>
          <a:xfrm>
            <a:off x="2984426" y="6351945"/>
            <a:ext cx="3175149" cy="369332"/>
          </a:xfrm>
          <a:prstGeom prst="rect">
            <a:avLst/>
          </a:prstGeom>
          <a:noFill/>
        </p:spPr>
        <p:txBody>
          <a:bodyPr wrap="square" rtlCol="0">
            <a:spAutoFit/>
          </a:bodyPr>
          <a:lstStyle/>
          <a:p>
            <a:pPr algn="ctr"/>
            <a:r>
              <a:rPr lang="en-US" dirty="0" smtClean="0"/>
              <a:t>http://</a:t>
            </a:r>
            <a:r>
              <a:rPr lang="en-US" dirty="0" err="1" smtClean="0"/>
              <a:t>mpas-dev.github.io</a:t>
            </a:r>
            <a:r>
              <a:rPr lang="en-US" dirty="0" smtClean="0"/>
              <a:t>/</a:t>
            </a:r>
            <a:endParaRPr lang="en-US" dirty="0"/>
          </a:p>
        </p:txBody>
      </p:sp>
      <p:sp>
        <p:nvSpPr>
          <p:cNvPr id="7" name="Donut 6"/>
          <p:cNvSpPr/>
          <p:nvPr/>
        </p:nvSpPr>
        <p:spPr>
          <a:xfrm>
            <a:off x="3848080" y="3694805"/>
            <a:ext cx="1577713" cy="1424039"/>
          </a:xfrm>
          <a:prstGeom prst="donut">
            <a:avLst>
              <a:gd name="adj" fmla="val 3344"/>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8" name="Donut 7"/>
          <p:cNvSpPr/>
          <p:nvPr/>
        </p:nvSpPr>
        <p:spPr>
          <a:xfrm rot="19650489" flipH="1" flipV="1">
            <a:off x="2887674" y="4286768"/>
            <a:ext cx="748692" cy="2079877"/>
          </a:xfrm>
          <a:prstGeom prst="donut">
            <a:avLst>
              <a:gd name="adj" fmla="val 3344"/>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 name="Straight Arrow Connector 8"/>
          <p:cNvCxnSpPr/>
          <p:nvPr/>
        </p:nvCxnSpPr>
        <p:spPr>
          <a:xfrm flipH="1">
            <a:off x="4771620" y="3425392"/>
            <a:ext cx="2020241" cy="817869"/>
          </a:xfrm>
          <a:prstGeom prst="straightConnector1">
            <a:avLst/>
          </a:prstGeom>
          <a:ln w="38100" cmpd="sng">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746250" y="4857750"/>
            <a:ext cx="1620820" cy="742188"/>
          </a:xfrm>
          <a:prstGeom prst="straightConnector1">
            <a:avLst/>
          </a:prstGeom>
          <a:ln w="38100" cmpd="sng">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888062" y="2751856"/>
            <a:ext cx="1635434" cy="1200328"/>
          </a:xfrm>
          <a:prstGeom prst="rect">
            <a:avLst/>
          </a:prstGeom>
          <a:noFill/>
        </p:spPr>
        <p:txBody>
          <a:bodyPr wrap="square" rtlCol="0">
            <a:spAutoFit/>
          </a:bodyPr>
          <a:lstStyle/>
          <a:p>
            <a:pPr algn="ctr"/>
            <a:r>
              <a:rPr lang="en-US" sz="2400" dirty="0" smtClean="0"/>
              <a:t>High resolution</a:t>
            </a:r>
          </a:p>
          <a:p>
            <a:pPr algn="ctr"/>
            <a:r>
              <a:rPr lang="en-US" sz="2400" dirty="0" smtClean="0">
                <a:sym typeface="Wingdings"/>
              </a:rPr>
              <a:t> 15km</a:t>
            </a:r>
            <a:endParaRPr lang="en-US" sz="2400" dirty="0"/>
          </a:p>
        </p:txBody>
      </p:sp>
      <p:sp>
        <p:nvSpPr>
          <p:cNvPr id="16" name="TextBox 15"/>
          <p:cNvSpPr txBox="1"/>
          <p:nvPr/>
        </p:nvSpPr>
        <p:spPr>
          <a:xfrm>
            <a:off x="76959" y="3923982"/>
            <a:ext cx="1843915" cy="1200328"/>
          </a:xfrm>
          <a:prstGeom prst="rect">
            <a:avLst/>
          </a:prstGeom>
          <a:noFill/>
        </p:spPr>
        <p:txBody>
          <a:bodyPr wrap="square" rtlCol="0">
            <a:spAutoFit/>
          </a:bodyPr>
          <a:lstStyle/>
          <a:p>
            <a:pPr algn="ctr"/>
            <a:r>
              <a:rPr lang="en-US" sz="2400" dirty="0" smtClean="0"/>
              <a:t>Low</a:t>
            </a:r>
          </a:p>
          <a:p>
            <a:pPr algn="ctr"/>
            <a:r>
              <a:rPr lang="en-US" sz="2400" dirty="0" smtClean="0"/>
              <a:t>Resolution</a:t>
            </a:r>
          </a:p>
          <a:p>
            <a:pPr algn="ctr"/>
            <a:r>
              <a:rPr lang="en-US" sz="2400" dirty="0" smtClean="0">
                <a:sym typeface="Wingdings"/>
              </a:rPr>
              <a:t> 60km</a:t>
            </a:r>
            <a:endParaRPr lang="en-US" sz="2400" dirty="0" smtClean="0"/>
          </a:p>
        </p:txBody>
      </p:sp>
    </p:spTree>
    <p:extLst>
      <p:ext uri="{BB962C8B-B14F-4D97-AF65-F5344CB8AC3E}">
        <p14:creationId xmlns:p14="http://schemas.microsoft.com/office/powerpoint/2010/main" val="3427993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p:bldP spid="1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llison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Allison1.thmx</Template>
  <TotalTime>21035</TotalTime>
  <Words>3226</Words>
  <Application>Microsoft Macintosh PowerPoint</Application>
  <PresentationFormat>On-screen Show (4:3)</PresentationFormat>
  <Paragraphs>334</Paragraphs>
  <Slides>42</Slides>
  <Notes>36</Notes>
  <HiddenSlides>4</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Allison1</vt:lpstr>
      <vt:lpstr>Introducing Multi-Scale Kain-Fritsch scheme to the Model for Prediction Across Scales </vt:lpstr>
      <vt:lpstr>Background</vt:lpstr>
      <vt:lpstr>Background</vt:lpstr>
      <vt:lpstr>Motivation</vt:lpstr>
      <vt:lpstr>Motivation</vt:lpstr>
      <vt:lpstr>Multi-Scale Kain-Fritch CP Scheme</vt:lpstr>
      <vt:lpstr>Goal of MSKF</vt:lpstr>
      <vt:lpstr>Research Objective </vt:lpstr>
      <vt:lpstr>Model for Prediction Across Scales</vt:lpstr>
      <vt:lpstr>Model Set-up</vt:lpstr>
      <vt:lpstr>Model Set-up</vt:lpstr>
      <vt:lpstr>Hypotheses</vt:lpstr>
      <vt:lpstr>Results</vt:lpstr>
      <vt:lpstr>Surface Shortwave Radiation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Conclusions</vt:lpstr>
      <vt:lpstr>Ongoing/Future Work</vt:lpstr>
      <vt:lpstr>Acknowledgements</vt:lpstr>
      <vt:lpstr>PowerPoint Presentation</vt:lpstr>
      <vt:lpstr>PowerPoint Presentation</vt:lpstr>
      <vt:lpstr>PowerPoint Presentation</vt:lpstr>
      <vt:lpstr>PowerPoint Presentation</vt:lpstr>
      <vt:lpstr>PowerPoint Presentation</vt:lpstr>
      <vt:lpstr>Titan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Multi-Scale Kain Fritsch scheme to the MPAS model</dc:title>
  <dc:creator>Allison Camras</dc:creator>
  <cp:lastModifiedBy>Allison Camras</cp:lastModifiedBy>
  <cp:revision>205</cp:revision>
  <dcterms:created xsi:type="dcterms:W3CDTF">2015-09-22T23:18:37Z</dcterms:created>
  <dcterms:modified xsi:type="dcterms:W3CDTF">2015-10-07T14:53:31Z</dcterms:modified>
</cp:coreProperties>
</file>