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84" r:id="rId8"/>
    <p:sldId id="283" r:id="rId9"/>
    <p:sldId id="282" r:id="rId10"/>
    <p:sldId id="272" r:id="rId11"/>
    <p:sldId id="265" r:id="rId12"/>
    <p:sldId id="273" r:id="rId13"/>
    <p:sldId id="280" r:id="rId14"/>
    <p:sldId id="281" r:id="rId15"/>
    <p:sldId id="285" r:id="rId16"/>
    <p:sldId id="279" r:id="rId17"/>
    <p:sldId id="268" r:id="rId18"/>
    <p:sldId id="269" r:id="rId19"/>
    <p:sldId id="28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ron Henderson" initials="BHH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7" autoAdjust="0"/>
  </p:normalViewPr>
  <p:slideViewPr>
    <p:cSldViewPr snapToGrid="0" snapToObjects="1">
      <p:cViewPr varScale="1">
        <p:scale>
          <a:sx n="108" d="100"/>
          <a:sy n="10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30T22:27:18.527" idx="8">
    <p:pos x="-639" y="377"/>
    <p:text>For the presentation, you might want this to build.  You should also consider only showing the 15 day target period because it is so much better!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FFD64-C75C-DD40-AE70-1BE72C4F3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36231-3EF8-A442-8E87-BA64EF2C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future:</a:t>
            </a:r>
            <a:r>
              <a:rPr lang="en-US" baseline="0" dirty="0" smtClean="0"/>
              <a:t> PM10 PRIMARY emissions is made up of about 96% for </a:t>
            </a:r>
            <a:r>
              <a:rPr lang="en-US" baseline="0" dirty="0" err="1" smtClean="0"/>
              <a:t>bau</a:t>
            </a:r>
            <a:r>
              <a:rPr lang="en-US" baseline="0" dirty="0" smtClean="0"/>
              <a:t>, 94% in s11, 96% emission</a:t>
            </a:r>
          </a:p>
          <a:p>
            <a:r>
              <a:rPr lang="en-US" baseline="0" dirty="0" smtClean="0"/>
              <a:t>when in the past it was about 95%</a:t>
            </a:r>
          </a:p>
          <a:p>
            <a:r>
              <a:rPr lang="en-US" baseline="0" dirty="0" smtClean="0"/>
              <a:t>Main point is that we have this huge knob to decrease the </a:t>
            </a:r>
            <a:r>
              <a:rPr lang="en-US" baseline="0" dirty="0" err="1" smtClean="0"/>
              <a:t>bia</a:t>
            </a:r>
            <a:r>
              <a:rPr lang="en-US" baseline="0" dirty="0" smtClean="0"/>
              <a:t>. But is it right? We don</a:t>
            </a:r>
            <a:r>
              <a:rPr lang="fr-FR" baseline="0" dirty="0" smtClean="0"/>
              <a:t>’</a:t>
            </a:r>
            <a:r>
              <a:rPr lang="en-US" baseline="0" dirty="0" smtClean="0"/>
              <a:t>t’ know because we don’t know the source </a:t>
            </a:r>
            <a:r>
              <a:rPr lang="en-US" baseline="0" dirty="0" err="1" smtClean="0"/>
              <a:t>aportionment</a:t>
            </a:r>
            <a:r>
              <a:rPr lang="en-US" baseline="0" dirty="0" smtClean="0"/>
              <a:t>. Are the new emissions from mobile sources more than dust?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36231-3EF8-A442-8E87-BA64EF2C05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36231-3EF8-A442-8E87-BA64EF2C05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9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7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3491"/>
            <a:ext cx="8229600" cy="700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0118"/>
            <a:ext cx="8229600" cy="528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2186"/>
            <a:ext cx="2133600" cy="265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ED5C-1C47-5243-B43D-26138EBD39F8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2186"/>
            <a:ext cx="2895600" cy="265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2186"/>
            <a:ext cx="2133600" cy="265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CFA3C-C006-0149-94F5-54CC78EE07B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98445"/>
            <a:ext cx="82296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07294" y="1"/>
            <a:ext cx="836705" cy="605343"/>
          </a:xfrm>
          <a:prstGeom prst="rect">
            <a:avLst/>
          </a:prstGeom>
        </p:spPr>
      </p:pic>
      <p:pic>
        <p:nvPicPr>
          <p:cNvPr id="9" name="Picture 8" descr="university-of-Florida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93"/>
          <a:stretch/>
        </p:blipFill>
        <p:spPr>
          <a:xfrm>
            <a:off x="0" y="0"/>
            <a:ext cx="1643529" cy="459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96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037"/>
            <a:ext cx="7772400" cy="2112428"/>
          </a:xfrm>
        </p:spPr>
        <p:txBody>
          <a:bodyPr>
            <a:normAutofit/>
          </a:bodyPr>
          <a:lstStyle/>
          <a:p>
            <a:r>
              <a:rPr lang="en-US" dirty="0"/>
              <a:t>Improving an Emissions Inventory for </a:t>
            </a:r>
            <a:r>
              <a:rPr lang="en-US" dirty="0" smtClean="0"/>
              <a:t>Bogotá, </a:t>
            </a:r>
            <a:r>
              <a:rPr lang="en-US" dirty="0"/>
              <a:t>Colombia via a Top-Down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/>
              <a:t>Robert Nedbor-Gross</a:t>
            </a:r>
            <a:r>
              <a:rPr lang="en-US" baseline="30000" dirty="0"/>
              <a:t>1</a:t>
            </a:r>
            <a:r>
              <a:rPr lang="en-US" dirty="0"/>
              <a:t>, Barron H. Henderson.</a:t>
            </a:r>
            <a:r>
              <a:rPr lang="en-US" baseline="30000" dirty="0"/>
              <a:t>1</a:t>
            </a:r>
            <a:r>
              <a:rPr lang="en-US" dirty="0" smtClean="0"/>
              <a:t>,</a:t>
            </a:r>
          </a:p>
          <a:p>
            <a:r>
              <a:rPr lang="en-US" dirty="0" smtClean="0"/>
              <a:t>Jorge </a:t>
            </a:r>
            <a:r>
              <a:rPr lang="en-US" dirty="0"/>
              <a:t>E. </a:t>
            </a:r>
            <a:r>
              <a:rPr lang="en-US" dirty="0" err="1"/>
              <a:t>Pachon</a:t>
            </a:r>
            <a:r>
              <a:rPr lang="en-US" dirty="0"/>
              <a:t>. </a:t>
            </a:r>
            <a:r>
              <a:rPr lang="en-US" baseline="30000" dirty="0"/>
              <a:t>2</a:t>
            </a:r>
            <a:r>
              <a:rPr lang="en-US" dirty="0"/>
              <a:t>, Maria P. Perez </a:t>
            </a:r>
            <a:r>
              <a:rPr lang="en-US" dirty="0" err="1"/>
              <a:t>Penà</a:t>
            </a:r>
            <a:r>
              <a:rPr lang="en-US" baseline="30000" dirty="0"/>
              <a:t>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aseline="30000" dirty="0"/>
              <a:t>1 </a:t>
            </a:r>
            <a:r>
              <a:rPr lang="en-US" i="1" dirty="0"/>
              <a:t>University of Florida, Department of Environmental Engineering Sciences</a:t>
            </a:r>
            <a:endParaRPr lang="en-US" dirty="0"/>
          </a:p>
          <a:p>
            <a:r>
              <a:rPr lang="en-US" baseline="30000" dirty="0"/>
              <a:t>2 </a:t>
            </a:r>
            <a:r>
              <a:rPr lang="en-US" i="1" dirty="0"/>
              <a:t>Universidad de la Salle, School of Engineering</a:t>
            </a:r>
            <a:endParaRPr lang="en-US" dirty="0"/>
          </a:p>
        </p:txBody>
      </p:sp>
      <p:pic>
        <p:nvPicPr>
          <p:cNvPr id="4" name="Picture 3" descr="Logo_Universidad+de-La-Sal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29375" r="5313" b="30000"/>
          <a:stretch/>
        </p:blipFill>
        <p:spPr>
          <a:xfrm>
            <a:off x="3813808" y="0"/>
            <a:ext cx="1699486" cy="5376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913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1888" y="0"/>
            <a:ext cx="7107006" cy="1325563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 smtClean="0"/>
              <a:t>PM10 Hourly High Bias </a:t>
            </a:r>
            <a:endParaRPr lang="es-CO" sz="3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772515" y="1722598"/>
            <a:ext cx="7611806" cy="2250934"/>
            <a:chOff x="1279929" y="1090722"/>
            <a:chExt cx="7611806" cy="2250934"/>
          </a:xfrm>
        </p:grpSpPr>
        <p:pic>
          <p:nvPicPr>
            <p:cNvPr id="5" name="Picture 4" descr="Carvajal_d04_2012-02_PM10STD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" r="50991"/>
            <a:stretch/>
          </p:blipFill>
          <p:spPr>
            <a:xfrm>
              <a:off x="1279929" y="1238536"/>
              <a:ext cx="7611806" cy="2103120"/>
            </a:xfrm>
            <a:prstGeom prst="rect">
              <a:avLst/>
            </a:prstGeom>
          </p:spPr>
        </p:pic>
        <p:sp>
          <p:nvSpPr>
            <p:cNvPr id="6" name="Left Arrow 5"/>
            <p:cNvSpPr/>
            <p:nvPr/>
          </p:nvSpPr>
          <p:spPr>
            <a:xfrm rot="18574081">
              <a:off x="3688749" y="1612005"/>
              <a:ext cx="469679" cy="15136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18574081">
              <a:off x="4299950" y="1479120"/>
              <a:ext cx="469679" cy="15136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 rot="18574081">
              <a:off x="5469803" y="1392094"/>
              <a:ext cx="469679" cy="15136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Arrow 17"/>
            <p:cNvSpPr/>
            <p:nvPr/>
          </p:nvSpPr>
          <p:spPr>
            <a:xfrm rot="18574081">
              <a:off x="6061601" y="1249881"/>
              <a:ext cx="469679" cy="15136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Arrow 18"/>
            <p:cNvSpPr/>
            <p:nvPr/>
          </p:nvSpPr>
          <p:spPr>
            <a:xfrm rot="18574081">
              <a:off x="6626956" y="1382766"/>
              <a:ext cx="469679" cy="15136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8574081">
              <a:off x="7186363" y="1413386"/>
              <a:ext cx="469679" cy="15136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Arrow 20"/>
            <p:cNvSpPr/>
            <p:nvPr/>
          </p:nvSpPr>
          <p:spPr>
            <a:xfrm rot="18574081">
              <a:off x="8380374" y="1279193"/>
              <a:ext cx="469679" cy="15136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Arrow 21"/>
            <p:cNvSpPr/>
            <p:nvPr/>
          </p:nvSpPr>
          <p:spPr>
            <a:xfrm rot="18574081">
              <a:off x="7803550" y="1470559"/>
              <a:ext cx="469679" cy="15136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7211" y="4242167"/>
            <a:ext cx="7176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CMAQ </a:t>
            </a:r>
            <a:r>
              <a:rPr lang="en-US" sz="2400" dirty="0" err="1" smtClean="0"/>
              <a:t>overpredicts</a:t>
            </a:r>
            <a:r>
              <a:rPr lang="en-US" sz="2400" dirty="0" smtClean="0"/>
              <a:t> PM10 peaks (500 – 700 µg/m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PBL rise or emissions?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Largest uncertainty is emissions inventory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Dust is 90% of PM10 and PM25 emissions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Dust emissions are typically reduced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51529" y="1409159"/>
            <a:ext cx="535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Carvajal</a:t>
            </a:r>
            <a:r>
              <a:rPr lang="en-US" sz="2400" dirty="0" smtClean="0"/>
              <a:t> Monitor hourly PM10 STD 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96553" t="11959" r="160" b="74584"/>
          <a:stretch/>
        </p:blipFill>
        <p:spPr>
          <a:xfrm>
            <a:off x="7503935" y="3973987"/>
            <a:ext cx="1194011" cy="6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8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Top-Down (empirical) Emission Scaling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907" y="1699523"/>
            <a:ext cx="3986893" cy="4784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50" y="1544042"/>
            <a:ext cx="41706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Base model is a function of meteorology (M) and emissions from dust (E</a:t>
            </a:r>
            <a:r>
              <a:rPr lang="en-US" sz="2600" baseline="-25000" dirty="0" smtClean="0"/>
              <a:t>d</a:t>
            </a:r>
            <a:r>
              <a:rPr lang="en-US" sz="2600" dirty="0" smtClean="0"/>
              <a:t>) and everything else (</a:t>
            </a:r>
            <a:r>
              <a:rPr lang="en-US" sz="2600" dirty="0" err="1" smtClean="0"/>
              <a:t>E</a:t>
            </a:r>
            <a:r>
              <a:rPr lang="en-US" sz="2600" baseline="-25000" dirty="0" err="1" smtClean="0"/>
              <a:t>i</a:t>
            </a:r>
            <a:r>
              <a:rPr lang="en-US" sz="2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B=f(</a:t>
            </a:r>
            <a:r>
              <a:rPr lang="en-US" sz="2600" dirty="0" err="1" smtClean="0"/>
              <a:t>M,E</a:t>
            </a:r>
            <a:r>
              <a:rPr lang="en-US" sz="2600" baseline="-25000" dirty="0" err="1" smtClean="0"/>
              <a:t>d</a:t>
            </a:r>
            <a:r>
              <a:rPr lang="en-US" sz="2600" dirty="0" err="1" smtClean="0"/>
              <a:t>+Σ</a:t>
            </a:r>
            <a:r>
              <a:rPr lang="en-US" sz="2600" baseline="-25000" dirty="0" err="1" smtClean="0"/>
              <a:t>i</a:t>
            </a:r>
            <a:r>
              <a:rPr lang="en-US" sz="2600" dirty="0" err="1" smtClean="0"/>
              <a:t>E</a:t>
            </a:r>
            <a:r>
              <a:rPr lang="en-US" sz="2600" baseline="-25000" dirty="0" err="1" smtClean="0"/>
              <a:t>i</a:t>
            </a:r>
            <a:r>
              <a:rPr lang="en-US" sz="2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Emissions optimized for model performance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Dust scaling factor d=100%,80%,60%,40%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/>
              <a:t>MFB is the cost function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 smtClean="0"/>
              <a:t>Lowest MFB is for d=60%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1366" r="-375" b="14494"/>
          <a:stretch/>
        </p:blipFill>
        <p:spPr>
          <a:xfrm>
            <a:off x="218422" y="1231900"/>
            <a:ext cx="4797476" cy="34967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1888" y="0"/>
            <a:ext cx="7107006" cy="1325563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 smtClean="0"/>
              <a:t>Scaling Factor Improvements</a:t>
            </a:r>
            <a:endParaRPr lang="es-CO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4263" y="5798066"/>
            <a:ext cx="811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5 stations are brought into attainment with SF=60%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Overall is less biased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89" r="2970"/>
          <a:stretch/>
        </p:blipFill>
        <p:spPr>
          <a:xfrm>
            <a:off x="4527178" y="1231900"/>
            <a:ext cx="4616822" cy="41469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0765" y="2599765"/>
            <a:ext cx="438059" cy="374229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41753" y="2850077"/>
            <a:ext cx="294281" cy="247833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433" t="89552" r="2970"/>
          <a:stretch/>
        </p:blipFill>
        <p:spPr>
          <a:xfrm>
            <a:off x="218421" y="4945529"/>
            <a:ext cx="4198469" cy="4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8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02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 smtClean="0"/>
              <a:t>Percent Excceedances Improvement</a:t>
            </a:r>
            <a:endParaRPr lang="es-CO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387" y="5620578"/>
            <a:ext cx="79227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Significantly more realistic percent exceedence for all stations with SF=60% (r=.24) for the base case year than SF=100%(r=.13)</a:t>
            </a:r>
          </a:p>
        </p:txBody>
      </p:sp>
      <p:pic>
        <p:nvPicPr>
          <p:cNvPr id="7" name="Picture 6" descr="o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1" y="1323538"/>
            <a:ext cx="5729386" cy="4297040"/>
          </a:xfrm>
          <a:prstGeom prst="rect">
            <a:avLst/>
          </a:prstGeom>
        </p:spPr>
      </p:pic>
      <p:pic>
        <p:nvPicPr>
          <p:cNvPr id="8" name="Picture 7" descr="base100_o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1" y="1323538"/>
            <a:ext cx="5729386" cy="4297040"/>
          </a:xfrm>
          <a:prstGeom prst="rect">
            <a:avLst/>
          </a:prstGeom>
        </p:spPr>
      </p:pic>
      <p:pic>
        <p:nvPicPr>
          <p:cNvPr id="9" name="Picture 8" descr="base_60_base100_ob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1" y="1323538"/>
            <a:ext cx="5729386" cy="42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Scaling Factor Improvements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q_scat_a24_all_f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89" y="1381420"/>
            <a:ext cx="5909775" cy="4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9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to 2020 Modeling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4673"/>
          <a:stretch/>
        </p:blipFill>
        <p:spPr>
          <a:xfrm>
            <a:off x="2400955" y="1315744"/>
            <a:ext cx="4799815" cy="52771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32733" y="5840055"/>
            <a:ext cx="6461155" cy="851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Effect on Future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2020nd6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49" y="2023028"/>
            <a:ext cx="4862251" cy="3646688"/>
          </a:xfrm>
          <a:prstGeom prst="rect">
            <a:avLst/>
          </a:prstGeom>
        </p:spPr>
      </p:pic>
      <p:pic>
        <p:nvPicPr>
          <p:cNvPr id="6" name="Picture 5" descr="2020nd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" y="2023028"/>
            <a:ext cx="4862251" cy="3646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90564" y="1419499"/>
            <a:ext cx="6385448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000" b="1" dirty="0" smtClean="0"/>
              <a:t>2020 Percent Exceedances</a:t>
            </a:r>
            <a:endParaRPr lang="en-US" sz="2000" b="1" dirty="0"/>
          </a:p>
          <a:p>
            <a:pPr algn="ctr"/>
            <a:r>
              <a:rPr lang="en-US" sz="2000" b="1" dirty="0" err="1" smtClean="0"/>
              <a:t>bau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s12. unscaled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98868" y="1419499"/>
            <a:ext cx="4845132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2020 Percent Exceedances,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bau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vs</a:t>
            </a:r>
            <a:r>
              <a:rPr lang="en-US" sz="2000" b="1" dirty="0" smtClean="0">
                <a:solidFill>
                  <a:srgbClr val="000000"/>
                </a:solidFill>
              </a:rPr>
              <a:t> s11,s12. Corrected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174" y="5519835"/>
            <a:ext cx="746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Less significance for s12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Dependent on reduction strategy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95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3" y="1051442"/>
            <a:ext cx="8973627" cy="54757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an air quality model for Bogotá that is suitable for regulatory modeling</a:t>
            </a:r>
          </a:p>
          <a:p>
            <a:r>
              <a:rPr lang="en-US" dirty="0" err="1" smtClean="0"/>
              <a:t>Unscaled</a:t>
            </a:r>
            <a:r>
              <a:rPr lang="en-US" dirty="0" smtClean="0"/>
              <a:t> CMAQ performs well for ozone and </a:t>
            </a:r>
            <a:r>
              <a:rPr lang="en-US" dirty="0" err="1" smtClean="0"/>
              <a:t>overpredicts</a:t>
            </a:r>
            <a:r>
              <a:rPr lang="en-US" dirty="0" smtClean="0"/>
              <a:t> PM10</a:t>
            </a:r>
          </a:p>
          <a:p>
            <a:r>
              <a:rPr lang="en-US" dirty="0" smtClean="0"/>
              <a:t>High bias can be corrected empirically (d=60%)</a:t>
            </a:r>
          </a:p>
          <a:p>
            <a:pPr lvl="1"/>
            <a:r>
              <a:rPr lang="en-US" dirty="0" smtClean="0"/>
              <a:t>Frequency of exceedences is much more realistic.</a:t>
            </a:r>
          </a:p>
          <a:p>
            <a:pPr lvl="1"/>
            <a:r>
              <a:rPr lang="en-US" dirty="0" smtClean="0"/>
              <a:t>With scaling, emissions reduction strategies have more effect.</a:t>
            </a:r>
          </a:p>
          <a:p>
            <a:r>
              <a:rPr lang="en-US" dirty="0" smtClean="0"/>
              <a:t>More realistic basecase exceedances suggests more realistic future.</a:t>
            </a:r>
          </a:p>
          <a:p>
            <a:pPr marL="742950" lvl="2" indent="-342900"/>
            <a:r>
              <a:rPr lang="en-US" dirty="0" smtClean="0"/>
              <a:t>Some </a:t>
            </a:r>
            <a:r>
              <a:rPr lang="en-US" dirty="0"/>
              <a:t>stations under-predict with and without scaling. Missing sources include mining and construction. Enough</a:t>
            </a:r>
            <a:r>
              <a:rPr lang="en-US" dirty="0" smtClean="0"/>
              <a:t>?</a:t>
            </a:r>
          </a:p>
          <a:p>
            <a:pPr marL="742950" lvl="2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2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Empirical scaling to mass is uncertain</a:t>
            </a:r>
          </a:p>
          <a:p>
            <a:pPr lvl="1"/>
            <a:r>
              <a:rPr lang="en-US" dirty="0" smtClean="0"/>
              <a:t>Need speciated measurements.</a:t>
            </a:r>
          </a:p>
          <a:p>
            <a:pPr lvl="1"/>
            <a:r>
              <a:rPr lang="en-US" dirty="0" smtClean="0"/>
              <a:t>Need process based dust emission mitigation</a:t>
            </a:r>
          </a:p>
          <a:p>
            <a:pPr lvl="1"/>
            <a:r>
              <a:rPr lang="en-US" dirty="0" smtClean="0"/>
              <a:t>Not accounting for construction and mining</a:t>
            </a:r>
          </a:p>
          <a:p>
            <a:r>
              <a:rPr lang="en-US" dirty="0"/>
              <a:t>Compared to US: </a:t>
            </a:r>
            <a:r>
              <a:rPr lang="en-US" dirty="0" err="1"/>
              <a:t>E</a:t>
            </a:r>
            <a:r>
              <a:rPr lang="en-US" baseline="-25000" dirty="0" err="1"/>
              <a:t>ext</a:t>
            </a:r>
            <a:r>
              <a:rPr lang="en-US" dirty="0"/>
              <a:t>= E[(365-P)365]</a:t>
            </a:r>
          </a:p>
          <a:p>
            <a:pPr lvl="2"/>
            <a:r>
              <a:rPr lang="en-US" dirty="0" err="1"/>
              <a:t>E</a:t>
            </a:r>
            <a:r>
              <a:rPr lang="en-US" baseline="-25000" dirty="0" err="1"/>
              <a:t>ext</a:t>
            </a:r>
            <a:r>
              <a:rPr lang="en-US" dirty="0"/>
              <a:t>=annual extrapolated emissions, E=emissions factor, P=annual precipitation </a:t>
            </a:r>
          </a:p>
          <a:p>
            <a:pPr lvl="2"/>
            <a:r>
              <a:rPr lang="en-US" dirty="0"/>
              <a:t>[</a:t>
            </a:r>
            <a:r>
              <a:rPr lang="es-CO" dirty="0"/>
              <a:t>USEPA. </a:t>
            </a:r>
            <a:r>
              <a:rPr lang="en-US" dirty="0"/>
              <a:t>AP 42, Fifth Edition, Volume I Chapter 13: Miscellaneous Sources. Sections 13.2.1 Paved roads and 13.2.2 Unpaved roads</a:t>
            </a:r>
            <a:r>
              <a:rPr lang="en-US" dirty="0" smtClean="0"/>
              <a:t>]</a:t>
            </a:r>
          </a:p>
          <a:p>
            <a:r>
              <a:rPr lang="en-US" dirty="0" smtClean="0"/>
              <a:t>A “Dynamic Dust” inventory may improve performance further.</a:t>
            </a:r>
          </a:p>
          <a:p>
            <a:pPr lvl="1"/>
            <a:r>
              <a:rPr lang="en-US" dirty="0" smtClean="0"/>
              <a:t>Currently overestimating spatial variance of concentrations.</a:t>
            </a:r>
          </a:p>
          <a:p>
            <a:pPr lvl="1"/>
            <a:r>
              <a:rPr lang="en-US" dirty="0" smtClean="0"/>
              <a:t>Not accounting for high variable precipitation</a:t>
            </a:r>
          </a:p>
          <a:p>
            <a:r>
              <a:rPr lang="en-US" dirty="0" smtClean="0"/>
              <a:t>For more information see poster by Maria Paula Perez Pena (Poster Session 1)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Application of a Natural Mitigation Factor and Transportable fraction to the re-suspended particulate matter emissions inventory from paved and unpaved roads in Bogotá, Colombia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5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Able to improve model bias using a top-down scaling factor, however speciation and source apportionment is uncertain.</a:t>
            </a:r>
          </a:p>
          <a:p>
            <a:r>
              <a:rPr lang="en-US" dirty="0" smtClean="0"/>
              <a:t>To find out if the scaling method is appropriate we need to do another study!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1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Project Goal</a:t>
            </a:r>
            <a:r>
              <a:rPr lang="en-US" dirty="0" smtClean="0"/>
              <a:t>: Evaluate emission reduction strategies in Bogotá, Colombia using an air quality model (CMAQ)</a:t>
            </a:r>
          </a:p>
          <a:p>
            <a:pPr marL="0" indent="0">
              <a:buNone/>
            </a:pPr>
            <a:r>
              <a:rPr lang="en-US" b="1" dirty="0" smtClean="0"/>
              <a:t>Methods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and evaluate an air quality hindcast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Incorporate feedback from model performance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Simulate projections with and without reduction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4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953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0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Bogotá Air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898"/>
            <a:ext cx="6348969" cy="4363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1102" y="1800421"/>
            <a:ext cx="27529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Main issues are PM10 and ozone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PM10 frequently exceeds standards for WHO and Colombia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Ozone frequently exceeds Colombian standard but not the WHO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142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Episode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49" y="4969959"/>
            <a:ext cx="8571671" cy="1562304"/>
          </a:xfrm>
        </p:spPr>
        <p:txBody>
          <a:bodyPr>
            <a:noAutofit/>
          </a:bodyPr>
          <a:lstStyle/>
          <a:p>
            <a:r>
              <a:rPr lang="en-US" sz="2400" dirty="0" smtClean="0"/>
              <a:t>Bogotá has 2 dry seasons and 2 wet seasons because of the ITCZ</a:t>
            </a:r>
          </a:p>
          <a:p>
            <a:r>
              <a:rPr lang="en-US" sz="2400" dirty="0" smtClean="0"/>
              <a:t>Temperatures are consistent throughout the year</a:t>
            </a:r>
          </a:p>
          <a:p>
            <a:r>
              <a:rPr lang="en-US" sz="2400" dirty="0" smtClean="0"/>
              <a:t>Selected pollution episodes for a wet and dry period in 2012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4" y="1624342"/>
            <a:ext cx="6136105" cy="2607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591" r="55420"/>
          <a:stretch/>
        </p:blipFill>
        <p:spPr>
          <a:xfrm>
            <a:off x="121558" y="1133929"/>
            <a:ext cx="2886337" cy="33743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558" y="45082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courseware.e-education.psu.edu</a:t>
            </a:r>
            <a:r>
              <a:rPr lang="en-US" sz="1200" dirty="0"/>
              <a:t>/courses/earth105new/content/lesson07/03.html</a:t>
            </a:r>
          </a:p>
        </p:txBody>
      </p:sp>
    </p:spTree>
    <p:extLst>
      <p:ext uri="{BB962C8B-B14F-4D97-AF65-F5344CB8AC3E}">
        <p14:creationId xmlns:p14="http://schemas.microsoft.com/office/powerpoint/2010/main" val="18111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Methods</a:t>
            </a:r>
            <a:endParaRPr lang="en-US" dirty="0"/>
          </a:p>
        </p:txBody>
      </p:sp>
      <p:pic>
        <p:nvPicPr>
          <p:cNvPr id="4" name="Picture 3" descr="sch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8" y="1469571"/>
            <a:ext cx="8287871" cy="42998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8318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Meteorological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3" y="1600201"/>
            <a:ext cx="4805607" cy="4417234"/>
          </a:xfrm>
        </p:spPr>
        <p:txBody>
          <a:bodyPr>
            <a:noAutofit/>
          </a:bodyPr>
          <a:lstStyle/>
          <a:p>
            <a:r>
              <a:rPr lang="en-US" sz="2200" dirty="0" smtClean="0"/>
              <a:t>WRF was run for two 25 day periods in 2012</a:t>
            </a:r>
          </a:p>
          <a:p>
            <a:r>
              <a:rPr lang="en-US" sz="2200" dirty="0" smtClean="0"/>
              <a:t>Each period consisted of 5, 5.5 day segments with half-day spin-up</a:t>
            </a:r>
          </a:p>
          <a:p>
            <a:r>
              <a:rPr lang="en-US" sz="2200" dirty="0" smtClean="0"/>
              <a:t>4 domains, 3:1 nesting ratio</a:t>
            </a:r>
          </a:p>
          <a:p>
            <a:r>
              <a:rPr lang="en-US" sz="2200" dirty="0" smtClean="0"/>
              <a:t>5 physics configurations tested</a:t>
            </a:r>
          </a:p>
          <a:p>
            <a:r>
              <a:rPr lang="en-US" sz="2200" dirty="0" smtClean="0"/>
              <a:t>Improved surface characterizations</a:t>
            </a:r>
          </a:p>
          <a:p>
            <a:pPr lvl="1"/>
            <a:r>
              <a:rPr lang="en-US" sz="1800" dirty="0" smtClean="0"/>
              <a:t>See poster “</a:t>
            </a:r>
            <a:r>
              <a:rPr lang="en-US" sz="1800" dirty="0"/>
              <a:t>Improving Inputs for Meteorological Modeling in </a:t>
            </a:r>
            <a:r>
              <a:rPr lang="en-US" sz="1800" dirty="0" smtClean="0"/>
              <a:t>Bogota Colombia”</a:t>
            </a:r>
            <a:endParaRPr lang="en-US" sz="1800" dirty="0"/>
          </a:p>
        </p:txBody>
      </p:sp>
      <p:pic>
        <p:nvPicPr>
          <p:cNvPr id="5" name="Picture 4" descr="Macintosh HD:Users:robertnedbor-gross:Desktop:Bogota:paper_figs2:domain:wps_show_dom_v4n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12173" r="10905" b="11811"/>
          <a:stretch/>
        </p:blipFill>
        <p:spPr bwMode="auto">
          <a:xfrm rot="16200000">
            <a:off x="5099850" y="1152260"/>
            <a:ext cx="2868161" cy="3398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04RMCAB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r="33824"/>
          <a:stretch/>
        </p:blipFill>
        <p:spPr>
          <a:xfrm>
            <a:off x="5424820" y="4048188"/>
            <a:ext cx="2437606" cy="256240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5424820" y="2828339"/>
            <a:ext cx="1126967" cy="145746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696099" y="2828339"/>
            <a:ext cx="1024619" cy="145746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297263"/>
            <a:ext cx="53027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Nedbor-Gross, R., B.H. Henderson, J. R. Davis</a:t>
            </a:r>
            <a:r>
              <a:rPr lang="es-CO" baseline="30000" dirty="0"/>
              <a:t>,</a:t>
            </a:r>
            <a:r>
              <a:rPr lang="es-CO" dirty="0"/>
              <a:t> J.E. Pachón, A. Rincón, O.J. Guerrero, F. Grajales</a:t>
            </a:r>
            <a:r>
              <a:rPr lang="en-US" dirty="0"/>
              <a:t>, 2015: Developing Meteorology for Air Quality Modeling in Bogotá, Colombia</a:t>
            </a:r>
            <a:r>
              <a:rPr lang="en-US" i="1" dirty="0"/>
              <a:t>. Appl. Meteor. </a:t>
            </a:r>
            <a:r>
              <a:rPr lang="en-US" i="1" dirty="0" err="1"/>
              <a:t>Climatol</a:t>
            </a:r>
            <a:r>
              <a:rPr lang="en-US" i="1" dirty="0"/>
              <a:t>., </a:t>
            </a:r>
            <a:r>
              <a:rPr lang="en-US" dirty="0"/>
              <a:t>Under </a:t>
            </a:r>
            <a:r>
              <a:rPr lang="en-US" dirty="0" smtClean="0"/>
              <a:t>Review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0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79" y="14893"/>
            <a:ext cx="8229600" cy="1143000"/>
          </a:xfrm>
        </p:spPr>
        <p:txBody>
          <a:bodyPr/>
          <a:lstStyle/>
          <a:p>
            <a:r>
              <a:rPr lang="en-US" dirty="0" smtClean="0"/>
              <a:t>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68" y="1157892"/>
            <a:ext cx="4175232" cy="5213585"/>
          </a:xfrm>
        </p:spPr>
        <p:txBody>
          <a:bodyPr>
            <a:noAutofit/>
          </a:bodyPr>
          <a:lstStyle/>
          <a:p>
            <a:r>
              <a:rPr lang="en-US" sz="2300" dirty="0" smtClean="0"/>
              <a:t>Biogenic </a:t>
            </a:r>
            <a:r>
              <a:rPr lang="en-US" sz="2300" dirty="0"/>
              <a:t>e</a:t>
            </a:r>
            <a:r>
              <a:rPr lang="en-US" sz="2300" dirty="0" smtClean="0"/>
              <a:t>missions from Model of Emissions and Gaseous Aerosols from Nature (MEGAN)</a:t>
            </a:r>
          </a:p>
          <a:p>
            <a:r>
              <a:rPr lang="en-US" sz="2300" dirty="0" smtClean="0"/>
              <a:t>Coarse domain anthropogenic emissions from the Emissions Database for Global Atmospheric Research (EDGAR)</a:t>
            </a:r>
          </a:p>
          <a:p>
            <a:r>
              <a:rPr lang="en-US" sz="2300" dirty="0" smtClean="0"/>
              <a:t>Innermost domain anthropogenic emissions inventory developed by Universidad de la Salle from records on industries, vehicles and resuspended dust</a:t>
            </a:r>
            <a:endParaRPr lang="en-US" sz="2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85"/>
          <a:stretch/>
        </p:blipFill>
        <p:spPr>
          <a:xfrm>
            <a:off x="4661113" y="2587448"/>
            <a:ext cx="3496576" cy="3897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9695"/>
          <a:stretch/>
        </p:blipFill>
        <p:spPr>
          <a:xfrm>
            <a:off x="4902200" y="2808157"/>
            <a:ext cx="3255489" cy="3403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85"/>
          <a:stretch/>
        </p:blipFill>
        <p:spPr>
          <a:xfrm>
            <a:off x="4589136" y="1157892"/>
            <a:ext cx="1368778" cy="1525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9695"/>
          <a:stretch/>
        </p:blipFill>
        <p:spPr>
          <a:xfrm>
            <a:off x="6020970" y="1157893"/>
            <a:ext cx="1274401" cy="1332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786" y="1136701"/>
            <a:ext cx="1320298" cy="1450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185"/>
          <a:stretch/>
        </p:blipFill>
        <p:spPr>
          <a:xfrm>
            <a:off x="4387100" y="1136701"/>
            <a:ext cx="2356023" cy="2857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9695"/>
          <a:stretch/>
        </p:blipFill>
        <p:spPr>
          <a:xfrm>
            <a:off x="6743123" y="1157894"/>
            <a:ext cx="2400877" cy="2734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799" y="4248353"/>
            <a:ext cx="2353897" cy="25864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43693" y="3578714"/>
            <a:ext cx="2817003" cy="3041405"/>
            <a:chOff x="453879" y="1835807"/>
            <a:chExt cx="3372735" cy="40326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879" y="2162509"/>
              <a:ext cx="3372735" cy="370596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3879" y="1835807"/>
              <a:ext cx="3207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Local Emissions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152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 Case Results O3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1736"/>
          <a:stretch/>
        </p:blipFill>
        <p:spPr>
          <a:xfrm>
            <a:off x="4413250" y="1276581"/>
            <a:ext cx="4413250" cy="3562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837" y="4895359"/>
            <a:ext cx="8022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Studying February because of rain in October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Strong </a:t>
            </a:r>
            <a:r>
              <a:rPr lang="en-US" sz="2400" dirty="0" smtClean="0"/>
              <a:t>Ozone performance for most stations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Performance benchmarks from Simon et al., 2012</a:t>
            </a:r>
          </a:p>
          <a:p>
            <a:r>
              <a:rPr lang="en-US" sz="1600" dirty="0"/>
              <a:t>Simon, </a:t>
            </a:r>
            <a:r>
              <a:rPr lang="en-US" sz="1600" dirty="0" smtClean="0"/>
              <a:t>H., K. R</a:t>
            </a:r>
            <a:r>
              <a:rPr lang="en-US" sz="1600" dirty="0"/>
              <a:t>. Baker, and </a:t>
            </a:r>
            <a:r>
              <a:rPr lang="en-US" sz="1600" dirty="0" smtClean="0"/>
              <a:t>S. </a:t>
            </a:r>
            <a:r>
              <a:rPr lang="en-US" sz="1600" dirty="0"/>
              <a:t>Phillips. 2012. “Compilation and Interpretation of Photochemical Model Performance Statistics Published between 2006 and 2012.” </a:t>
            </a:r>
            <a:r>
              <a:rPr lang="en-US" sz="1600" i="1" dirty="0"/>
              <a:t>Atmospheric Environment</a:t>
            </a:r>
            <a:r>
              <a:rPr lang="en-US" sz="1600" dirty="0"/>
              <a:t> 61 (December): 124–</a:t>
            </a:r>
            <a:r>
              <a:rPr lang="en-US" sz="1600" dirty="0" smtClean="0"/>
              <a:t>39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639905" y="1574370"/>
            <a:ext cx="213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Ozone MFB</a:t>
            </a:r>
            <a:endParaRPr lang="en-US" sz="2400" dirty="0"/>
          </a:p>
        </p:txBody>
      </p:sp>
      <p:pic>
        <p:nvPicPr>
          <p:cNvPr id="9" name="Picture 8" descr="q_scat_mda8_O_f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1" y="1276581"/>
            <a:ext cx="4462534" cy="33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 Case Results PM10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FA3C-C006-0149-94F5-54CC78EE07B3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33"/>
          <a:stretch/>
        </p:blipFill>
        <p:spPr>
          <a:xfrm>
            <a:off x="4392082" y="1063699"/>
            <a:ext cx="4751917" cy="3562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0225" y="1543616"/>
            <a:ext cx="199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PM10 MFB</a:t>
            </a:r>
            <a:endParaRPr lang="en-US" sz="2400" dirty="0"/>
          </a:p>
        </p:txBody>
      </p:sp>
      <p:pic>
        <p:nvPicPr>
          <p:cNvPr id="8" name="Picture 7" descr="q_scat_a24_nd100_f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7" y="1048738"/>
            <a:ext cx="4222483" cy="3166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073" y="4626620"/>
            <a:ext cx="81137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PM is dominated by resuspended dust, about 90%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Dust emissions are a large source of uncertainty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Performance benchmarks from Simon et al., 2012</a:t>
            </a:r>
          </a:p>
          <a:p>
            <a:r>
              <a:rPr lang="en-US" sz="1500" dirty="0"/>
              <a:t>Simon, H., K. R. Baker, and S. Phillips. 2012. “Compilation and Interpretation of Photochemical Model Performance Statistics Published between 2006 and 2012.” </a:t>
            </a:r>
            <a:r>
              <a:rPr lang="en-US" sz="1500" i="1" dirty="0"/>
              <a:t>Atmospheric Environment</a:t>
            </a:r>
            <a:r>
              <a:rPr lang="en-US" sz="1500" dirty="0"/>
              <a:t> 61 (December): 124–</a:t>
            </a:r>
            <a:r>
              <a:rPr lang="en-US" sz="1500" dirty="0" smtClean="0"/>
              <a:t>39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9805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3387</TotalTime>
  <Words>967</Words>
  <Application>Microsoft Macintosh PowerPoint</Application>
  <PresentationFormat>On-screen Show (4:3)</PresentationFormat>
  <Paragraphs>110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SimpleOrange</vt:lpstr>
      <vt:lpstr>Improving an Emissions Inventory for Bogotá, Colombia via a Top-Down Approach</vt:lpstr>
      <vt:lpstr>Introduction</vt:lpstr>
      <vt:lpstr>Introduction to Bogotá Air Quality</vt:lpstr>
      <vt:lpstr>Episode Selection</vt:lpstr>
      <vt:lpstr>Modeling Methods</vt:lpstr>
      <vt:lpstr>Meteorological Modeling</vt:lpstr>
      <vt:lpstr>Emissions</vt:lpstr>
      <vt:lpstr>Base Case Results O3</vt:lpstr>
      <vt:lpstr>Base Case Results PM10</vt:lpstr>
      <vt:lpstr>PM10 Hourly High Bias </vt:lpstr>
      <vt:lpstr>Top-Down (empirical) Emission Scaling</vt:lpstr>
      <vt:lpstr>Scaling Factor Improvements</vt:lpstr>
      <vt:lpstr>Percent Excceedances Improvement</vt:lpstr>
      <vt:lpstr>Scaling Factor Improvements</vt:lpstr>
      <vt:lpstr>Application to 2020 Modeling</vt:lpstr>
      <vt:lpstr>Effect on Future Case</vt:lpstr>
      <vt:lpstr>Conclusions</vt:lpstr>
      <vt:lpstr>Next Steps</vt:lpstr>
      <vt:lpstr>Take Home Message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an Emissions Inventory for Bogotá, Colombia via a Top-Down Approach</dc:title>
  <dc:creator>Robert Nedbor-Gross</dc:creator>
  <cp:lastModifiedBy>Robert Nedbor-Gross</cp:lastModifiedBy>
  <cp:revision>51</cp:revision>
  <dcterms:created xsi:type="dcterms:W3CDTF">2015-09-28T15:56:41Z</dcterms:created>
  <dcterms:modified xsi:type="dcterms:W3CDTF">2015-10-06T13:30:34Z</dcterms:modified>
</cp:coreProperties>
</file>