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84" r:id="rId3"/>
    <p:sldId id="280" r:id="rId4"/>
    <p:sldId id="285" r:id="rId5"/>
    <p:sldId id="286" r:id="rId6"/>
    <p:sldId id="287" r:id="rId7"/>
    <p:sldId id="274" r:id="rId8"/>
    <p:sldId id="275" r:id="rId9"/>
    <p:sldId id="256" r:id="rId10"/>
    <p:sldId id="257" r:id="rId11"/>
    <p:sldId id="282" r:id="rId12"/>
    <p:sldId id="258" r:id="rId13"/>
    <p:sldId id="259" r:id="rId14"/>
    <p:sldId id="260" r:id="rId15"/>
    <p:sldId id="261" r:id="rId16"/>
    <p:sldId id="262" r:id="rId17"/>
    <p:sldId id="263" r:id="rId18"/>
    <p:sldId id="265" r:id="rId19"/>
    <p:sldId id="268" r:id="rId20"/>
    <p:sldId id="264" r:id="rId21"/>
    <p:sldId id="266" r:id="rId22"/>
    <p:sldId id="270" r:id="rId23"/>
    <p:sldId id="283" r:id="rId24"/>
    <p:sldId id="271" r:id="rId25"/>
    <p:sldId id="272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AB330-2CFF-403D-8512-5C5BBF0534E9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8010-2F4A-4780-95AB-D6705B3C7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7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E8010-2F4A-4780-95AB-D6705B3C79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2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2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0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3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6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2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6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6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9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53242-F381-4C05-AF24-540DBC62EB3E}" type="datetimeFigureOut">
              <a:rPr lang="en-GB" smtClean="0"/>
              <a:t>07/10/15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63742-F593-450A-9609-4777ACEDF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7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Relationship Id="rId3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Relationship Id="rId3" Type="http://schemas.openxmlformats.org/officeDocument/2006/relationships/image" Target="../media/image2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268760"/>
            <a:ext cx="7856688" cy="5170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 novel approach to model evaluation:</a:t>
            </a:r>
          </a:p>
          <a:p>
            <a:r>
              <a:rPr lang="en-GB" sz="2400" b="1" dirty="0" smtClean="0"/>
              <a:t>Error diagnostic of AQMEII 3 modelling data</a:t>
            </a:r>
          </a:p>
          <a:p>
            <a:endParaRPr lang="en-GB" sz="2400" dirty="0"/>
          </a:p>
          <a:p>
            <a:r>
              <a:rPr lang="en-GB" sz="2400" dirty="0" smtClean="0"/>
              <a:t>Stefano Galmarini &amp; </a:t>
            </a:r>
            <a:r>
              <a:rPr lang="en-GB" sz="2400" dirty="0" err="1" smtClean="0"/>
              <a:t>Efisio</a:t>
            </a:r>
            <a:r>
              <a:rPr lang="en-GB" sz="2400" dirty="0" smtClean="0"/>
              <a:t> </a:t>
            </a:r>
            <a:r>
              <a:rPr lang="en-GB" sz="2400" dirty="0" err="1" smtClean="0"/>
              <a:t>Solazzo</a:t>
            </a:r>
            <a:endParaRPr lang="en-GB" sz="2400" dirty="0" smtClean="0"/>
          </a:p>
          <a:p>
            <a:r>
              <a:rPr lang="en-GB" sz="2400" dirty="0" smtClean="0"/>
              <a:t>EC/Joint Research </a:t>
            </a:r>
            <a:r>
              <a:rPr lang="en-GB" sz="2400" dirty="0" err="1" smtClean="0"/>
              <a:t>Center</a:t>
            </a:r>
            <a:r>
              <a:rPr lang="en-GB" sz="2400" dirty="0" smtClean="0"/>
              <a:t>, Italy</a:t>
            </a:r>
            <a:endParaRPr lang="en-GB" sz="2400" dirty="0" smtClean="0"/>
          </a:p>
          <a:p>
            <a:endParaRPr lang="en-GB" sz="2400" b="1" dirty="0" smtClean="0">
              <a:solidFill>
                <a:srgbClr val="0070C0"/>
              </a:solidFill>
            </a:endParaRPr>
          </a:p>
          <a:p>
            <a:pPr algn="ctr"/>
            <a:endParaRPr lang="en-GB" sz="2400" b="1" dirty="0">
              <a:solidFill>
                <a:srgbClr val="0070C0"/>
              </a:solidFill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AQMEII 3: phase 3 of the Air Quality Model Evaluation International Initiative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Coordinated by EC/JRC and US-EPA</a:t>
            </a:r>
          </a:p>
          <a:p>
            <a:pPr algn="ctr"/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Regional program of the HTAP2 exercise (Hemispheric </a:t>
            </a:r>
            <a:r>
              <a:rPr lang="en-GB" b="1" dirty="0" err="1" smtClean="0">
                <a:solidFill>
                  <a:srgbClr val="0070C0"/>
                </a:solidFill>
              </a:rPr>
              <a:t>Trasp</a:t>
            </a:r>
            <a:r>
              <a:rPr lang="en-GB" b="1" dirty="0" smtClean="0">
                <a:solidFill>
                  <a:srgbClr val="0070C0"/>
                </a:solidFill>
              </a:rPr>
              <a:t>. Of Air Pollution)</a:t>
            </a:r>
          </a:p>
          <a:p>
            <a:pPr algn="ctr"/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Dealing with 2010 regional scale modelling over NA and EU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Emissions: MACC and US EPA/</a:t>
            </a:r>
            <a:r>
              <a:rPr lang="en-GB" b="1" dirty="0" err="1" smtClean="0">
                <a:solidFill>
                  <a:srgbClr val="0070C0"/>
                </a:solidFill>
              </a:rPr>
              <a:t>Env</a:t>
            </a:r>
            <a:r>
              <a:rPr lang="en-GB" b="1" dirty="0" smtClean="0">
                <a:solidFill>
                  <a:srgbClr val="0070C0"/>
                </a:solidFill>
              </a:rPr>
              <a:t> Canada + Edgar v2 with embedded regional EI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BC: global models participating to hemispheric exercise, ECMWF post used</a:t>
            </a:r>
          </a:p>
          <a:p>
            <a:pPr algn="ctr"/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http://ensemble2.jrc.ec.europa.eu/wp-aqmeii/aqmeii_docs/common_doc/pic/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6832"/>
            <a:ext cx="1866326" cy="11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V="1">
            <a:off x="0" y="-2"/>
            <a:ext cx="9144000" cy="88900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8" descr="LOGO CE_Vertical_EN_NEG_quadri_L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41" y="50800"/>
            <a:ext cx="1704416" cy="1189875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84218" y="1189951"/>
            <a:ext cx="745693" cy="45719"/>
          </a:xfrm>
          <a:prstGeom prst="rect">
            <a:avLst/>
          </a:prstGeom>
          <a:solidFill>
            <a:srgbClr val="69AE00"/>
          </a:solidFill>
          <a:ln>
            <a:noFill/>
          </a:ln>
        </p:spPr>
        <p:txBody>
          <a:bodyPr wrap="none" anchor="ctr"/>
          <a:lstStyle/>
          <a:p>
            <a:r>
              <a:rPr lang="en-US">
                <a:solidFill>
                  <a:srgbClr val="8EB4E3"/>
                </a:solidFill>
                <a:latin typeface="Calibri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92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AQMEII\AQMEII_3\analysis\docs\figs\AQMEII3 - ozone - May-September - EU_region2_theil2_barplot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008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7097" y="836712"/>
            <a:ext cx="2736903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LT contains all the bias by construction </a:t>
            </a:r>
          </a:p>
          <a:p>
            <a:endParaRPr lang="en-US" dirty="0"/>
          </a:p>
          <a:p>
            <a:r>
              <a:rPr lang="en-US" dirty="0" smtClean="0"/>
              <a:t>The signs indicate model </a:t>
            </a:r>
            <a:r>
              <a:rPr lang="en-US" dirty="0" err="1" smtClean="0"/>
              <a:t>underprediction</a:t>
            </a:r>
            <a:r>
              <a:rPr lang="en-US" dirty="0" smtClean="0"/>
              <a:t> (-) or </a:t>
            </a:r>
            <a:r>
              <a:rPr lang="en-US" dirty="0" err="1" smtClean="0"/>
              <a:t>overprediction</a:t>
            </a:r>
            <a:r>
              <a:rPr lang="en-US" dirty="0" smtClean="0"/>
              <a:t> (+) of bias and variance.</a:t>
            </a:r>
          </a:p>
          <a:p>
            <a:endParaRPr lang="en-US" dirty="0" smtClean="0"/>
          </a:p>
          <a:p>
            <a:r>
              <a:rPr lang="en-US" dirty="0" smtClean="0"/>
              <a:t>‘_H’: HTAP</a:t>
            </a:r>
          </a:p>
          <a:p>
            <a:r>
              <a:rPr lang="en-US" dirty="0" smtClean="0"/>
              <a:t>‘_M’: MACC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bias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=(&lt;mod&gt;-&lt;</a:t>
            </a:r>
            <a:r>
              <a:rPr lang="en-US" dirty="0" err="1" smtClean="0">
                <a:solidFill>
                  <a:schemeClr val="tx1"/>
                </a:solidFill>
              </a:rPr>
              <a:t>obs</a:t>
            </a:r>
            <a:r>
              <a:rPr lang="en-US" dirty="0" smtClean="0">
                <a:solidFill>
                  <a:schemeClr val="tx1"/>
                </a:solidFill>
              </a:rPr>
              <a:t>&gt;)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dirty="0" err="1">
                <a:solidFill>
                  <a:schemeClr val="tx1"/>
                </a:solidFill>
                <a:sym typeface="Symbol"/>
              </a:rPr>
              <a:t>v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ar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= (</a:t>
            </a:r>
            <a:r>
              <a:rPr lang="en-US" baseline="-25000" dirty="0" smtClean="0">
                <a:solidFill>
                  <a:schemeClr val="tx1"/>
                </a:solidFill>
                <a:sym typeface="Symbol"/>
              </a:rPr>
              <a:t>mod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- r </a:t>
            </a:r>
            <a:r>
              <a:rPr lang="en-US" baseline="-25000" dirty="0" err="1" smtClean="0">
                <a:solidFill>
                  <a:schemeClr val="tx1"/>
                </a:solidFill>
                <a:sym typeface="Symbol"/>
              </a:rPr>
              <a:t>obs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chemeClr val="tx1"/>
                </a:solidFill>
                <a:sym typeface="Symbol"/>
              </a:rPr>
              <a:t>2</a:t>
            </a:r>
            <a:endParaRPr lang="en-US" baseline="30000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mMSE</a:t>
            </a:r>
            <a:r>
              <a:rPr lang="en-US" dirty="0" smtClean="0">
                <a:solidFill>
                  <a:schemeClr val="tx1"/>
                </a:solidFill>
              </a:rPr>
              <a:t>= 2(1-r)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</a:t>
            </a:r>
            <a:r>
              <a:rPr lang="en-US" baseline="-25000" dirty="0" smtClean="0">
                <a:solidFill>
                  <a:schemeClr val="tx1"/>
                </a:solidFill>
                <a:sym typeface="Symbol"/>
              </a:rPr>
              <a:t>mod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</a:t>
            </a:r>
            <a:r>
              <a:rPr lang="en-US" baseline="-25000" dirty="0" err="1" smtClean="0">
                <a:solidFill>
                  <a:schemeClr val="tx1"/>
                </a:solidFill>
                <a:sym typeface="Symbol"/>
              </a:rPr>
              <a:t>obs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6573" y="313236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(ppb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89083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AQMEII\AQMEII_3\analysis\docs\figs\AQMEII3 - ozone - May-September - EU_region2_theil2_barplot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008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7097" y="836712"/>
            <a:ext cx="2736903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LT contains all the bias by construction </a:t>
            </a:r>
          </a:p>
          <a:p>
            <a:endParaRPr lang="en-US" dirty="0"/>
          </a:p>
          <a:p>
            <a:r>
              <a:rPr lang="en-US" dirty="0" smtClean="0"/>
              <a:t>The signs indicate model </a:t>
            </a:r>
            <a:r>
              <a:rPr lang="en-US" dirty="0" err="1" smtClean="0"/>
              <a:t>underprediction</a:t>
            </a:r>
            <a:r>
              <a:rPr lang="en-US" dirty="0" smtClean="0"/>
              <a:t> (-) or </a:t>
            </a:r>
            <a:r>
              <a:rPr lang="en-US" dirty="0" err="1" smtClean="0"/>
              <a:t>overprediction</a:t>
            </a:r>
            <a:r>
              <a:rPr lang="en-US" dirty="0" smtClean="0"/>
              <a:t> (+) of bias and variance.</a:t>
            </a:r>
          </a:p>
          <a:p>
            <a:endParaRPr lang="en-US" dirty="0" smtClean="0"/>
          </a:p>
          <a:p>
            <a:r>
              <a:rPr lang="en-US" dirty="0" smtClean="0"/>
              <a:t>‘_H’: HTAP</a:t>
            </a:r>
          </a:p>
          <a:p>
            <a:r>
              <a:rPr lang="en-US" dirty="0" smtClean="0"/>
              <a:t>‘_M’: MACC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bias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=(&lt;mod&gt;-&lt;</a:t>
            </a:r>
            <a:r>
              <a:rPr lang="en-US" dirty="0" err="1" smtClean="0">
                <a:solidFill>
                  <a:schemeClr val="tx1"/>
                </a:solidFill>
              </a:rPr>
              <a:t>obs</a:t>
            </a:r>
            <a:r>
              <a:rPr lang="en-US" dirty="0" smtClean="0">
                <a:solidFill>
                  <a:schemeClr val="tx1"/>
                </a:solidFill>
              </a:rPr>
              <a:t>&gt;)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dirty="0" err="1">
                <a:solidFill>
                  <a:schemeClr val="tx1"/>
                </a:solidFill>
                <a:sym typeface="Symbol"/>
              </a:rPr>
              <a:t>v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ar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= (</a:t>
            </a:r>
            <a:r>
              <a:rPr lang="en-US" baseline="-25000" dirty="0" smtClean="0">
                <a:solidFill>
                  <a:schemeClr val="tx1"/>
                </a:solidFill>
                <a:sym typeface="Symbol"/>
              </a:rPr>
              <a:t>mod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- r </a:t>
            </a:r>
            <a:r>
              <a:rPr lang="en-US" baseline="-25000" dirty="0" err="1" smtClean="0">
                <a:solidFill>
                  <a:schemeClr val="tx1"/>
                </a:solidFill>
                <a:sym typeface="Symbol"/>
              </a:rPr>
              <a:t>obs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chemeClr val="tx1"/>
                </a:solidFill>
                <a:sym typeface="Symbol"/>
              </a:rPr>
              <a:t>2</a:t>
            </a:r>
            <a:endParaRPr lang="en-US" baseline="30000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mMSE</a:t>
            </a:r>
            <a:r>
              <a:rPr lang="en-US" dirty="0" smtClean="0">
                <a:solidFill>
                  <a:schemeClr val="tx1"/>
                </a:solidFill>
              </a:rPr>
              <a:t>= 2(1-r)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</a:t>
            </a:r>
            <a:r>
              <a:rPr lang="en-US" baseline="-25000" dirty="0" smtClean="0">
                <a:solidFill>
                  <a:schemeClr val="tx1"/>
                </a:solidFill>
                <a:sym typeface="Symbol"/>
              </a:rPr>
              <a:t>mod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</a:t>
            </a:r>
            <a:r>
              <a:rPr lang="en-US" baseline="-25000" dirty="0" err="1" smtClean="0">
                <a:solidFill>
                  <a:schemeClr val="tx1"/>
                </a:solidFill>
                <a:sym typeface="Symbol"/>
              </a:rPr>
              <a:t>obs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3928" y="1052736"/>
            <a:ext cx="288032" cy="5464697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55651" y="1052736"/>
            <a:ext cx="288032" cy="5464697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71600" y="980728"/>
            <a:ext cx="288032" cy="5464697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83768" y="988639"/>
            <a:ext cx="576064" cy="5464697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96573" y="313236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(ppb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  <a:endParaRPr lang="en-GB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436096" y="1060647"/>
            <a:ext cx="576064" cy="5464697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907704" y="988639"/>
            <a:ext cx="288032" cy="5464697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47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91459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267747"/>
            <a:ext cx="14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(ozone, ppb)</a:t>
            </a:r>
            <a:endParaRPr lang="en-GB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085184"/>
            <a:ext cx="3674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FT</a:t>
            </a:r>
            <a:r>
              <a:rPr lang="en-US" dirty="0" smtClean="0"/>
              <a:t>: Full time series (no filter)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DU</a:t>
            </a:r>
            <a:r>
              <a:rPr lang="en-US" dirty="0">
                <a:solidFill>
                  <a:prstClr val="black"/>
                </a:solidFill>
              </a:rPr>
              <a:t>: diurnal (day/night [12h; 2.5d]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SY</a:t>
            </a:r>
            <a:r>
              <a:rPr lang="en-US" dirty="0">
                <a:solidFill>
                  <a:prstClr val="black"/>
                </a:solidFill>
              </a:rPr>
              <a:t> : Synoptic (weather [2.5d;21d]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LT </a:t>
            </a:r>
            <a:r>
              <a:rPr lang="en-US" dirty="0">
                <a:solidFill>
                  <a:prstClr val="black"/>
                </a:solidFill>
              </a:rPr>
              <a:t>: Long term (slow processes &gt; 21d)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260648"/>
            <a:ext cx="2160240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6016" y="260648"/>
            <a:ext cx="2088232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04248" y="260648"/>
            <a:ext cx="2160240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§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5776" y="260648"/>
            <a:ext cx="2160240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\AQMEII\AQMEII_3\analysis\docs\figs\AQMEII3 - ozone - May-September - NA_region2_theil2_barplot.tif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5983" r="7298"/>
          <a:stretch/>
        </p:blipFill>
        <p:spPr bwMode="auto">
          <a:xfrm>
            <a:off x="3043" y="338400"/>
            <a:ext cx="4430811" cy="48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 descr="D:\work\AQMEII\AQMEII_3\analysis\docs\figs\AQMEII3 - ozone - DJF - NA_region2_NA_theil2_barplot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5778" r="6640" b="4160"/>
          <a:stretch/>
        </p:blipFill>
        <p:spPr bwMode="auto">
          <a:xfrm>
            <a:off x="4491804" y="332964"/>
            <a:ext cx="4652196" cy="48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517362" y="249289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(ppb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55183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6739" r="7019" b="4441"/>
          <a:stretch/>
        </p:blipFill>
        <p:spPr>
          <a:xfrm>
            <a:off x="101813" y="548680"/>
            <a:ext cx="4491746" cy="47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6738" r="7515" b="3199"/>
          <a:stretch/>
        </p:blipFill>
        <p:spPr>
          <a:xfrm>
            <a:off x="4698738" y="548680"/>
            <a:ext cx="4436288" cy="47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517362" y="249289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(ppb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55869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ork\AQMEII\AQMEII_3\analysis\data\NA\ozone\maps\AQMEII3 - ozone - DJF - NA_continent_DE1_SMOKE_bas_MSE_recs_map.ti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22013" r="9630" b="31900"/>
          <a:stretch/>
        </p:blipFill>
        <p:spPr bwMode="auto">
          <a:xfrm>
            <a:off x="323528" y="3429000"/>
            <a:ext cx="5372100" cy="29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work\AQMEII\AQMEII_3\analysis\data\NA\ozone\maps\AQMEII3 - ozone - May-September - NA_continent_DE1_SMOKE_bas_MSE_recs_map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23349" r="14286" b="31371"/>
          <a:stretch/>
        </p:blipFill>
        <p:spPr bwMode="auto">
          <a:xfrm>
            <a:off x="230025" y="164420"/>
            <a:ext cx="5282293" cy="2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64288" y="2965051"/>
            <a:ext cx="1105466" cy="927898"/>
            <a:chOff x="6562878" y="4494992"/>
            <a:chExt cx="1533820" cy="129723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236296" y="4837389"/>
              <a:ext cx="0" cy="2948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36296" y="5132242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36296" y="5132242"/>
              <a:ext cx="0" cy="240974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972300" y="5132242"/>
              <a:ext cx="263996" cy="0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94841" y="4494992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ID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1888" y="4947576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DU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6080" y="5422890"/>
              <a:ext cx="400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SY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62878" y="4947576"/>
              <a:ext cx="377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LT</a:t>
              </a:r>
              <a:endParaRPr lang="en-GB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04248" y="1556792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plots shows the relative magnitude only (all segments are </a:t>
            </a:r>
            <a:r>
              <a:rPr lang="en-US" dirty="0" err="1" smtClean="0"/>
              <a:t>normalised</a:t>
            </a:r>
            <a:r>
              <a:rPr lang="en-US" dirty="0" smtClean="0"/>
              <a:t> to the longest one)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11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work\AQMEII\AQMEII_3\analysis\data\NA\ozone\maps\AQMEII3 - ozone - DJF - NA_continent_DK1_HTAP_bas_MSE_recs_ma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22909" r="10252" b="33240"/>
          <a:stretch/>
        </p:blipFill>
        <p:spPr bwMode="auto">
          <a:xfrm>
            <a:off x="208885" y="3645024"/>
            <a:ext cx="5263762" cy="28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work\AQMEII\AQMEII_3\analysis\data\NA\ozone\maps\AQMEII3 - ozone - May-September - NA_continent_DK1_HTAP_bas_MSE_recs_map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22804" r="10371" b="31606"/>
          <a:stretch/>
        </p:blipFill>
        <p:spPr bwMode="auto">
          <a:xfrm>
            <a:off x="-13753" y="260648"/>
            <a:ext cx="5486400" cy="291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5916663" y="4221088"/>
            <a:ext cx="3047095" cy="2160240"/>
          </a:xfrm>
          <a:prstGeom prst="borderCallout1">
            <a:avLst>
              <a:gd name="adj1" fmla="val 18750"/>
              <a:gd name="adj2" fmla="val -8333"/>
              <a:gd name="adj3" fmla="val 32396"/>
              <a:gd name="adj4" fmla="val -248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Winter: error largest in the west, where LT is predominant.</a:t>
            </a:r>
          </a:p>
          <a:p>
            <a:r>
              <a:rPr lang="en-US" dirty="0" smtClean="0"/>
              <a:t>Central-east the LT error is comparable to that of the other component and sometime smaller than SY</a:t>
            </a:r>
            <a:endParaRPr lang="en-GB" dirty="0"/>
          </a:p>
        </p:txBody>
      </p:sp>
      <p:sp>
        <p:nvSpPr>
          <p:cNvPr id="7" name="Line Callout 1 6"/>
          <p:cNvSpPr/>
          <p:nvPr/>
        </p:nvSpPr>
        <p:spPr>
          <a:xfrm>
            <a:off x="5796136" y="1032046"/>
            <a:ext cx="3047095" cy="1800200"/>
          </a:xfrm>
          <a:prstGeom prst="borderCallout1">
            <a:avLst>
              <a:gd name="adj1" fmla="val 18750"/>
              <a:gd name="adj2" fmla="val -8333"/>
              <a:gd name="adj3" fmla="val 29966"/>
              <a:gd name="adj4" fmla="val -154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Spring/summer: error largest in the central-east part, where LT is predominant over DU and SY. Western part is LT/DU dominated but error is smaller than in the other parts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84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work\AQMEII\AQMEII_3\analysis\data\NA\ozone\maps\AQMEII3 - ozone - May-September - NA_continent_US3_SMOKE_bas_MSE_recs_ma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21927" r="2547" b="33352"/>
          <a:stretch/>
        </p:blipFill>
        <p:spPr bwMode="auto">
          <a:xfrm>
            <a:off x="395536" y="239634"/>
            <a:ext cx="6050942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work\AQMEII\AQMEII_3\analysis\data\NA\ozone\maps\AQMEII3 - ozone - DJF - NA_continent_US3_SMOKE_bas_MSE_recs_map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t="22800" r="9250" b="33224"/>
          <a:stretch/>
        </p:blipFill>
        <p:spPr bwMode="auto">
          <a:xfrm>
            <a:off x="683568" y="3317762"/>
            <a:ext cx="5255813" cy="2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070171" y="1556792"/>
            <a:ext cx="3047095" cy="1080120"/>
          </a:xfrm>
          <a:prstGeom prst="borderCallout1">
            <a:avLst>
              <a:gd name="adj1" fmla="val 18750"/>
              <a:gd name="adj2" fmla="val -8333"/>
              <a:gd name="adj3" fmla="val 39536"/>
              <a:gd name="adj4" fmla="val -214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Spring/summer: the error away from the boundary is small and DU dominated.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62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work\AQMEII\AQMEII_3\analysis\docs\figs\AQMEII3 - PM10 - DJF - EU_region2_NA_theil2_barplot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6966" r="6477"/>
          <a:stretch/>
        </p:blipFill>
        <p:spPr bwMode="auto">
          <a:xfrm>
            <a:off x="251520" y="764704"/>
            <a:ext cx="5494352" cy="55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300192" y="548680"/>
            <a:ext cx="2736304" cy="5904656"/>
          </a:xfrm>
          <a:prstGeom prst="borderCallout1">
            <a:avLst>
              <a:gd name="adj1" fmla="val 18750"/>
              <a:gd name="adj2" fmla="val -8333"/>
              <a:gd name="adj3" fmla="val 45101"/>
              <a:gd name="adj4" fmla="val -309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dirty="0" smtClean="0"/>
              <a:t>ID and DU error small in magnitude and due to unexplained error</a:t>
            </a:r>
          </a:p>
          <a:p>
            <a:endParaRPr lang="en-US" sz="1600" dirty="0"/>
          </a:p>
          <a:p>
            <a:r>
              <a:rPr lang="en-US" sz="1600" dirty="0" smtClean="0"/>
              <a:t>The error of the SY component is significant , mostly </a:t>
            </a:r>
            <a:r>
              <a:rPr lang="en-US" sz="1600" dirty="0" err="1" smtClean="0"/>
              <a:t>mMSE</a:t>
            </a:r>
            <a:r>
              <a:rPr lang="en-US" sz="1600" dirty="0" smtClean="0"/>
              <a:t> and low variability (under-predicted  variance: transport, deposition?)</a:t>
            </a:r>
          </a:p>
          <a:p>
            <a:endParaRPr lang="en-US" sz="1600" dirty="0"/>
          </a:p>
          <a:p>
            <a:r>
              <a:rPr lang="en-US" sz="1600" dirty="0" smtClean="0"/>
              <a:t>The bias accounts for most of the error (one model is un-biased). The </a:t>
            </a:r>
            <a:r>
              <a:rPr lang="en-US" sz="1600" dirty="0" err="1" smtClean="0"/>
              <a:t>mMSE</a:t>
            </a:r>
            <a:r>
              <a:rPr lang="en-US" sz="1600" dirty="0" smtClean="0"/>
              <a:t> part of the LT error is comparable to the that of SY. The LT variance error  is small/negligible.</a:t>
            </a:r>
          </a:p>
          <a:p>
            <a:endParaRPr lang="en-US" sz="1600" dirty="0"/>
          </a:p>
          <a:p>
            <a:r>
              <a:rPr lang="en-US" sz="1600" dirty="0" smtClean="0"/>
              <a:t>SY and LT are quite ‘smooth’ thus error due to noise is unlikely. The </a:t>
            </a:r>
            <a:r>
              <a:rPr lang="en-US" sz="1600" dirty="0" err="1" smtClean="0"/>
              <a:t>mMSE</a:t>
            </a:r>
            <a:r>
              <a:rPr lang="en-US" sz="1600" dirty="0" smtClean="0"/>
              <a:t> error for these two ‘slow’ components underlines at some missing process common to all models?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87365" y="2920298"/>
            <a:ext cx="10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GB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3275856" y="116632"/>
            <a:ext cx="216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PM10 EU REG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33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A new approach to model evaluation is presented</a:t>
            </a:r>
          </a:p>
          <a:p>
            <a:r>
              <a:rPr lang="en-GB" sz="2400" dirty="0" smtClean="0"/>
              <a:t>It could be formally defined as a  combination of operational and diagnostic evaluation</a:t>
            </a:r>
          </a:p>
          <a:p>
            <a:r>
              <a:rPr lang="en-GB" sz="2400" dirty="0" smtClean="0"/>
              <a:t>The </a:t>
            </a:r>
            <a:r>
              <a:rPr lang="en-GB" sz="2400" dirty="0" smtClean="0"/>
              <a:t>application </a:t>
            </a:r>
            <a:r>
              <a:rPr lang="en-GB" sz="2400" dirty="0" smtClean="0"/>
              <a:t>to the spectral decomposition of mod and </a:t>
            </a:r>
            <a:r>
              <a:rPr lang="en-GB" sz="2400" dirty="0" err="1" smtClean="0"/>
              <a:t>obs</a:t>
            </a:r>
            <a:r>
              <a:rPr lang="en-GB" sz="2400" dirty="0" smtClean="0"/>
              <a:t> signal provides a clear identification of the nature of the error, and the components of the signal where it is mainly appearing</a:t>
            </a:r>
          </a:p>
          <a:p>
            <a:r>
              <a:rPr lang="en-GB" sz="2400" dirty="0" smtClean="0"/>
              <a:t>The spatial representation allows also to collect indication on the possible sources of the error</a:t>
            </a:r>
          </a:p>
          <a:p>
            <a:r>
              <a:rPr lang="en-GB" sz="2400" dirty="0" smtClean="0"/>
              <a:t>Current work is underway </a:t>
            </a:r>
            <a:r>
              <a:rPr lang="en-GB" sz="2400" dirty="0" err="1" smtClean="0"/>
              <a:t>ti</a:t>
            </a:r>
            <a:r>
              <a:rPr lang="en-GB" sz="2400" dirty="0" smtClean="0"/>
              <a:t> further decompose the error into process specific components for a clearer identification of the origin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719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30297"/>
              </p:ext>
            </p:extLst>
          </p:nvPr>
        </p:nvGraphicFramePr>
        <p:xfrm>
          <a:off x="107504" y="116633"/>
          <a:ext cx="6825152" cy="6432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808"/>
                <a:gridCol w="1524745"/>
                <a:gridCol w="1253283"/>
                <a:gridCol w="2911316"/>
              </a:tblGrid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TR1_MACC_bas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WRF3.5, CMAQ4.7.1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WRF-CMAQ_1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30 km x 30 km, 184 x 156 cells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71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FI1_HTAP_bas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FI1_MACC_bas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ECMWF,SILAMv5.4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ECMWF-SILAM_H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Arial"/>
                        </a:rPr>
                        <a:t>0.25x0.25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445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NL1_MACC_bas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ECMWF/LOTOS-EUROS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ECMWF-L.-EUROS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Arial"/>
                        </a:rPr>
                        <a:t>0.5x0.25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445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UK2_HTAP_bas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WRFv3.5.1, CMAQv5.0.2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WRF-CMAQ_2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km</a:t>
                      </a:r>
                    </a:p>
                  </a:txBody>
                  <a:tcPr marL="68580" marR="68580" marT="0" marB="0" anchor="ctr"/>
                </a:tc>
              </a:tr>
              <a:tr h="445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IT2_MACC_bas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WRF/</a:t>
                      </a:r>
                      <a:r>
                        <a:rPr lang="en-GB" sz="1100" dirty="0" err="1">
                          <a:effectLst/>
                        </a:rPr>
                        <a:t>Chem</a:t>
                      </a:r>
                      <a:r>
                        <a:rPr lang="en-GB" sz="1100" dirty="0">
                          <a:effectLst/>
                        </a:rPr>
                        <a:t>, version v3.6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WRF-WRF/Chem_1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23km</a:t>
                      </a: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IT1_MACC_bas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WRF 3.4.1/CAMx 6.10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WRF-</a:t>
                      </a:r>
                      <a:r>
                        <a:rPr lang="en-GB" sz="1100" dirty="0" err="1">
                          <a:effectLst/>
                        </a:rPr>
                        <a:t>CAMx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265x220 grid cells at 23 km</a:t>
                      </a: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DE1_MACC_bas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CCLM-CMAQ_M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DE1_HTAP_bas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CCLM-CMAQ_H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ES1_MACC_bas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WRF/Chem (coupled)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WRF-WRF/Chem_2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Arial"/>
                        </a:rPr>
                        <a:t>23km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UK3_MACC_bas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WRF-CMAQ_3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DK1_HTAP_bas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WRF-DEHM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km</a:t>
                      </a: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FRES1_HTAP_bas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ECMWF-</a:t>
                      </a:r>
                      <a:r>
                        <a:rPr lang="en-GB" sz="1100" dirty="0" err="1">
                          <a:effectLst/>
                        </a:rPr>
                        <a:t>Chimere_H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FRES1_MACC_bas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ECMWF-</a:t>
                      </a:r>
                      <a:r>
                        <a:rPr lang="en-GB" sz="1100" dirty="0" err="1">
                          <a:effectLst/>
                        </a:rPr>
                        <a:t>Chimere_M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UK1_MACC_bas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WRF3.4.1/CMAQ 5.0.2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WRF-CMAQ_4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15km</a:t>
                      </a:r>
                    </a:p>
                  </a:txBody>
                  <a:tcPr marL="68580" marR="68580" marT="0" marB="0" anchor="ctr"/>
                </a:tc>
              </a:tr>
              <a:tr h="192261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DE1_SMOKE_bas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CCLM-CMAQ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US3_SMOKE_bas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WRF3.4, CMAQ5.0.2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WRF-CMAQ_1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Arial"/>
                        </a:rPr>
                        <a:t>12 km, 459x299 cells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US1_SMOKE_bas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WRF-</a:t>
                      </a:r>
                      <a:r>
                        <a:rPr lang="en-GB" sz="1100" dirty="0" err="1">
                          <a:effectLst/>
                        </a:rPr>
                        <a:t>CAMx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459x299 cells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79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0160"/>
            <a:ext cx="878743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224136"/>
            <a:ext cx="2160240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16016" y="1224136"/>
            <a:ext cx="2088232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04248" y="1224136"/>
            <a:ext cx="2160240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§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55776" y="1224136"/>
            <a:ext cx="2160240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5856" y="116632"/>
            <a:ext cx="216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PM10 EU REG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804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7112" r="3200" b="50156"/>
          <a:stretch/>
        </p:blipFill>
        <p:spPr>
          <a:xfrm>
            <a:off x="35496" y="91114"/>
            <a:ext cx="5208105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91114"/>
            <a:ext cx="99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GB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7147" r="7440" b="2951"/>
          <a:stretch/>
        </p:blipFill>
        <p:spPr>
          <a:xfrm>
            <a:off x="4788024" y="2276872"/>
            <a:ext cx="4320480" cy="4547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3396373"/>
            <a:ext cx="3468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total error is mostly due to bias (opposite signs for the two models).</a:t>
            </a:r>
          </a:p>
          <a:p>
            <a:r>
              <a:rPr lang="en-US" sz="1600" dirty="0" smtClean="0"/>
              <a:t>The DEHM model has a negligible/null variance error for all components, while the CMAQ model has an excess of variance and of bias  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692696"/>
            <a:ext cx="314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PM2.5 NA all continent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070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6876" r="52615" b="50000"/>
          <a:stretch/>
        </p:blipFill>
        <p:spPr bwMode="auto">
          <a:xfrm>
            <a:off x="324704" y="652717"/>
            <a:ext cx="3216303" cy="313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8902" r="23314" b="23022"/>
          <a:stretch/>
        </p:blipFill>
        <p:spPr bwMode="auto">
          <a:xfrm>
            <a:off x="4355976" y="260648"/>
            <a:ext cx="3910165" cy="38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292080" y="2780928"/>
            <a:ext cx="864096" cy="83160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948264" y="1988839"/>
            <a:ext cx="936104" cy="9036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73138" y="3217885"/>
            <a:ext cx="151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LT- dominated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572135"/>
            <a:ext cx="15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DU-dominated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7272" y="4437112"/>
            <a:ext cx="4596736" cy="2304256"/>
            <a:chOff x="47272" y="4437112"/>
            <a:chExt cx="4596736" cy="230425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5" r="5145" b="47368"/>
            <a:stretch/>
          </p:blipFill>
          <p:spPr bwMode="auto">
            <a:xfrm>
              <a:off x="47272" y="4437112"/>
              <a:ext cx="4421362" cy="217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484527" y="6510536"/>
              <a:ext cx="21594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0      500     1000               2000              3000  </a:t>
              </a:r>
              <a:endParaRPr lang="en-GB" sz="90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4726" b="47367"/>
          <a:stretch/>
        </p:blipFill>
        <p:spPr bwMode="auto">
          <a:xfrm>
            <a:off x="4572000" y="4464088"/>
            <a:ext cx="4280182" cy="20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77015" y="6517136"/>
            <a:ext cx="2159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0      500     1000               2000              3000  </a:t>
            </a:r>
            <a:endParaRPr lang="en-GB" sz="900" dirty="0"/>
          </a:p>
        </p:txBody>
      </p:sp>
      <p:sp>
        <p:nvSpPr>
          <p:cNvPr id="14" name="Line Callout 1 13"/>
          <p:cNvSpPr/>
          <p:nvPr/>
        </p:nvSpPr>
        <p:spPr>
          <a:xfrm>
            <a:off x="5881885" y="5033955"/>
            <a:ext cx="562323" cy="612648"/>
          </a:xfrm>
          <a:prstGeom prst="borderCallout1">
            <a:avLst>
              <a:gd name="adj1" fmla="val 18750"/>
              <a:gd name="adj2" fmla="val -8333"/>
              <a:gd name="adj3" fmla="val 121585"/>
              <a:gd name="adj4" fmla="val -359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50 days</a:t>
            </a:r>
            <a:endParaRPr lang="en-GB" sz="1400" dirty="0"/>
          </a:p>
        </p:txBody>
      </p:sp>
      <p:sp>
        <p:nvSpPr>
          <p:cNvPr id="20" name="Line Callout 1 19"/>
          <p:cNvSpPr/>
          <p:nvPr/>
        </p:nvSpPr>
        <p:spPr>
          <a:xfrm>
            <a:off x="7984979" y="5033955"/>
            <a:ext cx="562323" cy="612648"/>
          </a:xfrm>
          <a:prstGeom prst="borderCallout1">
            <a:avLst>
              <a:gd name="adj1" fmla="val 18750"/>
              <a:gd name="adj2" fmla="val -8333"/>
              <a:gd name="adj3" fmla="val 121585"/>
              <a:gd name="adj4" fmla="val -359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55 days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107504" y="44624"/>
            <a:ext cx="186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PM2.5 hourly, NA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2626606" y="3800155"/>
            <a:ext cx="1369329" cy="612648"/>
          </a:xfrm>
          <a:prstGeom prst="borderCallout1">
            <a:avLst>
              <a:gd name="adj1" fmla="val 48601"/>
              <a:gd name="adj2" fmla="val 107319"/>
              <a:gd name="adj3" fmla="val 202052"/>
              <a:gd name="adj4" fmla="val 790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Excess of DU variance</a:t>
            </a:r>
            <a:endParaRPr lang="en-GB" sz="1600" dirty="0"/>
          </a:p>
        </p:txBody>
      </p:sp>
      <p:sp>
        <p:nvSpPr>
          <p:cNvPr id="17" name="Line Callout 1 16"/>
          <p:cNvSpPr/>
          <p:nvPr/>
        </p:nvSpPr>
        <p:spPr>
          <a:xfrm>
            <a:off x="7177973" y="3800155"/>
            <a:ext cx="1786515" cy="612648"/>
          </a:xfrm>
          <a:prstGeom prst="borderCallout1">
            <a:avLst>
              <a:gd name="adj1" fmla="val 48601"/>
              <a:gd name="adj2" fmla="val 107319"/>
              <a:gd name="adj3" fmla="val 202052"/>
              <a:gd name="adj4" fmla="val 790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Too persistent: removal processes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7234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6000" r="6469" b="22263"/>
          <a:stretch/>
        </p:blipFill>
        <p:spPr bwMode="auto">
          <a:xfrm>
            <a:off x="421557" y="279507"/>
            <a:ext cx="3595500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7692" r="6869" b="28455"/>
          <a:stretch/>
        </p:blipFill>
        <p:spPr bwMode="auto">
          <a:xfrm>
            <a:off x="4587897" y="296992"/>
            <a:ext cx="4110718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8232" r="9173" b="28226"/>
          <a:stretch/>
        </p:blipFill>
        <p:spPr bwMode="auto">
          <a:xfrm>
            <a:off x="236710" y="3501008"/>
            <a:ext cx="3965193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8211" r="6778" b="25873"/>
          <a:stretch/>
        </p:blipFill>
        <p:spPr bwMode="auto">
          <a:xfrm>
            <a:off x="4671816" y="3501008"/>
            <a:ext cx="4002354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44624"/>
            <a:ext cx="2719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, EU; receptor analysis</a:t>
            </a:r>
            <a:endParaRPr lang="en-GB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23928" y="2492973"/>
            <a:ext cx="1105466" cy="927898"/>
            <a:chOff x="6562878" y="4494992"/>
            <a:chExt cx="1533820" cy="129723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236296" y="4837389"/>
              <a:ext cx="0" cy="2948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236296" y="5132242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36296" y="5132242"/>
              <a:ext cx="0" cy="240974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972300" y="5132242"/>
              <a:ext cx="263996" cy="0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094841" y="4494992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ID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1888" y="4947576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DU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36080" y="5422890"/>
              <a:ext cx="400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SY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62878" y="4947576"/>
              <a:ext cx="377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LT</a:t>
              </a:r>
              <a:endParaRPr lang="en-GB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97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56" y="672382"/>
            <a:ext cx="3024000" cy="226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1" y="3634773"/>
            <a:ext cx="3024000" cy="226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91" y="3647083"/>
            <a:ext cx="3024000" cy="226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42" y="3649561"/>
            <a:ext cx="3023999" cy="226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5401"/>
            <a:ext cx="3024000" cy="226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1" y="686026"/>
            <a:ext cx="3024000" cy="226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44624"/>
            <a:ext cx="221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O3, NA; </a:t>
            </a:r>
            <a:r>
              <a:rPr lang="en-US" b="1" dirty="0" err="1" smtClean="0">
                <a:solidFill>
                  <a:srgbClr val="0070C0"/>
                </a:solidFill>
              </a:rPr>
              <a:t>ozonesondes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3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12" y="9450"/>
            <a:ext cx="3120000" cy="23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04" y="9450"/>
            <a:ext cx="3120000" cy="23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69120"/>
            <a:ext cx="3120000" cy="23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888"/>
            <a:ext cx="3120000" cy="23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04" y="2169120"/>
            <a:ext cx="3120000" cy="23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04" y="4509120"/>
            <a:ext cx="3120000" cy="23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73376"/>
            <a:ext cx="3120000" cy="23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73376"/>
            <a:ext cx="3120000" cy="23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69120"/>
            <a:ext cx="3120000" cy="234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504" y="44624"/>
            <a:ext cx="21884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O3, EU; </a:t>
            </a:r>
            <a:r>
              <a:rPr lang="en-US" b="1" dirty="0" err="1" smtClean="0">
                <a:solidFill>
                  <a:srgbClr val="0070C0"/>
                </a:solidFill>
              </a:rPr>
              <a:t>ozonesondes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7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9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8F8E8DA-4213-4D7B-81FF-C8CDE3814E99}" type="datetime3">
              <a:rPr lang="en-US" sz="1000" b="0">
                <a:solidFill>
                  <a:srgbClr val="004494"/>
                </a:solidFill>
              </a:rPr>
              <a:pPr eaLnBrk="1" hangingPunct="1">
                <a:defRPr/>
              </a:pPr>
              <a:t>7 October 2015</a:t>
            </a:fld>
            <a:endParaRPr lang="en-US" sz="1000" b="0">
              <a:solidFill>
                <a:srgbClr val="00449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868B348-4D08-439C-B306-047866C91285}" type="slidenum">
              <a:rPr lang="en-US" sz="1000" b="0">
                <a:solidFill>
                  <a:srgbClr val="004494"/>
                </a:solidFill>
              </a:rPr>
              <a:pPr eaLnBrk="1" hangingPunct="1">
                <a:defRPr/>
              </a:pPr>
              <a:t>3</a:t>
            </a:fld>
            <a:endParaRPr lang="en-US" sz="1000" b="0">
              <a:solidFill>
                <a:srgbClr val="004494"/>
              </a:solidFill>
            </a:endParaRPr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" y="1023938"/>
            <a:ext cx="56769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84"/>
          <a:stretch>
            <a:fillRect/>
          </a:stretch>
        </p:blipFill>
        <p:spPr bwMode="auto">
          <a:xfrm>
            <a:off x="7684" y="5095876"/>
            <a:ext cx="5677200" cy="99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187" y="1291839"/>
            <a:ext cx="336734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Spectral decomposition of time series of ozone derived from power spectrum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Four components ID, DU, SY, LT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ID</a:t>
            </a: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: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intra-day (fast-acting &lt; 12h)</a:t>
            </a: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DU</a:t>
            </a: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diurnal (day/night [12h; 2.5d]</a:t>
            </a: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SY</a:t>
            </a: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: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Synoptic (weather [2.5d;21d]</a:t>
            </a: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LT </a:t>
            </a: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Long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term (slow processes &gt; 21d) </a:t>
            </a: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LT is the base line, the other components are obtained using the filter as band-pass 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have zero mean</a:t>
            </a:r>
            <a:endParaRPr lang="en-GB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3682" y="4234932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ID</a:t>
            </a:r>
            <a:endParaRPr lang="en-GB" sz="1800" dirty="0"/>
          </a:p>
        </p:txBody>
      </p:sp>
      <p:sp>
        <p:nvSpPr>
          <p:cNvPr id="9" name="Rectangle 8"/>
          <p:cNvSpPr/>
          <p:nvPr/>
        </p:nvSpPr>
        <p:spPr>
          <a:xfrm>
            <a:off x="5233682" y="2366431"/>
            <a:ext cx="40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SY</a:t>
            </a:r>
            <a:endParaRPr lang="en-GB" sz="1800" dirty="0"/>
          </a:p>
        </p:txBody>
      </p:sp>
      <p:sp>
        <p:nvSpPr>
          <p:cNvPr id="11" name="Rectangle 10"/>
          <p:cNvSpPr/>
          <p:nvPr/>
        </p:nvSpPr>
        <p:spPr>
          <a:xfrm>
            <a:off x="5233682" y="1443066"/>
            <a:ext cx="379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LT</a:t>
            </a:r>
            <a:endParaRPr lang="en-GB" sz="1800" dirty="0"/>
          </a:p>
        </p:txBody>
      </p:sp>
      <p:sp>
        <p:nvSpPr>
          <p:cNvPr id="12" name="Rectangle 11"/>
          <p:cNvSpPr/>
          <p:nvPr/>
        </p:nvSpPr>
        <p:spPr>
          <a:xfrm>
            <a:off x="5233682" y="331668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DU</a:t>
            </a:r>
            <a:endParaRPr lang="en-GB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32656"/>
            <a:ext cx="243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Spectral decomposition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8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79053" y="-13072"/>
            <a:ext cx="4572000" cy="4882232"/>
            <a:chOff x="4579053" y="-13072"/>
            <a:chExt cx="4572000" cy="4882232"/>
          </a:xfrm>
        </p:grpSpPr>
        <p:sp>
          <p:nvSpPr>
            <p:cNvPr id="2" name="Rectangle 1"/>
            <p:cNvSpPr/>
            <p:nvPr/>
          </p:nvSpPr>
          <p:spPr>
            <a:xfrm>
              <a:off x="4579053" y="-13072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</a:rPr>
                <a:t>mMSE</a:t>
              </a:r>
              <a:r>
                <a:rPr lang="en-US" dirty="0">
                  <a:solidFill>
                    <a:srgbClr val="0070C0"/>
                  </a:solidFill>
                </a:rPr>
                <a:t>: Portion of the variance not explainable by the model: either model too poor (under-fitting) (LT component) or measurements too noisy (DU component), possibly both.</a:t>
              </a:r>
              <a:r>
                <a:rPr lang="en-US" dirty="0"/>
                <a:t>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6732240" y="1196752"/>
              <a:ext cx="1584176" cy="36724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640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548080"/>
            <a:ext cx="1326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ERROR</a:t>
            </a:r>
            <a:endParaRPr lang="en-US" sz="3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47664" y="2340168"/>
            <a:ext cx="3276837" cy="1592888"/>
            <a:chOff x="2123728" y="908720"/>
            <a:chExt cx="3276837" cy="1592888"/>
          </a:xfrm>
        </p:grpSpPr>
        <p:sp>
          <p:nvSpPr>
            <p:cNvPr id="6" name="TextBox 5"/>
            <p:cNvSpPr txBox="1"/>
            <p:nvPr/>
          </p:nvSpPr>
          <p:spPr>
            <a:xfrm>
              <a:off x="2915816" y="1916832"/>
              <a:ext cx="5571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LT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1880" y="1916832"/>
              <a:ext cx="57319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SY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7944" y="1916832"/>
              <a:ext cx="129614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DU</a:t>
              </a: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60032" y="1916832"/>
              <a:ext cx="54053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ID</a:t>
              </a:r>
              <a:endParaRPr lang="en-US" sz="3200" dirty="0"/>
            </a:p>
          </p:txBody>
        </p:sp>
        <p:cxnSp>
          <p:nvCxnSpPr>
            <p:cNvPr id="16" name="Straight Arrow Connector 15"/>
            <p:cNvCxnSpPr>
              <a:endCxn id="6" idx="0"/>
            </p:cNvCxnSpPr>
            <p:nvPr/>
          </p:nvCxnSpPr>
          <p:spPr>
            <a:xfrm>
              <a:off x="2123728" y="908720"/>
              <a:ext cx="107067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8" idx="0"/>
            </p:cNvCxnSpPr>
            <p:nvPr/>
          </p:nvCxnSpPr>
          <p:spPr>
            <a:xfrm>
              <a:off x="2123728" y="908720"/>
              <a:ext cx="1654749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123728" y="908720"/>
              <a:ext cx="216024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123728" y="908720"/>
              <a:ext cx="2931229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491880" y="4005064"/>
            <a:ext cx="5760640" cy="2736304"/>
            <a:chOff x="4067944" y="2276872"/>
            <a:chExt cx="2952328" cy="2721788"/>
          </a:xfrm>
        </p:grpSpPr>
        <p:sp>
          <p:nvSpPr>
            <p:cNvPr id="11" name="TextBox 10"/>
            <p:cNvSpPr txBox="1"/>
            <p:nvPr/>
          </p:nvSpPr>
          <p:spPr>
            <a:xfrm>
              <a:off x="4067944" y="3501008"/>
              <a:ext cx="8515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bias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3501008"/>
              <a:ext cx="159370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variance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8184" y="3429000"/>
              <a:ext cx="7920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mMSE</a:t>
              </a:r>
              <a:endParaRPr lang="en-US" sz="32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211960" y="2276872"/>
              <a:ext cx="0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211960" y="2276872"/>
              <a:ext cx="1080120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211960" y="2276872"/>
              <a:ext cx="2160240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150100" y="4437112"/>
            <a:ext cx="590252" cy="35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67944" y="4437112"/>
            <a:ext cx="345822" cy="38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 flipV="1">
            <a:off x="0" y="-2"/>
            <a:ext cx="9144000" cy="88900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8" descr="LOGO CE_Vertical_EN_NEG_quadri_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41" y="50800"/>
            <a:ext cx="1704416" cy="1189875"/>
          </a:xfrm>
          <a:prstGeom prst="rect">
            <a:avLst/>
          </a:prstGeom>
        </p:spPr>
      </p:pic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4184218" y="1189951"/>
            <a:ext cx="745693" cy="45719"/>
          </a:xfrm>
          <a:prstGeom prst="rect">
            <a:avLst/>
          </a:prstGeom>
          <a:solidFill>
            <a:srgbClr val="69AE00"/>
          </a:solidFill>
          <a:ln>
            <a:noFill/>
          </a:ln>
        </p:spPr>
        <p:txBody>
          <a:bodyPr wrap="none" anchor="ctr"/>
          <a:lstStyle/>
          <a:p>
            <a:r>
              <a:rPr lang="en-US">
                <a:solidFill>
                  <a:srgbClr val="8EB4E3"/>
                </a:solidFill>
                <a:latin typeface="Calibri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227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23559" r="6182" b="30342"/>
          <a:stretch/>
        </p:blipFill>
        <p:spPr>
          <a:xfrm>
            <a:off x="395536" y="254861"/>
            <a:ext cx="5647764" cy="2950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2719" r="5342" b="29262"/>
          <a:stretch/>
        </p:blipFill>
        <p:spPr>
          <a:xfrm>
            <a:off x="323528" y="3632842"/>
            <a:ext cx="5632397" cy="3073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7944" y="836712"/>
            <a:ext cx="1584176" cy="108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43808" y="2204864"/>
            <a:ext cx="1728192" cy="1000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7584" y="1628800"/>
            <a:ext cx="576064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59832" y="3020864"/>
            <a:ext cx="89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69090" y="1545529"/>
            <a:ext cx="89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1628800"/>
            <a:ext cx="89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region3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28985" y="1924434"/>
            <a:ext cx="337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LAT: (26, 51); LON: (-125, -55)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Availability 75%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Max 360 hour continuous missing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AIRS, CAST, NAPS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imputation on missing values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area-type filter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5320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Solazzo</a:t>
            </a:r>
            <a:r>
              <a:rPr lang="en-US" sz="1600" dirty="0" smtClean="0"/>
              <a:t> &amp; Galmarini, 2015: </a:t>
            </a:r>
            <a:r>
              <a:rPr lang="en-US" sz="1600" b="1" dirty="0" smtClean="0"/>
              <a:t>Comparing </a:t>
            </a:r>
            <a:r>
              <a:rPr lang="en-US" sz="1600" b="1" dirty="0"/>
              <a:t>apples with apples: Using spatially distributed time series of monitoring data for model </a:t>
            </a:r>
            <a:r>
              <a:rPr lang="en-US" sz="1600" b="1" dirty="0" smtClean="0"/>
              <a:t>evaluation</a:t>
            </a:r>
            <a:r>
              <a:rPr lang="en-US" sz="1600" dirty="0" smtClean="0"/>
              <a:t>, AE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279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038234" y="703081"/>
            <a:ext cx="4926254" cy="5832648"/>
            <a:chOff x="2382050" y="437990"/>
            <a:chExt cx="4926254" cy="57258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7" t="3270" r="15426" b="16778"/>
            <a:stretch/>
          </p:blipFill>
          <p:spPr>
            <a:xfrm>
              <a:off x="2382050" y="437990"/>
              <a:ext cx="4926254" cy="572580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699792" y="2132856"/>
              <a:ext cx="1224136" cy="280831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23928" y="2564904"/>
              <a:ext cx="1800200" cy="147822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1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83768" y="4250904"/>
              <a:ext cx="1008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Region 1</a:t>
              </a:r>
              <a:endParaRPr lang="en-GB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5896" y="2564904"/>
              <a:ext cx="1008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Region 2</a:t>
              </a:r>
              <a:endParaRPr lang="en-GB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06" y="1411690"/>
            <a:ext cx="36313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LON: (-10, 39); LAT: (30, 65)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Availability 75%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Max 360 hour continuous missing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AirBase</a:t>
            </a:r>
            <a:r>
              <a:rPr lang="en-US" dirty="0" smtClean="0"/>
              <a:t> only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imputation on missing values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area-type filter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156176" y="4653136"/>
            <a:ext cx="864096" cy="4320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732240" y="4764873"/>
            <a:ext cx="1008418" cy="376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Region 3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6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14591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085184"/>
            <a:ext cx="3674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FT</a:t>
            </a:r>
            <a:r>
              <a:rPr lang="en-US" dirty="0" smtClean="0"/>
              <a:t>: Full time series (no filter)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DU</a:t>
            </a:r>
            <a:r>
              <a:rPr lang="en-US" dirty="0">
                <a:solidFill>
                  <a:prstClr val="black"/>
                </a:solidFill>
              </a:rPr>
              <a:t>: diurnal (day/night [12h; 2.5d]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SY</a:t>
            </a:r>
            <a:r>
              <a:rPr lang="en-US" dirty="0">
                <a:solidFill>
                  <a:prstClr val="black"/>
                </a:solidFill>
              </a:rPr>
              <a:t> : Synoptic (weather [2.5d;21d]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LT </a:t>
            </a:r>
            <a:r>
              <a:rPr lang="en-US" dirty="0">
                <a:solidFill>
                  <a:prstClr val="black"/>
                </a:solidFill>
              </a:rPr>
              <a:t>: Long term (slow processes &gt; 21d)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5536" y="260648"/>
            <a:ext cx="2160240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6016" y="260648"/>
            <a:ext cx="2088232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04248" y="260648"/>
            <a:ext cx="2160240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55776" y="260648"/>
            <a:ext cx="2160240" cy="41764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1179</Words>
  <Application>Microsoft Macintosh PowerPoint</Application>
  <PresentationFormat>On-screen Show (4:3)</PresentationFormat>
  <Paragraphs>217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Efisio Solazzo</dc:creator>
  <cp:lastModifiedBy>Stefano Galmarini</cp:lastModifiedBy>
  <cp:revision>47</cp:revision>
  <dcterms:created xsi:type="dcterms:W3CDTF">2015-09-30T09:29:25Z</dcterms:created>
  <dcterms:modified xsi:type="dcterms:W3CDTF">2015-10-07T13:29:50Z</dcterms:modified>
</cp:coreProperties>
</file>