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3" r:id="rId6"/>
    <p:sldId id="264" r:id="rId7"/>
    <p:sldId id="259" r:id="rId8"/>
    <p:sldId id="262"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40051-5D5B-4D3A-896C-186ED574DC79}"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137407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40051-5D5B-4D3A-896C-186ED574DC79}"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340330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40051-5D5B-4D3A-896C-186ED574DC79}"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1449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40051-5D5B-4D3A-896C-186ED574DC79}"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414475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40051-5D5B-4D3A-896C-186ED574DC79}"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262750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D40051-5D5B-4D3A-896C-186ED574DC79}"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424882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D40051-5D5B-4D3A-896C-186ED574DC79}"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26723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D40051-5D5B-4D3A-896C-186ED574DC79}"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66226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40051-5D5B-4D3A-896C-186ED574DC79}"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144863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40051-5D5B-4D3A-896C-186ED574DC79}"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61881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40051-5D5B-4D3A-896C-186ED574DC79}"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7F6D-F490-4C02-ACCC-D53801B17B5E}" type="slidenum">
              <a:rPr lang="en-US" smtClean="0"/>
              <a:t>‹#›</a:t>
            </a:fld>
            <a:endParaRPr lang="en-US"/>
          </a:p>
        </p:txBody>
      </p:sp>
    </p:spTree>
    <p:extLst>
      <p:ext uri="{BB962C8B-B14F-4D97-AF65-F5344CB8AC3E}">
        <p14:creationId xmlns:p14="http://schemas.microsoft.com/office/powerpoint/2010/main" val="18679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40051-5D5B-4D3A-896C-186ED574DC79}"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E7F6D-F490-4C02-ACCC-D53801B17B5E}" type="slidenum">
              <a:rPr lang="en-US" smtClean="0"/>
              <a:t>‹#›</a:t>
            </a:fld>
            <a:endParaRPr lang="en-US"/>
          </a:p>
        </p:txBody>
      </p:sp>
    </p:spTree>
    <p:extLst>
      <p:ext uri="{BB962C8B-B14F-4D97-AF65-F5344CB8AC3E}">
        <p14:creationId xmlns:p14="http://schemas.microsoft.com/office/powerpoint/2010/main" val="292354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dirty="0"/>
              <a:t>Comparison of CMAQ Lightning NOx Schemes and Their Impacts</a:t>
            </a:r>
          </a:p>
        </p:txBody>
      </p:sp>
      <p:sp>
        <p:nvSpPr>
          <p:cNvPr id="3" name="Subtitle 2"/>
          <p:cNvSpPr>
            <a:spLocks noGrp="1"/>
          </p:cNvSpPr>
          <p:nvPr>
            <p:ph type="subTitle" idx="1"/>
          </p:nvPr>
        </p:nvSpPr>
        <p:spPr>
          <a:xfrm>
            <a:off x="307975" y="2895600"/>
            <a:ext cx="8607425" cy="3352800"/>
          </a:xfrm>
        </p:spPr>
        <p:txBody>
          <a:bodyPr>
            <a:normAutofit fontScale="62500" lnSpcReduction="20000"/>
          </a:bodyPr>
          <a:lstStyle/>
          <a:p>
            <a:pPr>
              <a:lnSpc>
                <a:spcPct val="120000"/>
              </a:lnSpc>
              <a:spcAft>
                <a:spcPts val="1200"/>
              </a:spcAft>
            </a:pPr>
            <a:r>
              <a:rPr lang="en-US" dirty="0" err="1">
                <a:solidFill>
                  <a:schemeClr val="tx1"/>
                </a:solidFill>
              </a:rPr>
              <a:t>Youhua</a:t>
            </a:r>
            <a:r>
              <a:rPr lang="en-US" dirty="0">
                <a:solidFill>
                  <a:schemeClr val="tx1"/>
                </a:solidFill>
              </a:rPr>
              <a:t> </a:t>
            </a:r>
            <a:r>
              <a:rPr lang="en-US" dirty="0" smtClean="0">
                <a:solidFill>
                  <a:schemeClr val="tx1"/>
                </a:solidFill>
              </a:rPr>
              <a:t>Tang</a:t>
            </a:r>
            <a:r>
              <a:rPr lang="en-US" baseline="30000" dirty="0" smtClean="0">
                <a:solidFill>
                  <a:schemeClr val="tx1"/>
                </a:solidFill>
              </a:rPr>
              <a:t>1,2</a:t>
            </a:r>
            <a:r>
              <a:rPr lang="en-US" dirty="0" smtClean="0">
                <a:solidFill>
                  <a:schemeClr val="tx1"/>
                </a:solidFill>
              </a:rPr>
              <a:t>, </a:t>
            </a:r>
            <a:r>
              <a:rPr lang="en-US" dirty="0">
                <a:solidFill>
                  <a:schemeClr val="tx1"/>
                </a:solidFill>
              </a:rPr>
              <a:t>Li </a:t>
            </a:r>
            <a:r>
              <a:rPr lang="en-US" dirty="0" smtClean="0">
                <a:solidFill>
                  <a:schemeClr val="tx1"/>
                </a:solidFill>
              </a:rPr>
              <a:t>Pan</a:t>
            </a:r>
            <a:r>
              <a:rPr lang="en-US" baseline="30000" dirty="0" smtClean="0">
                <a:solidFill>
                  <a:schemeClr val="tx1"/>
                </a:solidFill>
              </a:rPr>
              <a:t>1,2</a:t>
            </a:r>
            <a:r>
              <a:rPr lang="en-US" dirty="0" smtClean="0">
                <a:solidFill>
                  <a:schemeClr val="tx1"/>
                </a:solidFill>
              </a:rPr>
              <a:t>, </a:t>
            </a:r>
            <a:r>
              <a:rPr lang="en-US" dirty="0">
                <a:solidFill>
                  <a:schemeClr val="tx1"/>
                </a:solidFill>
              </a:rPr>
              <a:t>Pius </a:t>
            </a:r>
            <a:r>
              <a:rPr lang="en-US" dirty="0" smtClean="0">
                <a:solidFill>
                  <a:schemeClr val="tx1"/>
                </a:solidFill>
              </a:rPr>
              <a:t>Lee</a:t>
            </a:r>
            <a:r>
              <a:rPr lang="en-US" baseline="30000" dirty="0" smtClean="0">
                <a:solidFill>
                  <a:schemeClr val="tx1"/>
                </a:solidFill>
              </a:rPr>
              <a:t>1</a:t>
            </a:r>
            <a:r>
              <a:rPr lang="en-US" dirty="0" smtClean="0">
                <a:solidFill>
                  <a:schemeClr val="tx1"/>
                </a:solidFill>
              </a:rPr>
              <a:t>, </a:t>
            </a:r>
            <a:r>
              <a:rPr lang="en-US" dirty="0">
                <a:solidFill>
                  <a:schemeClr val="tx1"/>
                </a:solidFill>
              </a:rPr>
              <a:t>Jeffery T. </a:t>
            </a:r>
            <a:r>
              <a:rPr lang="en-US" dirty="0" smtClean="0">
                <a:solidFill>
                  <a:schemeClr val="tx1"/>
                </a:solidFill>
              </a:rPr>
              <a:t>McQueen</a:t>
            </a:r>
            <a:r>
              <a:rPr lang="en-US" baseline="30000" dirty="0" smtClean="0">
                <a:solidFill>
                  <a:schemeClr val="tx1"/>
                </a:solidFill>
              </a:rPr>
              <a:t>4</a:t>
            </a:r>
            <a:r>
              <a:rPr lang="en-US" dirty="0" smtClean="0">
                <a:solidFill>
                  <a:schemeClr val="tx1"/>
                </a:solidFill>
              </a:rPr>
              <a:t>,  </a:t>
            </a:r>
            <a:r>
              <a:rPr lang="en-US" dirty="0" err="1">
                <a:solidFill>
                  <a:schemeClr val="tx1"/>
                </a:solidFill>
              </a:rPr>
              <a:t>Jianping</a:t>
            </a:r>
            <a:r>
              <a:rPr lang="en-US" dirty="0">
                <a:solidFill>
                  <a:schemeClr val="tx1"/>
                </a:solidFill>
              </a:rPr>
              <a:t> </a:t>
            </a:r>
            <a:r>
              <a:rPr lang="en-US" dirty="0" smtClean="0">
                <a:solidFill>
                  <a:schemeClr val="tx1"/>
                </a:solidFill>
              </a:rPr>
              <a:t>Huang</a:t>
            </a:r>
            <a:r>
              <a:rPr lang="en-US" baseline="30000" dirty="0" smtClean="0">
                <a:solidFill>
                  <a:schemeClr val="tx1"/>
                </a:solidFill>
              </a:rPr>
              <a:t>4,5</a:t>
            </a:r>
            <a:r>
              <a:rPr lang="en-US" dirty="0" smtClean="0">
                <a:solidFill>
                  <a:schemeClr val="tx1"/>
                </a:solidFill>
              </a:rPr>
              <a:t>,  </a:t>
            </a:r>
            <a:r>
              <a:rPr lang="en-US" dirty="0">
                <a:solidFill>
                  <a:schemeClr val="tx1"/>
                </a:solidFill>
              </a:rPr>
              <a:t>Daniel </a:t>
            </a:r>
            <a:r>
              <a:rPr lang="en-US" dirty="0" smtClean="0">
                <a:solidFill>
                  <a:schemeClr val="tx1"/>
                </a:solidFill>
              </a:rPr>
              <a:t>Tong</a:t>
            </a:r>
            <a:r>
              <a:rPr lang="en-US" baseline="30000" dirty="0" smtClean="0">
                <a:solidFill>
                  <a:schemeClr val="tx1"/>
                </a:solidFill>
              </a:rPr>
              <a:t>1,2,3</a:t>
            </a:r>
            <a:r>
              <a:rPr lang="en-US" dirty="0" smtClean="0">
                <a:solidFill>
                  <a:schemeClr val="tx1"/>
                </a:solidFill>
              </a:rPr>
              <a:t>, </a:t>
            </a:r>
            <a:r>
              <a:rPr lang="en-US" dirty="0">
                <a:solidFill>
                  <a:schemeClr val="tx1"/>
                </a:solidFill>
              </a:rPr>
              <a:t>Hyun-</a:t>
            </a:r>
            <a:r>
              <a:rPr lang="en-US" dirty="0" err="1">
                <a:solidFill>
                  <a:schemeClr val="tx1"/>
                </a:solidFill>
              </a:rPr>
              <a:t>Cheol</a:t>
            </a:r>
            <a:r>
              <a:rPr lang="en-US" dirty="0">
                <a:solidFill>
                  <a:schemeClr val="tx1"/>
                </a:solidFill>
              </a:rPr>
              <a:t> </a:t>
            </a:r>
            <a:r>
              <a:rPr lang="en-US" dirty="0" smtClean="0">
                <a:solidFill>
                  <a:schemeClr val="tx1"/>
                </a:solidFill>
              </a:rPr>
              <a:t>Kim</a:t>
            </a:r>
            <a:r>
              <a:rPr lang="en-US" baseline="30000" dirty="0" smtClean="0">
                <a:solidFill>
                  <a:schemeClr val="tx1"/>
                </a:solidFill>
              </a:rPr>
              <a:t>1,2</a:t>
            </a:r>
            <a:r>
              <a:rPr lang="en-US" dirty="0" smtClean="0">
                <a:solidFill>
                  <a:schemeClr val="tx1"/>
                </a:solidFill>
              </a:rPr>
              <a:t>, </a:t>
            </a:r>
            <a:r>
              <a:rPr lang="en-US" dirty="0">
                <a:solidFill>
                  <a:schemeClr val="tx1"/>
                </a:solidFill>
              </a:rPr>
              <a:t>Min </a:t>
            </a:r>
            <a:r>
              <a:rPr lang="en-US" dirty="0" smtClean="0">
                <a:solidFill>
                  <a:schemeClr val="tx1"/>
                </a:solidFill>
              </a:rPr>
              <a:t>Huang</a:t>
            </a:r>
            <a:r>
              <a:rPr lang="en-US" baseline="30000" dirty="0" smtClean="0">
                <a:solidFill>
                  <a:schemeClr val="tx1"/>
                </a:solidFill>
              </a:rPr>
              <a:t>1,3</a:t>
            </a:r>
            <a:r>
              <a:rPr lang="en-US" dirty="0" smtClean="0">
                <a:solidFill>
                  <a:schemeClr val="tx1"/>
                </a:solidFill>
              </a:rPr>
              <a:t>, </a:t>
            </a:r>
            <a:r>
              <a:rPr lang="en-US" dirty="0">
                <a:solidFill>
                  <a:schemeClr val="tx1"/>
                </a:solidFill>
              </a:rPr>
              <a:t>Dale </a:t>
            </a:r>
            <a:r>
              <a:rPr lang="en-US" dirty="0" smtClean="0">
                <a:solidFill>
                  <a:schemeClr val="tx1"/>
                </a:solidFill>
              </a:rPr>
              <a:t>Allen</a:t>
            </a:r>
            <a:r>
              <a:rPr lang="en-US" baseline="30000" dirty="0" smtClean="0">
                <a:solidFill>
                  <a:schemeClr val="tx1"/>
                </a:solidFill>
              </a:rPr>
              <a:t>6</a:t>
            </a:r>
            <a:r>
              <a:rPr lang="en-US" dirty="0" smtClean="0">
                <a:solidFill>
                  <a:schemeClr val="tx1"/>
                </a:solidFill>
              </a:rPr>
              <a:t>, and Ken Pickering</a:t>
            </a:r>
            <a:r>
              <a:rPr lang="en-US" baseline="30000" dirty="0" smtClean="0">
                <a:solidFill>
                  <a:schemeClr val="tx1"/>
                </a:solidFill>
              </a:rPr>
              <a:t>7</a:t>
            </a:r>
            <a:endParaRPr lang="en-US" sz="2500" dirty="0" smtClean="0">
              <a:solidFill>
                <a:schemeClr val="tx1"/>
              </a:solidFill>
            </a:endParaRPr>
          </a:p>
          <a:p>
            <a:pPr indent="-457200" algn="l"/>
            <a:r>
              <a:rPr lang="en-US" sz="2500" dirty="0" smtClean="0">
                <a:solidFill>
                  <a:schemeClr val="tx1"/>
                </a:solidFill>
              </a:rPr>
              <a:t>1</a:t>
            </a:r>
            <a:r>
              <a:rPr lang="en-US" sz="2500" dirty="0">
                <a:solidFill>
                  <a:schemeClr val="tx1"/>
                </a:solidFill>
              </a:rPr>
              <a:t>. NOAA Air Resources Laboratory, 5830 University Research Court, College Park, MD 20740</a:t>
            </a:r>
          </a:p>
          <a:p>
            <a:pPr indent="-457200" algn="l"/>
            <a:r>
              <a:rPr lang="en-US" sz="2500" dirty="0">
                <a:solidFill>
                  <a:schemeClr val="tx1"/>
                </a:solidFill>
              </a:rPr>
              <a:t>2. Cooperative Institute for Climate and Satellites, University of Maryland, College Park, MD 20740</a:t>
            </a:r>
          </a:p>
          <a:p>
            <a:pPr indent="-457200" algn="l"/>
            <a:r>
              <a:rPr lang="en-US" sz="2500" dirty="0">
                <a:solidFill>
                  <a:schemeClr val="tx1"/>
                </a:solidFill>
              </a:rPr>
              <a:t>3. Center for Spatial Information Science and Systems, George Mason University, Fairfax, VA 22030</a:t>
            </a:r>
          </a:p>
          <a:p>
            <a:pPr indent="-822960" algn="l"/>
            <a:r>
              <a:rPr lang="en-US" sz="2500" dirty="0">
                <a:solidFill>
                  <a:schemeClr val="tx1"/>
                </a:solidFill>
              </a:rPr>
              <a:t>4. NCEP Environmental Modeling Centers, 5830 University Research Court, College Park, </a:t>
            </a:r>
            <a:r>
              <a:rPr lang="en-US" sz="2500" dirty="0" smtClean="0">
                <a:solidFill>
                  <a:schemeClr val="tx1"/>
                </a:solidFill>
              </a:rPr>
              <a:t>MD 20740</a:t>
            </a:r>
            <a:endParaRPr lang="en-US" sz="2500" dirty="0">
              <a:solidFill>
                <a:schemeClr val="tx1"/>
              </a:solidFill>
            </a:endParaRPr>
          </a:p>
          <a:p>
            <a:pPr indent="-457200" algn="l"/>
            <a:r>
              <a:rPr lang="en-US" sz="2500" dirty="0">
                <a:solidFill>
                  <a:schemeClr val="tx1"/>
                </a:solidFill>
              </a:rPr>
              <a:t>5. I.M Systems Group Inc., Rockville, MD 20852</a:t>
            </a:r>
          </a:p>
          <a:p>
            <a:pPr indent="-457200" algn="l"/>
            <a:r>
              <a:rPr lang="en-US" sz="2500" dirty="0">
                <a:solidFill>
                  <a:schemeClr val="tx1"/>
                </a:solidFill>
              </a:rPr>
              <a:t>6. Department of Atmospheric and Oceanic Science, University of Maryland, College Park, </a:t>
            </a:r>
            <a:r>
              <a:rPr lang="en-US" sz="2500" dirty="0" smtClean="0">
                <a:solidFill>
                  <a:schemeClr val="tx1"/>
                </a:solidFill>
              </a:rPr>
              <a:t>MD 20740</a:t>
            </a:r>
            <a:endParaRPr lang="en-US" sz="2500" dirty="0">
              <a:solidFill>
                <a:schemeClr val="tx1"/>
              </a:solidFill>
            </a:endParaRPr>
          </a:p>
          <a:p>
            <a:pPr indent="-457200" algn="l"/>
            <a:r>
              <a:rPr lang="en-US" sz="2500" dirty="0">
                <a:solidFill>
                  <a:schemeClr val="tx1"/>
                </a:solidFill>
              </a:rPr>
              <a:t>7. NASA Goddard Space Flight Center, Greenbelt, MD </a:t>
            </a:r>
            <a:r>
              <a:rPr lang="en-US" sz="2500" dirty="0" smtClean="0">
                <a:solidFill>
                  <a:schemeClr val="tx1"/>
                </a:solidFill>
              </a:rPr>
              <a:t>20771</a:t>
            </a:r>
            <a:endParaRPr lang="en-US" dirty="0"/>
          </a:p>
        </p:txBody>
      </p:sp>
      <p:sp>
        <p:nvSpPr>
          <p:cNvPr id="4" name="AutoShape 2" descr="Image result for noa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oa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noaa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95400" cy="1295400"/>
          </a:xfrm>
          <a:prstGeom prst="rect">
            <a:avLst/>
          </a:prstGeom>
        </p:spPr>
      </p:pic>
      <p:pic>
        <p:nvPicPr>
          <p:cNvPr id="1032" name="Picture 8" descr="http://www.mse.umd.edu/sites/default/files/images/logos/umd-b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1927"/>
            <a:ext cx="1301574" cy="130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60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Autofit/>
          </a:bodyPr>
          <a:lstStyle/>
          <a:p>
            <a:r>
              <a:rPr lang="en-US" sz="3200" dirty="0" smtClean="0"/>
              <a:t>Comparison with Discover-AQ 2011 </a:t>
            </a:r>
            <a:br>
              <a:rPr lang="en-US" sz="3200" dirty="0" smtClean="0"/>
            </a:br>
            <a:r>
              <a:rPr lang="en-US" sz="3200" dirty="0" smtClean="0"/>
              <a:t>P-3B aircraft data</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501140"/>
            <a:ext cx="6781800" cy="47472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8" y="872066"/>
            <a:ext cx="2797916" cy="4538133"/>
          </a:xfrm>
          <a:prstGeom prst="rect">
            <a:avLst/>
          </a:prstGeom>
        </p:spPr>
      </p:pic>
    </p:spTree>
    <p:extLst>
      <p:ext uri="{BB962C8B-B14F-4D97-AF65-F5344CB8AC3E}">
        <p14:creationId xmlns:p14="http://schemas.microsoft.com/office/powerpoint/2010/main" val="387436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0"/>
            <a:ext cx="6324600" cy="32537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352800"/>
            <a:ext cx="6400800" cy="34137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4" y="638175"/>
            <a:ext cx="3259575" cy="5231130"/>
          </a:xfrm>
          <a:prstGeom prst="rect">
            <a:avLst/>
          </a:prstGeom>
        </p:spPr>
      </p:pic>
    </p:spTree>
    <p:extLst>
      <p:ext uri="{BB962C8B-B14F-4D97-AF65-F5344CB8AC3E}">
        <p14:creationId xmlns:p14="http://schemas.microsoft.com/office/powerpoint/2010/main" val="109661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905000"/>
            <a:ext cx="3810000" cy="3962400"/>
          </a:xfrm>
        </p:spPr>
        <p:txBody>
          <a:bodyPr>
            <a:normAutofit/>
          </a:bodyPr>
          <a:lstStyle/>
          <a:p>
            <a:r>
              <a:rPr lang="en-US" sz="3200" dirty="0" smtClean="0"/>
              <a:t>The default CMAQ </a:t>
            </a:r>
            <a:r>
              <a:rPr lang="en-US" sz="3200" dirty="0" err="1" smtClean="0"/>
              <a:t>LNOx</a:t>
            </a:r>
            <a:r>
              <a:rPr lang="en-US" sz="3200" dirty="0" smtClean="0"/>
              <a:t> emission rate was too high, and degraded the model performance.</a:t>
            </a:r>
            <a:endParaRPr lang="en-US" sz="3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689"/>
            <a:ext cx="478971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9" y="3505200"/>
            <a:ext cx="497114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20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 Thing can also been for surface </a:t>
            </a:r>
            <a:r>
              <a:rPr lang="en-US" dirty="0" err="1" smtClean="0"/>
              <a:t>AIRNow</a:t>
            </a:r>
            <a:r>
              <a:rPr lang="en-US" dirty="0" smtClean="0"/>
              <a:t> ozone comparison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305800" cy="4978400"/>
          </a:xfrm>
          <a:prstGeom prst="rect">
            <a:avLst/>
          </a:prstGeom>
        </p:spPr>
      </p:pic>
    </p:spTree>
    <p:extLst>
      <p:ext uri="{BB962C8B-B14F-4D97-AF65-F5344CB8AC3E}">
        <p14:creationId xmlns:p14="http://schemas.microsoft.com/office/powerpoint/2010/main" val="248741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44562"/>
          </a:xfrm>
        </p:spPr>
        <p:txBody>
          <a:bodyPr/>
          <a:lstStyle/>
          <a:p>
            <a:pPr algn="l"/>
            <a:r>
              <a:rPr lang="en-US" dirty="0" smtClean="0"/>
              <a:t>Summary</a:t>
            </a:r>
            <a:endParaRPr lang="en-US" dirty="0"/>
          </a:p>
        </p:txBody>
      </p:sp>
      <p:sp>
        <p:nvSpPr>
          <p:cNvPr id="3" name="Content Placeholder 2"/>
          <p:cNvSpPr>
            <a:spLocks noGrp="1"/>
          </p:cNvSpPr>
          <p:nvPr>
            <p:ph idx="1"/>
          </p:nvPr>
        </p:nvSpPr>
        <p:spPr>
          <a:xfrm>
            <a:off x="228600" y="1143000"/>
            <a:ext cx="8534400" cy="5562600"/>
          </a:xfrm>
        </p:spPr>
        <p:txBody>
          <a:bodyPr>
            <a:normAutofit fontScale="77500" lnSpcReduction="20000"/>
          </a:bodyPr>
          <a:lstStyle/>
          <a:p>
            <a:r>
              <a:rPr lang="en-US" dirty="0"/>
              <a:t>We tested the CMAQ 5.0.2’s lightning NOx emission module using hourly WRF-ARW convective precipitation rate and with constraint of monthly NLDN data. Its lightning counts show offsets in locations and timing, compared with NLDN lightning data. Its emission rate per flash may be too high. The </a:t>
            </a:r>
            <a:r>
              <a:rPr lang="en-US" dirty="0" err="1"/>
              <a:t>LNOx’s</a:t>
            </a:r>
            <a:r>
              <a:rPr lang="en-US" dirty="0"/>
              <a:t> wet scavenging and deposition needs further </a:t>
            </a:r>
            <a:r>
              <a:rPr lang="en-US" dirty="0" smtClean="0"/>
              <a:t>examination.</a:t>
            </a:r>
          </a:p>
          <a:p>
            <a:r>
              <a:rPr lang="en-US" dirty="0"/>
              <a:t>Reducing the </a:t>
            </a:r>
            <a:r>
              <a:rPr lang="en-US" dirty="0" err="1"/>
              <a:t>LNOx</a:t>
            </a:r>
            <a:r>
              <a:rPr lang="en-US" dirty="0"/>
              <a:t> emission rate can significantly reduce that high NOx bias, though its overestimation is still </a:t>
            </a:r>
            <a:r>
              <a:rPr lang="en-US" dirty="0" smtClean="0"/>
              <a:t>evident in some cases.</a:t>
            </a:r>
          </a:p>
          <a:p>
            <a:r>
              <a:rPr lang="en-US" dirty="0"/>
              <a:t>Using original NLDN data to derive </a:t>
            </a:r>
            <a:r>
              <a:rPr lang="en-US" dirty="0" err="1"/>
              <a:t>LNOx</a:t>
            </a:r>
            <a:r>
              <a:rPr lang="en-US" dirty="0"/>
              <a:t> emission for retrospective simulations looks more trustable, but it cannot be used in </a:t>
            </a:r>
            <a:r>
              <a:rPr lang="en-US" dirty="0" smtClean="0"/>
              <a:t>forecast. The </a:t>
            </a:r>
            <a:r>
              <a:rPr lang="en-US" dirty="0"/>
              <a:t>current NLDN1 method needs significant improvements:  application of NLDN detection efficiencies and inclusion of appropriate vertical distributions of flash channels </a:t>
            </a:r>
            <a:endParaRPr lang="en-US" dirty="0" smtClean="0"/>
          </a:p>
          <a:p>
            <a:r>
              <a:rPr lang="en-US" dirty="0" smtClean="0"/>
              <a:t>Lightning data derived from modeled convective </a:t>
            </a:r>
            <a:r>
              <a:rPr lang="en-US" dirty="0"/>
              <a:t>precipitation rate</a:t>
            </a:r>
            <a:r>
              <a:rPr lang="en-US" dirty="0" smtClean="0"/>
              <a:t> is still quite uncertain for its location, time and strength.</a:t>
            </a:r>
          </a:p>
          <a:p>
            <a:pPr marL="0" indent="0">
              <a:buNone/>
            </a:pPr>
            <a:endParaRPr lang="en-US" dirty="0"/>
          </a:p>
        </p:txBody>
      </p:sp>
    </p:spTree>
    <p:extLst>
      <p:ext uri="{BB962C8B-B14F-4D97-AF65-F5344CB8AC3E}">
        <p14:creationId xmlns:p14="http://schemas.microsoft.com/office/powerpoint/2010/main" val="391136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229600" cy="1066800"/>
          </a:xfrm>
          <a:solidFill>
            <a:srgbClr val="00B0F0"/>
          </a:solidFill>
        </p:spPr>
        <p:txBody>
          <a:bodyPr>
            <a:normAutofit/>
          </a:bodyPr>
          <a:lstStyle/>
          <a:p>
            <a:r>
              <a:rPr lang="en-US" sz="3200" b="1" dirty="0" smtClean="0"/>
              <a:t>Lightning Emission Process used in CMAQ 5.0.2</a:t>
            </a:r>
            <a:endParaRPr lang="en-US" sz="3200" b="1" dirty="0"/>
          </a:p>
        </p:txBody>
      </p:sp>
      <p:sp>
        <p:nvSpPr>
          <p:cNvPr id="5" name="TextBox 4"/>
          <p:cNvSpPr txBox="1"/>
          <p:nvPr/>
        </p:nvSpPr>
        <p:spPr>
          <a:xfrm>
            <a:off x="381000" y="2057400"/>
            <a:ext cx="5565241" cy="400110"/>
          </a:xfrm>
          <a:prstGeom prst="rect">
            <a:avLst/>
          </a:prstGeom>
          <a:solidFill>
            <a:srgbClr val="FFFF00"/>
          </a:solidFill>
        </p:spPr>
        <p:txBody>
          <a:bodyPr wrap="none" rtlCol="0">
            <a:spAutoFit/>
          </a:bodyPr>
          <a:lstStyle/>
          <a:p>
            <a:r>
              <a:rPr lang="en-US" sz="2000" b="1" dirty="0" smtClean="0"/>
              <a:t>NLDN (National Lightning Detection Network) data</a:t>
            </a:r>
            <a:endParaRPr lang="en-US" sz="2000" b="1" dirty="0"/>
          </a:p>
        </p:txBody>
      </p:sp>
      <p:sp>
        <p:nvSpPr>
          <p:cNvPr id="6" name="TextBox 5"/>
          <p:cNvSpPr txBox="1"/>
          <p:nvPr/>
        </p:nvSpPr>
        <p:spPr>
          <a:xfrm>
            <a:off x="1570260" y="2819400"/>
            <a:ext cx="1973041" cy="369332"/>
          </a:xfrm>
          <a:prstGeom prst="rect">
            <a:avLst/>
          </a:prstGeom>
          <a:solidFill>
            <a:srgbClr val="FFFF00"/>
          </a:solidFill>
        </p:spPr>
        <p:txBody>
          <a:bodyPr wrap="none" rtlCol="0">
            <a:spAutoFit/>
          </a:bodyPr>
          <a:lstStyle/>
          <a:p>
            <a:r>
              <a:rPr lang="en-US" b="1" dirty="0" smtClean="0"/>
              <a:t>Map to CMAQ grid</a:t>
            </a:r>
            <a:endParaRPr lang="en-US" b="1" dirty="0"/>
          </a:p>
        </p:txBody>
      </p:sp>
      <p:sp>
        <p:nvSpPr>
          <p:cNvPr id="7" name="TextBox 6"/>
          <p:cNvSpPr txBox="1"/>
          <p:nvPr/>
        </p:nvSpPr>
        <p:spPr>
          <a:xfrm>
            <a:off x="533400" y="3478307"/>
            <a:ext cx="4495800" cy="646331"/>
          </a:xfrm>
          <a:prstGeom prst="rect">
            <a:avLst/>
          </a:prstGeom>
          <a:solidFill>
            <a:srgbClr val="FFFF00"/>
          </a:solidFill>
        </p:spPr>
        <p:txBody>
          <a:bodyPr wrap="square" rtlCol="0">
            <a:spAutoFit/>
          </a:bodyPr>
          <a:lstStyle/>
          <a:p>
            <a:r>
              <a:rPr lang="en-US" b="1" dirty="0" smtClean="0"/>
              <a:t>Calculate Total monthly Lightning flash Count over each grid</a:t>
            </a:r>
            <a:endParaRPr lang="en-US" b="1" dirty="0"/>
          </a:p>
        </p:txBody>
      </p:sp>
      <p:sp>
        <p:nvSpPr>
          <p:cNvPr id="8" name="TextBox 7"/>
          <p:cNvSpPr txBox="1"/>
          <p:nvPr/>
        </p:nvSpPr>
        <p:spPr>
          <a:xfrm>
            <a:off x="6477000" y="1995845"/>
            <a:ext cx="2590800" cy="646331"/>
          </a:xfrm>
          <a:prstGeom prst="rect">
            <a:avLst/>
          </a:prstGeom>
          <a:solidFill>
            <a:srgbClr val="FFFF00"/>
          </a:solidFill>
        </p:spPr>
        <p:txBody>
          <a:bodyPr wrap="square" rtlCol="0">
            <a:spAutoFit/>
          </a:bodyPr>
          <a:lstStyle/>
          <a:p>
            <a:r>
              <a:rPr lang="en-US" b="1" dirty="0" smtClean="0"/>
              <a:t>Model’s Convective Precipitation (CP) Rate</a:t>
            </a:r>
            <a:endParaRPr lang="en-US" b="1" dirty="0"/>
          </a:p>
        </p:txBody>
      </p:sp>
      <p:sp>
        <p:nvSpPr>
          <p:cNvPr id="9" name="TextBox 8"/>
          <p:cNvSpPr txBox="1"/>
          <p:nvPr/>
        </p:nvSpPr>
        <p:spPr>
          <a:xfrm>
            <a:off x="5562600" y="3327231"/>
            <a:ext cx="2362200" cy="646331"/>
          </a:xfrm>
          <a:prstGeom prst="rect">
            <a:avLst/>
          </a:prstGeom>
          <a:solidFill>
            <a:srgbClr val="FFFF00"/>
          </a:solidFill>
        </p:spPr>
        <p:txBody>
          <a:bodyPr wrap="square" rtlCol="0">
            <a:spAutoFit/>
          </a:bodyPr>
          <a:lstStyle/>
          <a:p>
            <a:r>
              <a:rPr lang="en-US" b="1" dirty="0" smtClean="0"/>
              <a:t>Model’s flash count (monthly total)</a:t>
            </a:r>
            <a:endParaRPr lang="en-US" b="1" dirty="0"/>
          </a:p>
        </p:txBody>
      </p:sp>
      <p:cxnSp>
        <p:nvCxnSpPr>
          <p:cNvPr id="11" name="Straight Arrow Connector 10"/>
          <p:cNvCxnSpPr>
            <a:endCxn id="6" idx="0"/>
          </p:cNvCxnSpPr>
          <p:nvPr/>
        </p:nvCxnSpPr>
        <p:spPr>
          <a:xfrm>
            <a:off x="2556780" y="2457510"/>
            <a:ext cx="1" cy="3618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14600" y="3200400"/>
            <a:ext cx="1" cy="3618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67600" y="2636043"/>
            <a:ext cx="1" cy="691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514600" y="4124638"/>
            <a:ext cx="1" cy="1209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81300" y="3991491"/>
            <a:ext cx="2953872" cy="13425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02054" y="5410200"/>
            <a:ext cx="3474746" cy="984885"/>
          </a:xfrm>
          <a:prstGeom prst="rect">
            <a:avLst/>
          </a:prstGeom>
          <a:solidFill>
            <a:srgbClr val="FFFF00"/>
          </a:solidFill>
        </p:spPr>
        <p:txBody>
          <a:bodyPr wrap="square" rtlCol="0">
            <a:spAutoFit/>
          </a:bodyPr>
          <a:lstStyle/>
          <a:p>
            <a:r>
              <a:rPr lang="en-US" sz="2000" b="1" dirty="0" smtClean="0"/>
              <a:t>Mean </a:t>
            </a:r>
            <a:r>
              <a:rPr lang="en-US" sz="2000" b="1" dirty="0" err="1" smtClean="0"/>
              <a:t>LTratio</a:t>
            </a:r>
            <a:r>
              <a:rPr lang="en-US" sz="2000" b="1" dirty="0" smtClean="0"/>
              <a:t> used in CMAQ</a:t>
            </a:r>
          </a:p>
          <a:p>
            <a:endParaRPr lang="en-US" b="1" dirty="0" smtClean="0"/>
          </a:p>
          <a:p>
            <a:r>
              <a:rPr lang="en-US" b="1" dirty="0" smtClean="0"/>
              <a:t>     </a:t>
            </a:r>
            <a:r>
              <a:rPr lang="en-US" sz="2000" b="1" dirty="0" smtClean="0"/>
              <a:t>NLDN/Model</a:t>
            </a:r>
            <a:endParaRPr lang="en-US" sz="2000" b="1" dirty="0"/>
          </a:p>
        </p:txBody>
      </p:sp>
      <p:sp>
        <p:nvSpPr>
          <p:cNvPr id="3" name="TextBox 2"/>
          <p:cNvSpPr txBox="1"/>
          <p:nvPr/>
        </p:nvSpPr>
        <p:spPr>
          <a:xfrm>
            <a:off x="4876800" y="2808687"/>
            <a:ext cx="2448694" cy="369332"/>
          </a:xfrm>
          <a:prstGeom prst="rect">
            <a:avLst/>
          </a:prstGeom>
          <a:solidFill>
            <a:srgbClr val="92D050"/>
          </a:solidFill>
        </p:spPr>
        <p:txBody>
          <a:bodyPr wrap="square" rtlCol="0">
            <a:spAutoFit/>
          </a:bodyPr>
          <a:lstStyle/>
          <a:p>
            <a:r>
              <a:rPr lang="en-US" b="1" dirty="0" smtClean="0"/>
              <a:t>1 mm/</a:t>
            </a:r>
            <a:r>
              <a:rPr lang="en-US" b="1" dirty="0" err="1" smtClean="0"/>
              <a:t>hr</a:t>
            </a:r>
            <a:r>
              <a:rPr lang="en-US" b="1" dirty="0" smtClean="0"/>
              <a:t> =&gt; 147 </a:t>
            </a:r>
            <a:r>
              <a:rPr lang="en-US" b="1" dirty="0" err="1" smtClean="0"/>
              <a:t>flashs</a:t>
            </a:r>
            <a:endParaRPr lang="en-US" b="1" dirty="0"/>
          </a:p>
        </p:txBody>
      </p:sp>
      <p:sp>
        <p:nvSpPr>
          <p:cNvPr id="24" name="Right Bracket 23"/>
          <p:cNvSpPr/>
          <p:nvPr/>
        </p:nvSpPr>
        <p:spPr>
          <a:xfrm>
            <a:off x="7467601" y="2981637"/>
            <a:ext cx="990599" cy="2428563"/>
          </a:xfrm>
          <a:prstGeom prst="rightBracket">
            <a:avLst>
              <a:gd name="adj" fmla="val 122293"/>
            </a:avLst>
          </a:prstGeom>
          <a:ln w="34925">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280856" y="5486400"/>
            <a:ext cx="2362200" cy="646331"/>
          </a:xfrm>
          <a:prstGeom prst="rect">
            <a:avLst/>
          </a:prstGeom>
          <a:solidFill>
            <a:srgbClr val="FFFF00"/>
          </a:solidFill>
        </p:spPr>
        <p:txBody>
          <a:bodyPr wrap="square" rtlCol="0">
            <a:spAutoFit/>
          </a:bodyPr>
          <a:lstStyle/>
          <a:p>
            <a:r>
              <a:rPr lang="en-US" b="1" dirty="0" smtClean="0"/>
              <a:t>Inline Lightning NOx emission</a:t>
            </a:r>
            <a:endParaRPr lang="en-US" b="1" dirty="0"/>
          </a:p>
        </p:txBody>
      </p:sp>
      <p:cxnSp>
        <p:nvCxnSpPr>
          <p:cNvPr id="26" name="Straight Arrow Connector 25"/>
          <p:cNvCxnSpPr/>
          <p:nvPr/>
        </p:nvCxnSpPr>
        <p:spPr>
          <a:xfrm>
            <a:off x="4913491" y="5791200"/>
            <a:ext cx="136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35172" y="4450082"/>
            <a:ext cx="2438401" cy="646331"/>
          </a:xfrm>
          <a:prstGeom prst="rect">
            <a:avLst/>
          </a:prstGeom>
          <a:solidFill>
            <a:srgbClr val="92D050"/>
          </a:solidFill>
        </p:spPr>
        <p:txBody>
          <a:bodyPr wrap="square" lIns="9144" rIns="9144" rtlCol="0">
            <a:spAutoFit/>
          </a:bodyPr>
          <a:lstStyle/>
          <a:p>
            <a:r>
              <a:rPr lang="en-US" b="1" dirty="0" smtClean="0"/>
              <a:t>1 flash =&gt; 500 moles NO </a:t>
            </a:r>
          </a:p>
          <a:p>
            <a:r>
              <a:rPr lang="en-US" b="1" dirty="0" smtClean="0"/>
              <a:t>over land</a:t>
            </a:r>
            <a:endParaRPr lang="en-US" b="1" dirty="0"/>
          </a:p>
        </p:txBody>
      </p:sp>
    </p:spTree>
    <p:extLst>
      <p:ext uri="{BB962C8B-B14F-4D97-AF65-F5344CB8AC3E}">
        <p14:creationId xmlns:p14="http://schemas.microsoft.com/office/powerpoint/2010/main" val="23160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smtClean="0"/>
              <a:t>WRF-ARW Setting </a:t>
            </a:r>
            <a:br>
              <a:rPr lang="en-US" sz="3200" b="1" dirty="0" smtClean="0"/>
            </a:br>
            <a:r>
              <a:rPr lang="en-US" sz="3200" b="1" dirty="0" smtClean="0"/>
              <a:t>(12km CONUS, 42 layers up to 50hPa)</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689466015"/>
              </p:ext>
            </p:extLst>
          </p:nvPr>
        </p:nvGraphicFramePr>
        <p:xfrm>
          <a:off x="457200" y="1371600"/>
          <a:ext cx="8001000" cy="5493706"/>
        </p:xfrm>
        <a:graphic>
          <a:graphicData uri="http://schemas.openxmlformats.org/drawingml/2006/table">
            <a:tbl>
              <a:tblPr firstRow="1" firstCol="1" bandRow="1">
                <a:tableStyleId>{5C22544A-7EE6-4342-B048-85BDC9FD1C3A}</a:tableStyleId>
              </a:tblPr>
              <a:tblGrid>
                <a:gridCol w="2877710"/>
                <a:gridCol w="2761090"/>
                <a:gridCol w="2362200"/>
              </a:tblGrid>
              <a:tr h="581263">
                <a:tc>
                  <a:txBody>
                    <a:bodyPr/>
                    <a:lstStyle/>
                    <a:p>
                      <a:endParaRPr lang="en-US" sz="16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Schemes</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Remarks and Reference</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Advection</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Runge-Kutta 3 advection scheme</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Wicker and Skamarock (2002)</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Shortwave radiation </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Dudhia</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Dudhia (1989)</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Longwave radiation</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RRTM</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Mlawer et al. (1997)</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PBL turbulent mixing</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err="1">
                          <a:effectLst/>
                          <a:latin typeface="Times New Roman" panose="02020603050405020304" pitchFamily="18" charset="0"/>
                          <a:cs typeface="Times New Roman" panose="02020603050405020304" pitchFamily="18" charset="0"/>
                        </a:rPr>
                        <a:t>Yonsei</a:t>
                      </a:r>
                      <a:r>
                        <a:rPr lang="en-US" sz="1600" dirty="0">
                          <a:effectLst/>
                          <a:latin typeface="Times New Roman" panose="02020603050405020304" pitchFamily="18" charset="0"/>
                          <a:cs typeface="Times New Roman" panose="02020603050405020304" pitchFamily="18" charset="0"/>
                        </a:rPr>
                        <a:t> University Scheme</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Hong et al. (2006)</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Cloud Micro Physics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WRF single-moment, 6-class scheme</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Hong and Lim (2006)</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800" b="1" i="0" kern="1200" dirty="0" smtClean="0">
                          <a:solidFill>
                            <a:schemeClr val="lt1"/>
                          </a:solidFill>
                          <a:effectLst/>
                          <a:latin typeface="+mn-lt"/>
                          <a:ea typeface="+mn-ea"/>
                          <a:cs typeface="+mn-cs"/>
                        </a:rPr>
                        <a:t>Cumulus Parameterization</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800" b="0" i="0" kern="1200" dirty="0" err="1" smtClean="0">
                          <a:solidFill>
                            <a:schemeClr val="dk1"/>
                          </a:solidFill>
                          <a:effectLst/>
                          <a:latin typeface="+mn-lt"/>
                          <a:ea typeface="+mn-ea"/>
                          <a:cs typeface="+mn-cs"/>
                        </a:rPr>
                        <a:t>Kain</a:t>
                      </a:r>
                      <a:r>
                        <a:rPr lang="en-US" sz="1800" b="0" i="0" kern="1200" dirty="0" smtClean="0">
                          <a:solidFill>
                            <a:schemeClr val="dk1"/>
                          </a:solidFill>
                          <a:effectLst/>
                          <a:latin typeface="+mn-lt"/>
                          <a:ea typeface="+mn-ea"/>
                          <a:cs typeface="+mn-cs"/>
                        </a:rPr>
                        <a:t>-Fritsch scheme</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err="1" smtClean="0">
                          <a:latin typeface="Times New Roman" panose="02020603050405020304" pitchFamily="18" charset="0"/>
                          <a:cs typeface="Times New Roman" panose="02020603050405020304" pitchFamily="18" charset="0"/>
                        </a:rPr>
                        <a:t>Kain</a:t>
                      </a:r>
                      <a:r>
                        <a:rPr lang="en-US" sz="1600" dirty="0" smtClean="0">
                          <a:latin typeface="Times New Roman" panose="02020603050405020304" pitchFamily="18" charset="0"/>
                          <a:cs typeface="Times New Roman" panose="02020603050405020304" pitchFamily="18" charset="0"/>
                        </a:rPr>
                        <a:t> (2004)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098771">
                <a:tc>
                  <a:txBody>
                    <a:bodyPr/>
                    <a:lstStyle/>
                    <a:p>
                      <a:pPr marL="0" marR="0">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Surface layer heat/momentum exchange</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MM5 Similarity Scheme</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a:effectLst/>
                          <a:latin typeface="Times New Roman" panose="02020603050405020304" pitchFamily="18" charset="0"/>
                          <a:cs typeface="Times New Roman" panose="02020603050405020304" pitchFamily="18" charset="0"/>
                        </a:rPr>
                        <a:t>Zhang and </a:t>
                      </a:r>
                      <a:r>
                        <a:rPr lang="en-US" sz="1600" dirty="0" err="1">
                          <a:effectLst/>
                          <a:latin typeface="Times New Roman" panose="02020603050405020304" pitchFamily="18" charset="0"/>
                          <a:cs typeface="Times New Roman" panose="02020603050405020304" pitchFamily="18" charset="0"/>
                        </a:rPr>
                        <a:t>Anthes</a:t>
                      </a:r>
                      <a:r>
                        <a:rPr lang="en-US" sz="1600" dirty="0">
                          <a:effectLst/>
                          <a:latin typeface="Times New Roman" panose="02020603050405020304" pitchFamily="18" charset="0"/>
                          <a:cs typeface="Times New Roman" panose="02020603050405020304" pitchFamily="18" charset="0"/>
                        </a:rPr>
                        <a:t> (1982)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32794">
                <a:tc>
                  <a:txBody>
                    <a:bodyPr/>
                    <a:lstStyle/>
                    <a:p>
                      <a:pPr marL="0" marR="0">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Land surface exchange</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a:effectLst/>
                          <a:latin typeface="Times New Roman" panose="02020603050405020304" pitchFamily="18" charset="0"/>
                          <a:cs typeface="Times New Roman" panose="02020603050405020304" pitchFamily="18" charset="0"/>
                        </a:rPr>
                        <a:t>Unified Noah Land Surface Model</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47900" algn="l"/>
                        </a:tabLst>
                      </a:pPr>
                      <a:r>
                        <a:rPr lang="en-US" sz="1600" dirty="0" err="1">
                          <a:effectLst/>
                          <a:latin typeface="Times New Roman" panose="02020603050405020304" pitchFamily="18" charset="0"/>
                          <a:cs typeface="Times New Roman" panose="02020603050405020304" pitchFamily="18" charset="0"/>
                        </a:rPr>
                        <a:t>Tewari</a:t>
                      </a:r>
                      <a:r>
                        <a:rPr lang="en-US" sz="1600" dirty="0">
                          <a:effectLst/>
                          <a:latin typeface="Times New Roman" panose="02020603050405020304" pitchFamily="18" charset="0"/>
                          <a:cs typeface="Times New Roman" panose="02020603050405020304" pitchFamily="18" charset="0"/>
                        </a:rPr>
                        <a:t> et al. (2004)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33421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cs typeface="Times New Roman" panose="02020603050405020304" pitchFamily="18" charset="0"/>
              </a:rPr>
              <a:t>CMAQ 5.0.2 Setting </a:t>
            </a:r>
            <a:br>
              <a:rPr lang="en-US" sz="3200" b="1" dirty="0" smtClean="0">
                <a:cs typeface="Times New Roman" panose="02020603050405020304" pitchFamily="18" charset="0"/>
              </a:rPr>
            </a:br>
            <a:r>
              <a:rPr lang="en-US" sz="3200" b="1" dirty="0" smtClean="0">
                <a:cs typeface="Times New Roman" panose="02020603050405020304" pitchFamily="18" charset="0"/>
              </a:rPr>
              <a:t>(12km CONUS, 42 layers up to 50hPa)</a:t>
            </a:r>
            <a:endParaRPr lang="en-US" sz="3200" b="1" dirty="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CB05tucl-Aero6 Chemical mechanism</a:t>
            </a:r>
          </a:p>
          <a:p>
            <a:r>
              <a:rPr lang="en-US" dirty="0" smtClean="0"/>
              <a:t>NEI2011 area emission</a:t>
            </a:r>
          </a:p>
          <a:p>
            <a:r>
              <a:rPr lang="en-US" dirty="0" smtClean="0"/>
              <a:t>Mobile emission: 2005 mobile 6 project to year 2011</a:t>
            </a:r>
          </a:p>
          <a:p>
            <a:r>
              <a:rPr lang="en-US" dirty="0" smtClean="0"/>
              <a:t>Point sources: 2010 </a:t>
            </a:r>
            <a:r>
              <a:rPr lang="en-US" dirty="0"/>
              <a:t>CEM </a:t>
            </a:r>
            <a:r>
              <a:rPr lang="en-US" dirty="0" smtClean="0"/>
              <a:t>+ DOE Annual Energy </a:t>
            </a:r>
            <a:r>
              <a:rPr lang="en-US" dirty="0"/>
              <a:t>Outlook (DOE, 2012</a:t>
            </a:r>
            <a:r>
              <a:rPr lang="en-US" dirty="0" smtClean="0"/>
              <a:t>)</a:t>
            </a:r>
          </a:p>
          <a:p>
            <a:r>
              <a:rPr lang="en-US" dirty="0" smtClean="0"/>
              <a:t>Biogenic Emission: BEIS 3 inline (CMAQ 5.0.2)</a:t>
            </a:r>
            <a:endParaRPr lang="en-US" dirty="0"/>
          </a:p>
        </p:txBody>
      </p:sp>
    </p:spTree>
    <p:extLst>
      <p:ext uri="{BB962C8B-B14F-4D97-AF65-F5344CB8AC3E}">
        <p14:creationId xmlns:p14="http://schemas.microsoft.com/office/powerpoint/2010/main" val="354619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1631244"/>
            <a:ext cx="2286000" cy="2308324"/>
          </a:xfrm>
          <a:prstGeom prst="rect">
            <a:avLst/>
          </a:prstGeom>
          <a:solidFill>
            <a:srgbClr val="FFFF00"/>
          </a:solidFill>
        </p:spPr>
        <p:txBody>
          <a:bodyPr wrap="square" rtlCol="0">
            <a:spAutoFit/>
          </a:bodyPr>
          <a:lstStyle/>
          <a:p>
            <a:r>
              <a:rPr lang="en-US" b="1" dirty="0" smtClean="0"/>
              <a:t>CMAQ Lightning counts (flash numbers) derived from modeled CP rate show location and time shifting compared to NLDN lightning data. </a:t>
            </a:r>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418"/>
          <a:stretch/>
        </p:blipFill>
        <p:spPr>
          <a:xfrm>
            <a:off x="152400" y="3352800"/>
            <a:ext cx="6115991" cy="349391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887" b="6929"/>
          <a:stretch/>
        </p:blipFill>
        <p:spPr>
          <a:xfrm>
            <a:off x="152400" y="204752"/>
            <a:ext cx="6115991" cy="3224248"/>
          </a:xfrm>
          <a:prstGeom prst="rect">
            <a:avLst/>
          </a:prstGeom>
        </p:spPr>
      </p:pic>
      <p:sp>
        <p:nvSpPr>
          <p:cNvPr id="2" name="TextBox 1"/>
          <p:cNvSpPr txBox="1"/>
          <p:nvPr/>
        </p:nvSpPr>
        <p:spPr>
          <a:xfrm>
            <a:off x="0" y="20086"/>
            <a:ext cx="8001000" cy="295466"/>
          </a:xfrm>
          <a:prstGeom prst="rect">
            <a:avLst/>
          </a:prstGeom>
          <a:solidFill>
            <a:schemeClr val="bg1"/>
          </a:solidFill>
        </p:spPr>
        <p:txBody>
          <a:bodyPr wrap="square" lIns="9144" tIns="9144" rIns="9144" bIns="9144" rtlCol="0">
            <a:spAutoFit/>
          </a:bodyPr>
          <a:lstStyle/>
          <a:p>
            <a:r>
              <a:rPr lang="en-US" dirty="0" smtClean="0"/>
              <a:t>CP rate derived flash counts (July 2011) before being scaled to NLDN monthly totals </a:t>
            </a:r>
            <a:endParaRPr lang="en-US" dirty="0"/>
          </a:p>
        </p:txBody>
      </p:sp>
    </p:spTree>
    <p:extLst>
      <p:ext uri="{BB962C8B-B14F-4D97-AF65-F5344CB8AC3E}">
        <p14:creationId xmlns:p14="http://schemas.microsoft.com/office/powerpoint/2010/main" val="96576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Correlation is poor</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29" r="26988"/>
          <a:stretch/>
        </p:blipFill>
        <p:spPr>
          <a:xfrm>
            <a:off x="1524000" y="1219200"/>
            <a:ext cx="5867400" cy="5522358"/>
          </a:xfrm>
          <a:prstGeom prst="rect">
            <a:avLst/>
          </a:prstGeom>
        </p:spPr>
      </p:pic>
    </p:spTree>
    <p:extLst>
      <p:ext uri="{BB962C8B-B14F-4D97-AF65-F5344CB8AC3E}">
        <p14:creationId xmlns:p14="http://schemas.microsoft.com/office/powerpoint/2010/main" val="2290414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NLDN derived </a:t>
            </a:r>
            <a:r>
              <a:rPr lang="en-US" dirty="0" err="1" smtClean="0"/>
              <a:t>LNOx</a:t>
            </a:r>
            <a:r>
              <a:rPr lang="en-US" dirty="0" smtClean="0"/>
              <a:t> emission (NLDN1)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95400"/>
                <a:ext cx="8610600" cy="5486400"/>
              </a:xfrm>
            </p:spPr>
            <p:txBody>
              <a:bodyPr>
                <a:normAutofit fontScale="85000" lnSpcReduction="20000"/>
              </a:bodyPr>
              <a:lstStyle/>
              <a:p>
                <a:pPr marL="0" indent="0">
                  <a:buNone/>
                </a:pPr>
                <a:r>
                  <a:rPr lang="en-US" dirty="0" smtClean="0">
                    <a:latin typeface="Times New Roman" panose="02020603050405020304" pitchFamily="18" charset="0"/>
                    <a:cs typeface="Times New Roman" panose="02020603050405020304" pitchFamily="18" charset="0"/>
                  </a:rPr>
                  <a:t>We use Wang et al. (</a:t>
                </a:r>
                <a:r>
                  <a:rPr lang="da-DK" dirty="0" smtClean="0">
                    <a:latin typeface="Times New Roman" panose="02020603050405020304" pitchFamily="18" charset="0"/>
                    <a:cs typeface="Times New Roman" panose="02020603050405020304" pitchFamily="18" charset="0"/>
                  </a:rPr>
                  <a:t>JGR, 1998, 130(D15), 19149-19159) to convert NLDN strikes to  LNOx emission in unit moles/meter</a:t>
                </a:r>
              </a:p>
              <a:p>
                <a:pPr marL="0" indent="0">
                  <a:buNone/>
                </a:pPr>
                <a:endParaRPr lang="da-DK" i="1" dirty="0" smtClean="0">
                  <a:latin typeface="Cambria Math"/>
                </a:endParaRPr>
              </a:p>
              <a:p>
                <a:pPr marL="0" indent="0" algn="ctr">
                  <a:buNone/>
                </a:pPr>
                <a:r>
                  <a:rPr lang="da-DK" sz="3900" dirty="0" smtClean="0">
                    <a:latin typeface="Times New Roman" panose="02020603050405020304" pitchFamily="18" charset="0"/>
                    <a:cs typeface="Times New Roman" panose="02020603050405020304" pitchFamily="18" charset="0"/>
                  </a:rPr>
                  <a:t>n</a:t>
                </a:r>
                <a:r>
                  <a:rPr lang="da-DK" sz="3900" baseline="-25000" dirty="0" smtClean="0">
                    <a:latin typeface="Times New Roman" panose="02020603050405020304" pitchFamily="18" charset="0"/>
                    <a:cs typeface="Times New Roman" panose="02020603050405020304" pitchFamily="18" charset="0"/>
                  </a:rPr>
                  <a:t>NO </a:t>
                </a:r>
                <a:r>
                  <a:rPr lang="da-DK" sz="3900" dirty="0" smtClean="0">
                    <a:latin typeface="Times New Roman" panose="02020603050405020304" pitchFamily="18" charset="0"/>
                    <a:cs typeface="Times New Roman" panose="02020603050405020304" pitchFamily="18" charset="0"/>
                  </a:rPr>
                  <a:t>(</a:t>
                </a:r>
                <a:r>
                  <a:rPr lang="da-DK" sz="3900" i="1" dirty="0" smtClean="0">
                    <a:latin typeface="Times New Roman" panose="02020603050405020304" pitchFamily="18" charset="0"/>
                    <a:cs typeface="Times New Roman" panose="02020603050405020304" pitchFamily="18" charset="0"/>
                  </a:rPr>
                  <a:t>I</a:t>
                </a:r>
                <a:r>
                  <a:rPr lang="da-DK" sz="3900" dirty="0" smtClean="0">
                    <a:latin typeface="Times New Roman" panose="02020603050405020304" pitchFamily="18" charset="0"/>
                    <a:cs typeface="Times New Roman" panose="02020603050405020304" pitchFamily="18" charset="0"/>
                  </a:rPr>
                  <a:t>,</a:t>
                </a:r>
                <a:r>
                  <a:rPr lang="da-DK" sz="3900" i="1" dirty="0" smtClean="0">
                    <a:latin typeface="Times New Roman" panose="02020603050405020304" pitchFamily="18" charset="0"/>
                    <a:cs typeface="Times New Roman" panose="02020603050405020304" pitchFamily="18" charset="0"/>
                  </a:rPr>
                  <a:t>p</a:t>
                </a:r>
                <a:r>
                  <a:rPr lang="da-DK" sz="3900" dirty="0" smtClean="0">
                    <a:latin typeface="Times New Roman" panose="02020603050405020304" pitchFamily="18" charset="0"/>
                    <a:cs typeface="Times New Roman" panose="02020603050405020304" pitchFamily="18" charset="0"/>
                  </a:rPr>
                  <a:t>)</a:t>
                </a:r>
                <a14:m>
                  <m:oMath xmlns:m="http://schemas.openxmlformats.org/officeDocument/2006/math">
                    <m:r>
                      <a:rPr lang="da-DK" sz="3900" i="1" smtClean="0">
                        <a:latin typeface="Cambria Math"/>
                      </a:rPr>
                      <m:t>=</m:t>
                    </m:r>
                    <m:r>
                      <a:rPr lang="en-US" sz="3900" b="0" i="1" smtClean="0">
                        <a:latin typeface="Cambria Math"/>
                      </a:rPr>
                      <m:t>𝑚</m:t>
                    </m:r>
                    <m:r>
                      <a:rPr lang="en-US" sz="3900" b="0" i="1" smtClean="0">
                        <a:latin typeface="Cambria Math"/>
                      </a:rPr>
                      <m:t>[</m:t>
                    </m:r>
                    <m:r>
                      <a:rPr lang="en-US" sz="3900" b="0" i="1" smtClean="0">
                        <a:latin typeface="Cambria Math"/>
                      </a:rPr>
                      <m:t>𝑎</m:t>
                    </m:r>
                    <m:r>
                      <a:rPr lang="en-US" sz="3900" b="0" i="1" smtClean="0">
                        <a:latin typeface="Cambria Math"/>
                      </a:rPr>
                      <m:t>+</m:t>
                    </m:r>
                    <m:r>
                      <a:rPr lang="en-US" sz="3900" b="0" i="1" smtClean="0">
                        <a:latin typeface="Cambria Math"/>
                      </a:rPr>
                      <m:t>𝑏</m:t>
                    </m:r>
                    <m:d>
                      <m:dPr>
                        <m:begChr m:val="|"/>
                        <m:endChr m:val="|"/>
                        <m:ctrlPr>
                          <a:rPr lang="en-US" sz="3900" b="0" i="1" smtClean="0">
                            <a:latin typeface="Cambria Math"/>
                          </a:rPr>
                        </m:ctrlPr>
                      </m:dPr>
                      <m:e>
                        <m:r>
                          <a:rPr lang="en-US" sz="3900" b="0" i="1" smtClean="0">
                            <a:latin typeface="Cambria Math"/>
                          </a:rPr>
                          <m:t>𝐼</m:t>
                        </m:r>
                      </m:e>
                    </m:d>
                    <m:r>
                      <a:rPr lang="en-US" sz="3900" b="0" i="1" smtClean="0">
                        <a:latin typeface="Cambria Math"/>
                      </a:rPr>
                      <m:t>+</m:t>
                    </m:r>
                    <m:r>
                      <a:rPr lang="en-US" sz="3900" b="0" i="1" smtClean="0">
                        <a:latin typeface="Cambria Math"/>
                      </a:rPr>
                      <m:t>𝑐𝐼</m:t>
                    </m:r>
                  </m:oMath>
                </a14:m>
                <a:r>
                  <a:rPr lang="da-DK" sz="3900" baseline="30000" dirty="0" smtClean="0">
                    <a:latin typeface="Times New Roman" panose="02020603050405020304" pitchFamily="18" charset="0"/>
                    <a:cs typeface="Times New Roman" panose="02020603050405020304" pitchFamily="18" charset="0"/>
                  </a:rPr>
                  <a:t>2 </a:t>
                </a:r>
                <a:r>
                  <a:rPr lang="da-DK" sz="3900" dirty="0" smtClean="0">
                    <a:latin typeface="Times New Roman" panose="02020603050405020304" pitchFamily="18" charset="0"/>
                    <a:cs typeface="Times New Roman" panose="02020603050405020304" pitchFamily="18" charset="0"/>
                  </a:rPr>
                  <a:t>– </a:t>
                </a:r>
                <a:r>
                  <a:rPr lang="da-DK" sz="3900" i="1" dirty="0" smtClean="0">
                    <a:latin typeface="Times New Roman" panose="02020603050405020304" pitchFamily="18" charset="0"/>
                    <a:cs typeface="Times New Roman" panose="02020603050405020304" pitchFamily="18" charset="0"/>
                  </a:rPr>
                  <a:t>B (P</a:t>
                </a:r>
                <a:r>
                  <a:rPr lang="da-DK" sz="3900" i="1" baseline="-25000" dirty="0" smtClean="0">
                    <a:latin typeface="Times New Roman" panose="02020603050405020304" pitchFamily="18" charset="0"/>
                    <a:cs typeface="Times New Roman" panose="02020603050405020304" pitchFamily="18" charset="0"/>
                  </a:rPr>
                  <a:t>0</a:t>
                </a:r>
                <a:r>
                  <a:rPr lang="da-DK" sz="3900" i="1" dirty="0" smtClean="0">
                    <a:latin typeface="Times New Roman" panose="02020603050405020304" pitchFamily="18" charset="0"/>
                    <a:cs typeface="Times New Roman" panose="02020603050405020304" pitchFamily="18" charset="0"/>
                  </a:rPr>
                  <a:t>-P)]</a:t>
                </a:r>
                <a:endParaRPr lang="da-DK" sz="3900" i="1" dirty="0">
                  <a:latin typeface="Times New Roman" panose="02020603050405020304" pitchFamily="18" charset="0"/>
                  <a:cs typeface="Times New Roman" panose="02020603050405020304" pitchFamily="18" charset="0"/>
                </a:endParaRPr>
              </a:p>
              <a:p>
                <a:pPr marL="0" indent="0">
                  <a:buNone/>
                </a:pPr>
                <a:endParaRPr lang="da-DK" dirty="0" smtClean="0">
                  <a:latin typeface="Times New Roman" panose="02020603050405020304" pitchFamily="18" charset="0"/>
                  <a:cs typeface="Times New Roman" panose="02020603050405020304" pitchFamily="18" charset="0"/>
                </a:endParaRPr>
              </a:p>
              <a:p>
                <a:pPr marL="0" indent="0">
                  <a:buNone/>
                </a:pPr>
                <a:r>
                  <a:rPr lang="da-DK" sz="2600" dirty="0" smtClean="0">
                    <a:latin typeface="Times New Roman" panose="02020603050405020304" pitchFamily="18" charset="0"/>
                    <a:cs typeface="Times New Roman" panose="02020603050405020304" pitchFamily="18" charset="0"/>
                  </a:rPr>
                  <a:t>Where </a:t>
                </a:r>
                <a:r>
                  <a:rPr lang="en-US" sz="2600" i="1" dirty="0" smtClean="0">
                    <a:latin typeface="Times New Roman" panose="02020603050405020304" pitchFamily="18" charset="0"/>
                    <a:cs typeface="Times New Roman" panose="02020603050405020304" pitchFamily="18" charset="0"/>
                  </a:rPr>
                  <a:t>m</a:t>
                </a:r>
                <a:r>
                  <a:rPr lang="en-US" sz="2600" dirty="0" smtClean="0">
                    <a:latin typeface="Times New Roman" panose="02020603050405020304" pitchFamily="18" charset="0"/>
                    <a:cs typeface="Times New Roman" panose="02020603050405020304" pitchFamily="18" charset="0"/>
                  </a:rPr>
                  <a:t> is the multiplicity (the number of strokes in a flash provided by the NLDN), </a:t>
                </a:r>
                <a:r>
                  <a:rPr lang="en-US" sz="2600" i="1" dirty="0" smtClean="0">
                    <a:latin typeface="Times New Roman" panose="02020603050405020304" pitchFamily="18" charset="0"/>
                    <a:cs typeface="Times New Roman" panose="02020603050405020304" pitchFamily="18" charset="0"/>
                  </a:rPr>
                  <a:t>I</a:t>
                </a:r>
                <a:r>
                  <a:rPr lang="en-US" sz="2600" dirty="0" smtClean="0">
                    <a:latin typeface="Times New Roman" panose="02020603050405020304" pitchFamily="18" charset="0"/>
                    <a:cs typeface="Times New Roman" panose="02020603050405020304" pitchFamily="18" charset="0"/>
                  </a:rPr>
                  <a:t> is peak current amplitude, </a:t>
                </a:r>
                <a:r>
                  <a:rPr lang="en-US" sz="2600" i="1" dirty="0" smtClean="0">
                    <a:latin typeface="Times New Roman" panose="02020603050405020304" pitchFamily="18" charset="0"/>
                    <a:cs typeface="Times New Roman" panose="02020603050405020304" pitchFamily="18" charset="0"/>
                  </a:rPr>
                  <a:t>P</a:t>
                </a:r>
                <a:r>
                  <a:rPr lang="en-US" sz="2600" i="1" baseline="-25000" dirty="0" smtClean="0">
                    <a:latin typeface="Times New Roman" panose="02020603050405020304" pitchFamily="18" charset="0"/>
                    <a:cs typeface="Times New Roman" panose="02020603050405020304" pitchFamily="18" charset="0"/>
                  </a:rPr>
                  <a:t>0</a:t>
                </a:r>
                <a:r>
                  <a:rPr lang="en-US" sz="2600" dirty="0" smtClean="0">
                    <a:latin typeface="Times New Roman" panose="02020603050405020304" pitchFamily="18" charset="0"/>
                    <a:cs typeface="Times New Roman" panose="02020603050405020304" pitchFamily="18" charset="0"/>
                  </a:rPr>
                  <a:t>=1.01×10</a:t>
                </a:r>
                <a:r>
                  <a:rPr lang="en-US" sz="2600" baseline="30000" dirty="0" smtClean="0">
                    <a:latin typeface="Times New Roman" panose="02020603050405020304" pitchFamily="18" charset="0"/>
                    <a:cs typeface="Times New Roman" panose="02020603050405020304" pitchFamily="18" charset="0"/>
                  </a:rPr>
                  <a:t>5</a:t>
                </a:r>
                <a:r>
                  <a:rPr lang="en-US" sz="2600" dirty="0" smtClean="0">
                    <a:latin typeface="Times New Roman" panose="02020603050405020304" pitchFamily="18" charset="0"/>
                    <a:cs typeface="Times New Roman" panose="02020603050405020304" pitchFamily="18" charset="0"/>
                  </a:rPr>
                  <a:t> Pa, and (</a:t>
                </a:r>
                <a:r>
                  <a:rPr lang="en-US" sz="2600" i="1" dirty="0" smtClean="0">
                    <a:latin typeface="Times New Roman" panose="02020603050405020304" pitchFamily="18" charset="0"/>
                    <a:cs typeface="Times New Roman" panose="02020603050405020304" pitchFamily="18" charset="0"/>
                  </a:rPr>
                  <a:t>a, b, c, B</a:t>
                </a:r>
                <a:r>
                  <a:rPr lang="en-US" sz="2600" dirty="0" smtClean="0">
                    <a:latin typeface="Times New Roman" panose="02020603050405020304" pitchFamily="18" charset="0"/>
                    <a:cs typeface="Times New Roman" panose="02020603050405020304" pitchFamily="18" charset="0"/>
                  </a:rPr>
                  <a:t>) are positive empirical laboratory constants.</a:t>
                </a:r>
              </a:p>
              <a:p>
                <a:pPr marL="0" indent="0">
                  <a:buNone/>
                </a:pPr>
                <a:endParaRPr lang="en-US" sz="2600" dirty="0" smtClean="0">
                  <a:latin typeface="Times New Roman" panose="02020603050405020304" pitchFamily="18" charset="0"/>
                  <a:cs typeface="Times New Roman" panose="02020603050405020304" pitchFamily="18" charset="0"/>
                </a:endParaRPr>
              </a:p>
              <a:p>
                <a:pPr>
                  <a:buFont typeface="Arial" charset="0"/>
                  <a:buChar char="•"/>
                </a:pPr>
                <a:r>
                  <a:rPr lang="da-DK" sz="2600" dirty="0" smtClean="0">
                    <a:latin typeface="Times New Roman" panose="02020603050405020304" pitchFamily="18" charset="0"/>
                    <a:cs typeface="Times New Roman" panose="02020603050405020304" pitchFamily="18" charset="0"/>
                  </a:rPr>
                  <a:t>Note 1: NLDN data for 2011 has dectection efficient around 95% for cloud-to-ground (CG) flash and &lt; 30% for inter-cloud (IC) flash. </a:t>
                </a:r>
              </a:p>
              <a:p>
                <a:pPr>
                  <a:buFont typeface="Arial" charset="0"/>
                  <a:buChar char="•"/>
                </a:pPr>
                <a:r>
                  <a:rPr lang="da-DK" sz="2600" dirty="0" smtClean="0">
                    <a:latin typeface="Times New Roman" panose="02020603050405020304" pitchFamily="18" charset="0"/>
                    <a:cs typeface="Times New Roman" panose="02020603050405020304" pitchFamily="18" charset="0"/>
                  </a:rPr>
                  <a:t>Note 2: </a:t>
                </a:r>
                <a:r>
                  <a:rPr lang="da-DK" sz="2600" dirty="0">
                    <a:latin typeface="Times New Roman" panose="02020603050405020304" pitchFamily="18" charset="0"/>
                    <a:cs typeface="Times New Roman" panose="02020603050405020304" pitchFamily="18" charset="0"/>
                  </a:rPr>
                  <a:t>Vertical profiles of flash channel lengths have not been applied, which will cause overestimation of near-surface lightning NOx and underestimation of LNOx in the middle and upper troposphere</a:t>
                </a:r>
                <a:r>
                  <a:rPr lang="da-DK" sz="2600" dirty="0" smtClean="0">
                    <a:latin typeface="Times New Roman" panose="02020603050405020304" pitchFamily="18" charset="0"/>
                    <a:cs typeface="Times New Roman" panose="02020603050405020304" pitchFamily="18" charset="0"/>
                  </a:rPr>
                  <a:t>. </a:t>
                </a:r>
                <a:endParaRPr lang="da-DK" sz="2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95400"/>
                <a:ext cx="8610600" cy="5486400"/>
              </a:xfrm>
              <a:blipFill rotWithShape="1">
                <a:blip r:embed="rId2"/>
                <a:stretch>
                  <a:fillRect l="-1346" t="-2444" r="-779"/>
                </a:stretch>
              </a:blipFill>
            </p:spPr>
            <p:txBody>
              <a:bodyPr/>
              <a:lstStyle/>
              <a:p>
                <a:r>
                  <a:rPr lang="en-US">
                    <a:noFill/>
                  </a:rPr>
                  <a:t> </a:t>
                </a:r>
              </a:p>
            </p:txBody>
          </p:sp>
        </mc:Fallback>
      </mc:AlternateContent>
    </p:spTree>
    <p:extLst>
      <p:ext uri="{BB962C8B-B14F-4D97-AF65-F5344CB8AC3E}">
        <p14:creationId xmlns:p14="http://schemas.microsoft.com/office/powerpoint/2010/main" val="421755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401762"/>
          </a:xfrm>
        </p:spPr>
        <p:txBody>
          <a:bodyPr>
            <a:noAutofit/>
          </a:bodyPr>
          <a:lstStyle/>
          <a:p>
            <a:r>
              <a:rPr lang="en-US" sz="3600" dirty="0" smtClean="0"/>
              <a:t>CMAQ Default </a:t>
            </a:r>
            <a:r>
              <a:rPr lang="en-US" sz="3600" dirty="0" err="1" smtClean="0"/>
              <a:t>LNOx</a:t>
            </a:r>
            <a:r>
              <a:rPr lang="en-US" sz="3600" dirty="0" smtClean="0"/>
              <a:t> (from modeled convective Precipitation rate, LTGN-A) versus NLDN-derived </a:t>
            </a:r>
            <a:r>
              <a:rPr lang="en-US" sz="3600" dirty="0" err="1" smtClean="0"/>
              <a:t>LNOx</a:t>
            </a:r>
            <a:r>
              <a:rPr lang="en-US" sz="3600" dirty="0" smtClean="0"/>
              <a:t> (NLDN1)</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57400"/>
            <a:ext cx="4572000" cy="35312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057400"/>
            <a:ext cx="4459344" cy="3444257"/>
          </a:xfrm>
          <a:prstGeom prst="rect">
            <a:avLst/>
          </a:prstGeom>
        </p:spPr>
      </p:pic>
    </p:spTree>
    <p:extLst>
      <p:ext uri="{BB962C8B-B14F-4D97-AF65-F5344CB8AC3E}">
        <p14:creationId xmlns:p14="http://schemas.microsoft.com/office/powerpoint/2010/main" val="226190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Issues in current Lightning NOx scheme</a:t>
            </a:r>
            <a:endParaRPr lang="en-US" dirty="0"/>
          </a:p>
        </p:txBody>
      </p:sp>
      <p:sp>
        <p:nvSpPr>
          <p:cNvPr id="3" name="Content Placeholder 2"/>
          <p:cNvSpPr>
            <a:spLocks noGrp="1"/>
          </p:cNvSpPr>
          <p:nvPr>
            <p:ph idx="1"/>
          </p:nvPr>
        </p:nvSpPr>
        <p:spPr/>
        <p:txBody>
          <a:bodyPr/>
          <a:lstStyle/>
          <a:p>
            <a:r>
              <a:rPr lang="en-US" dirty="0" smtClean="0"/>
              <a:t>Highly depends on meteorological model’s convective precipitation rate for its time , location and strength, even with monthly NLDN data constrains.</a:t>
            </a:r>
          </a:p>
          <a:p>
            <a:r>
              <a:rPr lang="en-US" dirty="0" smtClean="0"/>
              <a:t>Lightning NOx emission over ocean is set to zero.</a:t>
            </a:r>
          </a:p>
          <a:p>
            <a:r>
              <a:rPr lang="en-US" dirty="0" smtClean="0"/>
              <a:t>Lightning NOx emission rate (500 moles NO/ stroke) is too high</a:t>
            </a:r>
            <a:endParaRPr lang="en-US" dirty="0"/>
          </a:p>
        </p:txBody>
      </p:sp>
      <p:sp>
        <p:nvSpPr>
          <p:cNvPr id="4" name="TextBox 3"/>
          <p:cNvSpPr txBox="1"/>
          <p:nvPr/>
        </p:nvSpPr>
        <p:spPr>
          <a:xfrm>
            <a:off x="457200" y="3657600"/>
            <a:ext cx="8686800" cy="2831544"/>
          </a:xfrm>
          <a:prstGeom prst="rect">
            <a:avLst/>
          </a:prstGeom>
          <a:solidFill>
            <a:schemeClr val="accent1">
              <a:lumMod val="20000"/>
              <a:lumOff val="80000"/>
            </a:schemeClr>
          </a:solidFill>
        </p:spPr>
        <p:txBody>
          <a:bodyPr wrap="square" lIns="9144" rIns="9144" rtlCol="0">
            <a:spAutoFit/>
          </a:bodyPr>
          <a:lstStyle/>
          <a:p>
            <a:pPr marL="285750" indent="-285750">
              <a:buFont typeface="Arial" panose="020B0604020202020204" pitchFamily="34" charset="0"/>
              <a:buChar char="•"/>
            </a:pPr>
            <a:r>
              <a:rPr lang="en-US" sz="3200" dirty="0" smtClean="0"/>
              <a:t>Lightning stroke rate over ocean change to 1 mm/</a:t>
            </a:r>
            <a:r>
              <a:rPr lang="en-US" sz="3200" dirty="0" err="1" smtClean="0"/>
              <a:t>hr</a:t>
            </a:r>
            <a:r>
              <a:rPr lang="en-US" sz="3200" dirty="0" smtClean="0"/>
              <a:t> (CP) =&gt; 9 strokes according to </a:t>
            </a:r>
            <a:r>
              <a:rPr lang="en-US" sz="3200" dirty="0" err="1" smtClean="0"/>
              <a:t>Pessi</a:t>
            </a:r>
            <a:r>
              <a:rPr lang="en-US" sz="3200" dirty="0" smtClean="0"/>
              <a:t> and </a:t>
            </a:r>
            <a:r>
              <a:rPr lang="en-US" sz="3200" dirty="0" err="1" smtClean="0"/>
              <a:t>Businger</a:t>
            </a:r>
            <a:r>
              <a:rPr lang="en-US" sz="3200" dirty="0" smtClean="0"/>
              <a:t>  (2009)</a:t>
            </a:r>
          </a:p>
          <a:p>
            <a:pPr marL="285750" indent="-285750">
              <a:buFont typeface="Arial" panose="020B0604020202020204" pitchFamily="34" charset="0"/>
              <a:buChar char="•"/>
            </a:pPr>
            <a:r>
              <a:rPr lang="en-US" sz="3200" dirty="0" smtClean="0"/>
              <a:t>Lightning NOx emission rate changes to 43.2 </a:t>
            </a:r>
            <a:r>
              <a:rPr lang="en-US" sz="3200" dirty="0" smtClean="0"/>
              <a:t>moles/flash </a:t>
            </a:r>
            <a:r>
              <a:rPr lang="en-US" sz="3200" dirty="0" smtClean="0"/>
              <a:t>(</a:t>
            </a:r>
            <a:r>
              <a:rPr lang="en-US" sz="3200" dirty="0" err="1" smtClean="0"/>
              <a:t>Skamarock</a:t>
            </a:r>
            <a:r>
              <a:rPr lang="en-US" sz="3200" dirty="0" smtClean="0"/>
              <a:t> et al., 2003) </a:t>
            </a:r>
            <a:r>
              <a:rPr lang="en-US" sz="3200" b="1" dirty="0" smtClean="0"/>
              <a:t>(LTGN-B)</a:t>
            </a:r>
          </a:p>
          <a:p>
            <a:endParaRPr lang="en-US" dirty="0"/>
          </a:p>
        </p:txBody>
      </p:sp>
    </p:spTree>
    <p:extLst>
      <p:ext uri="{BB962C8B-B14F-4D97-AF65-F5344CB8AC3E}">
        <p14:creationId xmlns:p14="http://schemas.microsoft.com/office/powerpoint/2010/main" val="11941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849</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Comparison of CMAQ Lightning NOx Schemes and Their Impacts</vt:lpstr>
      <vt:lpstr>Lightning Emission Process used in CMAQ 5.0.2</vt:lpstr>
      <vt:lpstr>WRF-ARW Setting  (12km CONUS, 42 layers up to 50hPa)</vt:lpstr>
      <vt:lpstr>CMAQ 5.0.2 Setting  (12km CONUS, 42 layers up to 50hPa)</vt:lpstr>
      <vt:lpstr>PowerPoint Presentation</vt:lpstr>
      <vt:lpstr>Their Correlation is poor</vt:lpstr>
      <vt:lpstr>NLDN derived LNOx emission (NLDN1)</vt:lpstr>
      <vt:lpstr>CMAQ Default LNOx (from modeled convective Precipitation rate, LTGN-A) versus NLDN-derived LNOx (NLDN1)</vt:lpstr>
      <vt:lpstr>Issues in current Lightning NOx scheme</vt:lpstr>
      <vt:lpstr>Comparison with Discover-AQ 2011  P-3B aircraft data</vt:lpstr>
      <vt:lpstr>PowerPoint Presentation</vt:lpstr>
      <vt:lpstr>The default CMAQ LNOx emission rate was too high, and degraded the model performance.</vt:lpstr>
      <vt:lpstr>Similar Thing can also been for surface AIRNow ozone comparison</vt:lpstr>
      <vt:lpstr>Summary</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CMAQ Lightning NOx Schemes and Their Impacts</dc:title>
  <dc:creator>Youhua Tang</dc:creator>
  <cp:lastModifiedBy>Youhua Tang</cp:lastModifiedBy>
  <cp:revision>45</cp:revision>
  <dcterms:created xsi:type="dcterms:W3CDTF">2015-09-30T18:54:31Z</dcterms:created>
  <dcterms:modified xsi:type="dcterms:W3CDTF">2015-10-06T13:49:58Z</dcterms:modified>
</cp:coreProperties>
</file>