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gif" ContentType="image/gif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handoutMasterIdLst>
    <p:handoutMasterId r:id="rId26"/>
  </p:handoutMasterIdLst>
  <p:sldIdLst>
    <p:sldId id="257" r:id="rId2"/>
    <p:sldId id="268" r:id="rId3"/>
    <p:sldId id="266" r:id="rId4"/>
    <p:sldId id="286" r:id="rId5"/>
    <p:sldId id="259" r:id="rId6"/>
    <p:sldId id="271" r:id="rId7"/>
    <p:sldId id="281" r:id="rId8"/>
    <p:sldId id="260" r:id="rId9"/>
    <p:sldId id="278" r:id="rId10"/>
    <p:sldId id="294" r:id="rId11"/>
    <p:sldId id="296" r:id="rId12"/>
    <p:sldId id="285" r:id="rId13"/>
    <p:sldId id="279" r:id="rId14"/>
    <p:sldId id="293" r:id="rId15"/>
    <p:sldId id="265" r:id="rId16"/>
    <p:sldId id="292" r:id="rId17"/>
    <p:sldId id="297" r:id="rId18"/>
    <p:sldId id="284" r:id="rId19"/>
    <p:sldId id="289" r:id="rId20"/>
    <p:sldId id="277" r:id="rId21"/>
    <p:sldId id="282" r:id="rId22"/>
    <p:sldId id="272" r:id="rId23"/>
    <p:sldId id="291" r:id="rId2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Nutthida Kitwiroon" initials="N" lastIdx="0" clrIdx="0"/>
  <p:cmAuthor id="1" name="Sean Beevers" initials="" lastIdx="9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1525" autoAdjust="0"/>
  </p:normalViewPr>
  <p:slideViewPr>
    <p:cSldViewPr snapToGrid="0">
      <p:cViewPr>
        <p:scale>
          <a:sx n="68" d="100"/>
          <a:sy n="68" d="100"/>
        </p:scale>
        <p:origin x="-2160" y="-3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notesMaster" Target="notesMasters/notesMaster1.xml"/><Relationship Id="rId26" Type="http://schemas.openxmlformats.org/officeDocument/2006/relationships/handoutMaster" Target="handoutMasters/handoutMaster1.xml"/><Relationship Id="rId27" Type="http://schemas.openxmlformats.org/officeDocument/2006/relationships/printerSettings" Target="printerSettings/printerSettings1.bin"/><Relationship Id="rId28" Type="http://schemas.openxmlformats.org/officeDocument/2006/relationships/commentAuthors" Target="commentAuthors.xml"/><Relationship Id="rId29" Type="http://schemas.openxmlformats.org/officeDocument/2006/relationships/presProps" Target="presProps.xml"/><Relationship Id="rId30" Type="http://schemas.openxmlformats.org/officeDocument/2006/relationships/viewProps" Target="viewProps.xml"/><Relationship Id="rId31" Type="http://schemas.openxmlformats.org/officeDocument/2006/relationships/theme" Target="theme/theme1.xml"/><Relationship Id="rId3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0B82E4-A170-4EA1-8C10-0C499E184E5C}" type="datetimeFigureOut">
              <a:rPr lang="en-GB" smtClean="0"/>
              <a:pPr/>
              <a:t>04/10/2015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1CAF5E-1D4B-4439-9742-BAD91E19E62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432948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0B6588-9CDC-4026-A5EF-2635954C35C7}" type="datetimeFigureOut">
              <a:rPr lang="en-GB" smtClean="0"/>
              <a:pPr/>
              <a:t>04/10/2015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803609-5853-4869-ACBF-10497BBE551C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508151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505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7412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60A3FEB-7BE9-45AE-95AC-EEBF393C8EA2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</a:t>
            </a:fld>
            <a:endParaRPr lang="en-U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Shape 31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17" name="Shape 3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sp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B63EB2-4691-437B-8CCB-9917EB03CE5E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770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baseline="0" dirty="0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B63EB2-4691-437B-8CCB-9917EB03CE5E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B63EB2-4691-437B-8CCB-9917EB03CE5E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B63EB2-4691-437B-8CCB-9917EB03CE5E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B63EB2-4691-437B-8CCB-9917EB03CE5E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B63EB2-4691-437B-8CCB-9917EB03CE5E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B63EB2-4691-437B-8CCB-9917EB03CE5E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Shape 20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10" name="Shape 21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100" b="0" i="0" u="none" strike="noStrike" cap="none" baseline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B63EB2-4691-437B-8CCB-9917EB03CE5E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A779A8-8B68-4A1B-AC78-EC856492412D}" type="datetimeFigureOut">
              <a:rPr lang="en-GB" smtClean="0"/>
              <a:pPr/>
              <a:t>04/10/2015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EB0DD4-9D27-4E0E-8045-BFF22039BFC7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A779A8-8B68-4A1B-AC78-EC856492412D}" type="datetimeFigureOut">
              <a:rPr lang="en-GB" smtClean="0"/>
              <a:pPr/>
              <a:t>04/10/2015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EB0DD4-9D27-4E0E-8045-BFF22039BFC7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A779A8-8B68-4A1B-AC78-EC856492412D}" type="datetimeFigureOut">
              <a:rPr lang="en-GB" smtClean="0"/>
              <a:pPr/>
              <a:t>04/10/2015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EB0DD4-9D27-4E0E-8045-BFF22039BFC7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A779A8-8B68-4A1B-AC78-EC856492412D}" type="datetimeFigureOut">
              <a:rPr lang="en-GB" smtClean="0"/>
              <a:pPr/>
              <a:t>04/10/2015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EB0DD4-9D27-4E0E-8045-BFF22039BFC7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A779A8-8B68-4A1B-AC78-EC856492412D}" type="datetimeFigureOut">
              <a:rPr lang="en-GB" smtClean="0"/>
              <a:pPr/>
              <a:t>04/10/2015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EB0DD4-9D27-4E0E-8045-BFF22039BFC7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A779A8-8B68-4A1B-AC78-EC856492412D}" type="datetimeFigureOut">
              <a:rPr lang="en-GB" smtClean="0"/>
              <a:pPr/>
              <a:t>04/10/2015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EB0DD4-9D27-4E0E-8045-BFF22039BFC7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A779A8-8B68-4A1B-AC78-EC856492412D}" type="datetimeFigureOut">
              <a:rPr lang="en-GB" smtClean="0"/>
              <a:pPr/>
              <a:t>04/10/2015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EB0DD4-9D27-4E0E-8045-BFF22039BFC7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A779A8-8B68-4A1B-AC78-EC856492412D}" type="datetimeFigureOut">
              <a:rPr lang="en-GB" smtClean="0"/>
              <a:pPr/>
              <a:t>04/10/2015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EB0DD4-9D27-4E0E-8045-BFF22039BFC7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A779A8-8B68-4A1B-AC78-EC856492412D}" type="datetimeFigureOut">
              <a:rPr lang="en-GB" smtClean="0"/>
              <a:pPr/>
              <a:t>04/10/2015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EB0DD4-9D27-4E0E-8045-BFF22039BFC7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A779A8-8B68-4A1B-AC78-EC856492412D}" type="datetimeFigureOut">
              <a:rPr lang="en-GB" smtClean="0"/>
              <a:pPr/>
              <a:t>04/10/2015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EB0DD4-9D27-4E0E-8045-BFF22039BFC7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A779A8-8B68-4A1B-AC78-EC856492412D}" type="datetimeFigureOut">
              <a:rPr lang="en-GB" smtClean="0"/>
              <a:pPr/>
              <a:t>04/10/2015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EB0DD4-9D27-4E0E-8045-BFF22039BFC7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A779A8-8B68-4A1B-AC78-EC856492412D}" type="datetimeFigureOut">
              <a:rPr lang="en-GB" smtClean="0"/>
              <a:pPr/>
              <a:t>04/10/2015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EB0DD4-9D27-4E0E-8045-BFF22039BFC7}" type="slidenum">
              <a:rPr lang="en-GB" smtClean="0"/>
              <a:pPr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gi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Relationship Id="rId3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Relationship Id="rId3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.png"/><Relationship Id="rId5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5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23.gi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24.png"/><Relationship Id="rId5" Type="http://schemas.openxmlformats.org/officeDocument/2006/relationships/image" Target="../media/image2.png"/><Relationship Id="rId6" Type="http://schemas.openxmlformats.org/officeDocument/2006/relationships/image" Target="../media/image25.png"/><Relationship Id="rId7" Type="http://schemas.openxmlformats.org/officeDocument/2006/relationships/image" Target="../media/image26.png"/><Relationship Id="rId8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4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1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2.xml"/><Relationship Id="rId5" Type="http://schemas.openxmlformats.org/officeDocument/2006/relationships/image" Target="../media/image28.gif"/><Relationship Id="rId6" Type="http://schemas.openxmlformats.org/officeDocument/2006/relationships/image" Target="../media/image32.png"/><Relationship Id="rId7" Type="http://schemas.openxmlformats.org/officeDocument/2006/relationships/image" Target="../media/image33.png"/><Relationship Id="rId8" Type="http://schemas.openxmlformats.org/officeDocument/2006/relationships/hyperlink" Target="http://www.mrc.ac.uk/" TargetMode="External"/><Relationship Id="rId9" Type="http://schemas.openxmlformats.org/officeDocument/2006/relationships/image" Target="../media/image34.png"/><Relationship Id="rId10" Type="http://schemas.openxmlformats.org/officeDocument/2006/relationships/image" Target="../media/image29.png"/><Relationship Id="rId11" Type="http://schemas.openxmlformats.org/officeDocument/2006/relationships/image" Target="../media/image2.png"/><Relationship Id="rId1" Type="http://schemas.microsoft.com/office/2007/relationships/media" Target="file:///\\localhost\Users\seanbeevers\Projects\Presentations\HARMO_2014\travel_mode_animation.wmv" TargetMode="External"/><Relationship Id="rId2" Type="http://schemas.openxmlformats.org/officeDocument/2006/relationships/video" Target="file:///\\localhost\Users\seanbeevers\Projects\Presentations\HARMO_2014\travel_mode_animation.wmv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jpeg"/><Relationship Id="rId5" Type="http://schemas.openxmlformats.org/officeDocument/2006/relationships/image" Target="../media/image5.jpeg"/><Relationship Id="rId6" Type="http://schemas.openxmlformats.org/officeDocument/2006/relationships/image" Target="../media/image2.png"/><Relationship Id="rId7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2.png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7" Type="http://schemas.openxmlformats.org/officeDocument/2006/relationships/image" Target="../media/image11.png"/><Relationship Id="rId8" Type="http://schemas.openxmlformats.org/officeDocument/2006/relationships/image" Target="../media/image12.png"/><Relationship Id="rId9" Type="http://schemas.openxmlformats.org/officeDocument/2006/relationships/image" Target="../media/image13.png"/><Relationship Id="rId10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20000" r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ctrTitle"/>
          </p:nvPr>
        </p:nvSpPr>
        <p:spPr>
          <a:xfrm>
            <a:off x="803728" y="2180318"/>
            <a:ext cx="7772400" cy="1693413"/>
          </a:xfrm>
        </p:spPr>
        <p:txBody>
          <a:bodyPr>
            <a:normAutofit fontScale="90000"/>
          </a:bodyPr>
          <a:lstStyle/>
          <a:p>
            <a:r>
              <a:rPr lang="en-GB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CMAQ-Urban: UK FINE SCALE MODELLING FOR DYNAMIC EXPOSURE STUDY</a:t>
            </a:r>
            <a:r>
              <a:rPr lang="en-GB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GB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GB" sz="3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GB" sz="3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GB" sz="27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Nutthida</a:t>
            </a:r>
            <a:r>
              <a:rPr lang="en-GB" sz="27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7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Kitwiroon</a:t>
            </a:r>
            <a:r>
              <a:rPr lang="en-GB" sz="27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Sean </a:t>
            </a:r>
            <a:r>
              <a:rPr lang="en-GB" sz="27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Beevers</a:t>
            </a:r>
            <a:r>
              <a:rPr lang="en-GB" sz="27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and colleagues</a:t>
            </a:r>
            <a:br>
              <a:rPr lang="en-GB" sz="27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GB" sz="27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King’s College London</a:t>
            </a:r>
            <a:br>
              <a:rPr lang="en-GB" sz="27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GB" sz="27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GB" sz="27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GB" sz="27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14</a:t>
            </a:r>
            <a:r>
              <a:rPr lang="en-GB" sz="2700" b="1" baseline="30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</a:t>
            </a:r>
            <a:r>
              <a:rPr lang="en-GB" sz="27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Annual CMAS Conference </a:t>
            </a:r>
            <a:br>
              <a:rPr lang="en-GB" sz="27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GB" sz="27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October 5-7, 2015 at Friday </a:t>
            </a:r>
            <a:r>
              <a:rPr lang="en-GB" sz="27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Center</a:t>
            </a:r>
            <a:r>
              <a:rPr lang="en-GB" sz="27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UNC-Chapel Hill</a:t>
            </a:r>
            <a:br>
              <a:rPr lang="en-GB" sz="27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-US" sz="27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3316" name="Shape 137"/>
          <p:cNvPicPr preferRelativeResize="0"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96013" y="5797550"/>
            <a:ext cx="2947987" cy="106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40632" y="192505"/>
            <a:ext cx="60986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 smtClean="0"/>
              <a:t>Hourly </a:t>
            </a:r>
            <a:r>
              <a:rPr lang="en-GB" sz="2800" b="1" dirty="0" err="1" smtClean="0"/>
              <a:t>NO</a:t>
            </a:r>
            <a:r>
              <a:rPr lang="en-GB" sz="2800" b="1" baseline="-25000" dirty="0" err="1" smtClean="0"/>
              <a:t>x</a:t>
            </a:r>
            <a:r>
              <a:rPr lang="en-GB" sz="2800" b="1" dirty="0" smtClean="0"/>
              <a:t> concentrations: 06/01/2011</a:t>
            </a:r>
            <a:endParaRPr lang="en-GB" sz="2800" b="1" dirty="0"/>
          </a:p>
        </p:txBody>
      </p:sp>
      <p:pic>
        <p:nvPicPr>
          <p:cNvPr id="4" name="Picture 3" descr="CMAQUrban_NOx_06Jan2011_2.gif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57587" y="850234"/>
            <a:ext cx="5324475" cy="5210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2267"/>
          </a:xfrm>
        </p:spPr>
        <p:txBody>
          <a:bodyPr>
            <a:normAutofit/>
          </a:bodyPr>
          <a:lstStyle/>
          <a:p>
            <a:pPr algn="l"/>
            <a:r>
              <a:rPr lang="en-GB" sz="2800" b="1" dirty="0" smtClean="0"/>
              <a:t>Model runtimes</a:t>
            </a:r>
            <a:endParaRPr lang="en-US" sz="2800" b="1" dirty="0"/>
          </a:p>
        </p:txBody>
      </p:sp>
      <p:pic>
        <p:nvPicPr>
          <p:cNvPr id="614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6510" y="2796203"/>
            <a:ext cx="5501507" cy="37457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Shape 137"/>
          <p:cNvPicPr preferRelativeResize="0"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96013" y="5797550"/>
            <a:ext cx="2947987" cy="106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3204858" y="2875697"/>
            <a:ext cx="56004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smtClean="0"/>
              <a:t>1 day simulation for London on 1 computer </a:t>
            </a:r>
          </a:p>
          <a:p>
            <a:r>
              <a:rPr lang="en-GB" sz="1200" dirty="0" smtClean="0"/>
              <a:t>Node (3GHz CPU and 96 GB RAM)</a:t>
            </a:r>
            <a:endParaRPr lang="en-US" sz="1200" dirty="0"/>
          </a:p>
        </p:txBody>
      </p:sp>
      <p:sp>
        <p:nvSpPr>
          <p:cNvPr id="8" name="Rectangle 7"/>
          <p:cNvSpPr/>
          <p:nvPr/>
        </p:nvSpPr>
        <p:spPr>
          <a:xfrm>
            <a:off x="502355" y="911915"/>
            <a:ext cx="789657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 smtClean="0"/>
              <a:t>Model runtimes for UK annual simulations</a:t>
            </a:r>
            <a:r>
              <a:rPr lang="en-GB" dirty="0" smtClean="0"/>
              <a:t>: The CMAQ-Urban runtimes is </a:t>
            </a:r>
            <a:r>
              <a:rPr lang="en-GB" b="1" dirty="0" smtClean="0"/>
              <a:t>8</a:t>
            </a:r>
            <a:r>
              <a:rPr lang="en-GB" dirty="0" smtClean="0"/>
              <a:t> days on a  4 yrs old Linux cluster with 8 slave node (3GHz CPU and 48 GB RAM on each node each), plus </a:t>
            </a:r>
            <a:r>
              <a:rPr lang="en-GB" b="1" dirty="0" smtClean="0"/>
              <a:t>6</a:t>
            </a:r>
            <a:r>
              <a:rPr lang="en-GB" dirty="0" smtClean="0"/>
              <a:t> days for WRF/CMAQ simulations (The model runtime can be compromised </a:t>
            </a:r>
            <a:r>
              <a:rPr lang="en-GB" b="1" dirty="0" smtClean="0"/>
              <a:t>3-5</a:t>
            </a:r>
            <a:r>
              <a:rPr lang="en-GB" dirty="0" smtClean="0"/>
              <a:t> times faster on the UK national supercomputer).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142AQStations75DataCaptured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756459"/>
            <a:ext cx="3819048" cy="534285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0218" y="0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GB" sz="2800" b="1" dirty="0" smtClean="0"/>
              <a:t>Air quality monitoring stations for model evaluation</a:t>
            </a:r>
            <a:endParaRPr lang="en-GB" sz="2800" b="1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4120444" y="1018335"/>
          <a:ext cx="4651024" cy="1803889"/>
        </p:xfrm>
        <a:graphic>
          <a:graphicData uri="http://schemas.openxmlformats.org/drawingml/2006/table">
            <a:tbl>
              <a:tblPr/>
              <a:tblGrid>
                <a:gridCol w="1671938"/>
                <a:gridCol w="729572"/>
                <a:gridCol w="653576"/>
                <a:gridCol w="805568"/>
                <a:gridCol w="790370"/>
              </a:tblGrid>
              <a:tr h="230972"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b="1" i="0" u="none" strike="noStrike" dirty="0" smtClean="0">
                          <a:solidFill>
                            <a:schemeClr val="bg1"/>
                          </a:solidFill>
                          <a:latin typeface="Calibri"/>
                        </a:rPr>
                        <a:t>Site type</a:t>
                      </a:r>
                      <a:endParaRPr lang="en-GB" sz="1000" b="1" i="0" u="none" strike="noStrike" dirty="0">
                        <a:solidFill>
                          <a:schemeClr val="bg1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b="1" i="0" u="none" strike="noStrike" dirty="0">
                          <a:solidFill>
                            <a:schemeClr val="bg1"/>
                          </a:solidFill>
                          <a:latin typeface="Calibri"/>
                        </a:rPr>
                        <a:t>NO</a:t>
                      </a:r>
                      <a:r>
                        <a:rPr lang="en-GB" sz="1000" b="1" i="0" u="none" strike="noStrike" baseline="-25000" dirty="0">
                          <a:solidFill>
                            <a:schemeClr val="bg1"/>
                          </a:solidFill>
                          <a:latin typeface="Calibri"/>
                        </a:rPr>
                        <a:t>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b="1" i="0" u="none" strike="noStrike" dirty="0">
                          <a:solidFill>
                            <a:schemeClr val="bg1"/>
                          </a:solidFill>
                          <a:latin typeface="Calibri"/>
                        </a:rPr>
                        <a:t>O</a:t>
                      </a:r>
                      <a:r>
                        <a:rPr lang="en-GB" sz="1000" b="1" i="0" u="none" strike="noStrike" baseline="-25000" dirty="0">
                          <a:solidFill>
                            <a:schemeClr val="bg1"/>
                          </a:solidFill>
                          <a:latin typeface="Calibri"/>
                        </a:rPr>
                        <a:t>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b="1" i="0" u="none" strike="noStrike" dirty="0">
                          <a:solidFill>
                            <a:schemeClr val="bg1"/>
                          </a:solidFill>
                          <a:latin typeface="Calibri"/>
                        </a:rPr>
                        <a:t>PM</a:t>
                      </a:r>
                      <a:r>
                        <a:rPr lang="en-GB" sz="1000" b="1" i="0" u="none" strike="noStrike" baseline="-25000" dirty="0">
                          <a:solidFill>
                            <a:schemeClr val="bg1"/>
                          </a:solidFill>
                          <a:latin typeface="Calibri"/>
                        </a:rPr>
                        <a:t>10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b="1" i="0" u="none" strike="noStrike" dirty="0">
                          <a:solidFill>
                            <a:schemeClr val="bg1"/>
                          </a:solidFill>
                          <a:latin typeface="Calibri"/>
                        </a:rPr>
                        <a:t>PM</a:t>
                      </a:r>
                      <a:r>
                        <a:rPr lang="en-GB" sz="1000" b="1" i="0" u="none" strike="noStrike" baseline="-25000" dirty="0">
                          <a:solidFill>
                            <a:schemeClr val="bg1"/>
                          </a:solidFill>
                          <a:latin typeface="Calibri"/>
                        </a:rPr>
                        <a:t>2.5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</a:tr>
              <a:tr h="230972"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  Rural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17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230972"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  Suburban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7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6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18057"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  Urban </a:t>
                      </a:r>
                      <a:r>
                        <a:rPr lang="en-GB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Background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28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18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48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30972"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  Roadside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39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37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17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30972"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  Kerbside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30972"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  Airport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6388469" y="739820"/>
            <a:ext cx="23760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/>
              <a:t>144 sites with &gt;75% data captured</a:t>
            </a:r>
            <a:endParaRPr lang="en-US" sz="1200" dirty="0"/>
          </a:p>
        </p:txBody>
      </p:sp>
      <p:pic>
        <p:nvPicPr>
          <p:cNvPr id="7" name="Shape 137"/>
          <p:cNvPicPr preferRelativeResize="0"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96013" y="5797550"/>
            <a:ext cx="2947987" cy="106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3589868" y="2991258"/>
          <a:ext cx="5215467" cy="2304255"/>
        </p:xfrm>
        <a:graphic>
          <a:graphicData uri="http://schemas.openxmlformats.org/drawingml/2006/table">
            <a:tbl>
              <a:tblPr/>
              <a:tblGrid>
                <a:gridCol w="798287"/>
                <a:gridCol w="608269"/>
                <a:gridCol w="521634"/>
                <a:gridCol w="590529"/>
                <a:gridCol w="511792"/>
                <a:gridCol w="521635"/>
                <a:gridCol w="580686"/>
                <a:gridCol w="570844"/>
                <a:gridCol w="511791"/>
              </a:tblGrid>
              <a:tr h="51975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Pollutant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#</a:t>
                      </a:r>
                      <a:r>
                        <a:rPr lang="en-GB" sz="1000" b="1" i="0" u="none" strike="noStrike" baseline="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of data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 err="1" smtClean="0">
                          <a:solidFill>
                            <a:srgbClr val="000000"/>
                          </a:solidFill>
                          <a:latin typeface="Calibri"/>
                        </a:rPr>
                        <a:t>Obs</a:t>
                      </a:r>
                      <a:r>
                        <a:rPr lang="en-US" sz="10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mean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Mod mean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FAC2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MB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NMB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RMSE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r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75000"/>
                      </a:schemeClr>
                    </a:solidFill>
                  </a:tcPr>
                </a:tc>
              </a:tr>
              <a:tr h="44612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NO</a:t>
                      </a:r>
                      <a:r>
                        <a:rPr lang="en-US" sz="1000" b="0" i="0" u="none" strike="noStrike" baseline="-2500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2 </a:t>
                      </a:r>
                      <a:r>
                        <a:rPr lang="en-US" sz="1000" b="0" i="0" u="none" strike="noStrike" baseline="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(ppb)</a:t>
                      </a:r>
                      <a:endParaRPr lang="en-US" sz="1000" b="0" i="0" u="none" strike="noStrike" baseline="0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2681929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20.1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20.5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0.8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0.4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0.02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11.8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0.8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44612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O</a:t>
                      </a:r>
                      <a:r>
                        <a:rPr lang="en-US" sz="1000" b="0" i="0" u="none" strike="noStrike" baseline="-2500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3 </a:t>
                      </a:r>
                      <a:r>
                        <a:rPr lang="en-US" sz="1000" b="0" i="0" u="none" strike="noStrike" baseline="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(ppb)</a:t>
                      </a:r>
                      <a:endParaRPr lang="en-US" sz="1000" b="0" i="0" u="none" strike="noStrike" baseline="0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1605883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20.2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21.7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0.8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1.5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0.07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8.8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0.8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4612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PM</a:t>
                      </a:r>
                      <a:r>
                        <a:rPr lang="en-US" sz="1000" b="0" i="0" u="none" strike="noStrike" baseline="-2500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10 </a:t>
                      </a:r>
                      <a:r>
                        <a:rPr lang="en-US" sz="1000" b="0" i="0" u="none" strike="noStrike" baseline="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(µg m</a:t>
                      </a:r>
                      <a:r>
                        <a:rPr lang="en-US" sz="1000" b="0" i="0" u="none" strike="noStrike" baseline="3000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-3</a:t>
                      </a:r>
                      <a:r>
                        <a:rPr lang="en-US" sz="1000" b="0" i="0" u="none" strike="noStrike" baseline="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)</a:t>
                      </a:r>
                      <a:r>
                        <a:rPr lang="en-US" sz="1000" b="0" i="0" u="none" strike="noStrike" baseline="3000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*</a:t>
                      </a:r>
                      <a:endParaRPr lang="en-US" sz="1000" b="0" i="0" u="none" strike="noStrike" baseline="30000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2556574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23.4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19.7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0.8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3.7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-0.16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13.0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0.7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46124"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PM</a:t>
                      </a:r>
                      <a:r>
                        <a:rPr lang="en-US" sz="1000" b="0" i="0" u="none" strike="noStrike" baseline="-2500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25 </a:t>
                      </a:r>
                      <a:r>
                        <a:rPr lang="en-US" sz="1000" b="0" i="0" u="none" strike="noStrike" baseline="0" dirty="0" smtClean="0">
                          <a:solidFill>
                            <a:srgbClr val="000000"/>
                          </a:solidFill>
                          <a:latin typeface="+mn-lt"/>
                        </a:rPr>
                        <a:t>(µg m</a:t>
                      </a:r>
                      <a:r>
                        <a:rPr lang="en-US" sz="1000" b="0" i="0" u="none" strike="noStrike" baseline="30000" dirty="0" smtClean="0">
                          <a:solidFill>
                            <a:srgbClr val="000000"/>
                          </a:solidFill>
                          <a:latin typeface="+mn-lt"/>
                        </a:rPr>
                        <a:t>-3</a:t>
                      </a:r>
                      <a:r>
                        <a:rPr lang="en-US" sz="1000" b="0" i="0" u="none" strike="noStrike" baseline="0" dirty="0" smtClean="0">
                          <a:solidFill>
                            <a:srgbClr val="000000"/>
                          </a:solidFill>
                          <a:latin typeface="+mn-lt"/>
                        </a:rPr>
                        <a:t>)</a:t>
                      </a:r>
                      <a:r>
                        <a:rPr lang="en-US" sz="1000" b="0" i="0" u="none" strike="noStrike" baseline="30000" dirty="0" smtClean="0">
                          <a:solidFill>
                            <a:srgbClr val="000000"/>
                          </a:solidFill>
                          <a:latin typeface="+mn-lt"/>
                        </a:rPr>
                        <a:t> *</a:t>
                      </a:r>
                      <a:endParaRPr lang="en-US" sz="1000" b="0" i="0" u="none" strike="noStrike" baseline="-25000" dirty="0" smtClean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1860753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14.9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13.9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0.8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-1.0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-0.07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9.3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0.7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3578578" y="5371681"/>
            <a:ext cx="526185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aseline="30000" dirty="0" smtClean="0">
                <a:solidFill>
                  <a:srgbClr val="000000"/>
                </a:solidFill>
              </a:rPr>
              <a:t>*</a:t>
            </a:r>
            <a:r>
              <a:rPr lang="en-US" sz="1000" dirty="0" smtClean="0">
                <a:solidFill>
                  <a:srgbClr val="000000"/>
                </a:solidFill>
              </a:rPr>
              <a:t> Background concentrations  are adjusted with added SOA (1 µg m</a:t>
            </a:r>
            <a:r>
              <a:rPr lang="en-US" sz="1000" baseline="30000" dirty="0" smtClean="0">
                <a:solidFill>
                  <a:srgbClr val="000000"/>
                </a:solidFill>
              </a:rPr>
              <a:t>-3</a:t>
            </a:r>
            <a:r>
              <a:rPr lang="en-US" sz="1000" dirty="0" smtClean="0">
                <a:solidFill>
                  <a:srgbClr val="000000"/>
                </a:solidFill>
              </a:rPr>
              <a:t> , a conservative value derived from SOA analysis in the CMAQ-UK project ,  and biomass burning aerosols (1 µg m</a:t>
            </a:r>
            <a:r>
              <a:rPr lang="en-US" sz="1000" baseline="30000" dirty="0" smtClean="0">
                <a:solidFill>
                  <a:srgbClr val="000000"/>
                </a:solidFill>
              </a:rPr>
              <a:t>-3</a:t>
            </a:r>
            <a:r>
              <a:rPr lang="en-US" sz="1000" dirty="0" smtClean="0">
                <a:solidFill>
                  <a:srgbClr val="000000"/>
                </a:solidFill>
              </a:rPr>
              <a:t>, personal communication with Dr Gary Fuller at King’s)</a:t>
            </a:r>
            <a:endParaRPr lang="en-US" sz="1000" dirty="0"/>
          </a:p>
        </p:txBody>
      </p:sp>
      <p:sp>
        <p:nvSpPr>
          <p:cNvPr id="10" name="Shape 292"/>
          <p:cNvSpPr txBox="1"/>
          <p:nvPr/>
        </p:nvSpPr>
        <p:spPr>
          <a:xfrm>
            <a:off x="0" y="6365588"/>
            <a:ext cx="5988299" cy="4924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sp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GB" sz="1000" b="1" dirty="0">
                <a:latin typeface="Calibri"/>
                <a:ea typeface="Calibri"/>
                <a:cs typeface="Calibri"/>
                <a:sym typeface="Calibri"/>
              </a:rPr>
              <a:t>Fuller GW</a:t>
            </a:r>
            <a:r>
              <a:rPr lang="en-GB" sz="1000" dirty="0">
                <a:latin typeface="Calibri"/>
                <a:ea typeface="Calibri"/>
                <a:cs typeface="Calibri"/>
                <a:sym typeface="Calibri"/>
              </a:rPr>
              <a:t> et al, 2013. Atmospheric Environment 68,  295–296. </a:t>
            </a:r>
            <a:r>
              <a:rPr lang="en-GB" sz="1000" b="1" dirty="0">
                <a:latin typeface="Calibri"/>
                <a:ea typeface="Calibri"/>
                <a:cs typeface="Calibri"/>
                <a:sym typeface="Calibri"/>
              </a:rPr>
              <a:t>Fuller GW </a:t>
            </a:r>
            <a:r>
              <a:rPr lang="en-GB" sz="1000" dirty="0">
                <a:latin typeface="Calibri"/>
                <a:ea typeface="Calibri"/>
                <a:cs typeface="Calibri"/>
                <a:sym typeface="Calibri"/>
              </a:rPr>
              <a:t>et al, 2014. Contribution of wood burning to PM</a:t>
            </a:r>
            <a:r>
              <a:rPr lang="en-GB" sz="1000" baseline="-25000" dirty="0">
                <a:latin typeface="Calibri"/>
                <a:ea typeface="Calibri"/>
                <a:cs typeface="Calibri"/>
                <a:sym typeface="Calibri"/>
              </a:rPr>
              <a:t>10</a:t>
            </a:r>
            <a:r>
              <a:rPr lang="en-GB" sz="1000" dirty="0">
                <a:latin typeface="Calibri"/>
                <a:ea typeface="Calibri"/>
                <a:cs typeface="Calibri"/>
                <a:sym typeface="Calibri"/>
              </a:rPr>
              <a:t> in London. Atmospheric Environment (accepted, publication pending). 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6007" y="0"/>
            <a:ext cx="8678487" cy="1143000"/>
          </a:xfrm>
        </p:spPr>
        <p:txBody>
          <a:bodyPr>
            <a:normAutofit/>
          </a:bodyPr>
          <a:lstStyle/>
          <a:p>
            <a:pPr algn="l"/>
            <a:r>
              <a:rPr lang="en-GB" sz="2800" b="1" dirty="0" smtClean="0"/>
              <a:t>Temporal variations of modelled and observed NO</a:t>
            </a:r>
            <a:r>
              <a:rPr lang="en-GB" sz="2800" b="1" baseline="-25000" dirty="0" smtClean="0"/>
              <a:t>2</a:t>
            </a:r>
            <a:r>
              <a:rPr lang="en-GB" sz="2800" b="1" dirty="0" smtClean="0"/>
              <a:t> concentrations (2011)</a:t>
            </a:r>
            <a:endParaRPr lang="en-GB" sz="2800" b="1" dirty="0"/>
          </a:p>
        </p:txBody>
      </p:sp>
      <p:pic>
        <p:nvPicPr>
          <p:cNvPr id="1026" name="Picture 2"/>
          <p:cNvPicPr>
            <a:picLocks noGrp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76151" y="1195387"/>
            <a:ext cx="6257925" cy="17754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4019" y="2940204"/>
            <a:ext cx="6267450" cy="17754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Shape 137"/>
          <p:cNvPicPr preferRelativeResize="0"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70006" y="6327775"/>
            <a:ext cx="1473994" cy="53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14661" y="4884420"/>
            <a:ext cx="6143625" cy="19735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1117600" y="1478844"/>
            <a:ext cx="541867" cy="11740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202267" y="5119510"/>
            <a:ext cx="541867" cy="11740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157111" y="3860800"/>
            <a:ext cx="541867" cy="10893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941689" y="6276622"/>
            <a:ext cx="5588000" cy="1354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1952978" y="4391378"/>
            <a:ext cx="5441244" cy="1354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2833511" y="3002844"/>
            <a:ext cx="936978" cy="1354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6389511" y="2991556"/>
            <a:ext cx="914400" cy="1580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6344356" y="4865511"/>
            <a:ext cx="1117600" cy="1580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2810933" y="4876800"/>
            <a:ext cx="1072445" cy="1467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4605867" y="3014133"/>
            <a:ext cx="993422" cy="1241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4594578" y="4899378"/>
            <a:ext cx="1049866" cy="1354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879599" y="2937933"/>
            <a:ext cx="1574801" cy="1923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650" b="1" dirty="0" smtClean="0">
                <a:latin typeface="Arial" pitchFamily="34" charset="0"/>
                <a:cs typeface="Arial" pitchFamily="34" charset="0"/>
              </a:rPr>
              <a:t>J  F M AMJ J AS O N D </a:t>
            </a:r>
            <a:endParaRPr lang="en-US" sz="65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975556" y="4820355"/>
            <a:ext cx="1162754" cy="1923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650" b="1" dirty="0" smtClean="0">
                <a:latin typeface="Arial" pitchFamily="34" charset="0"/>
                <a:cs typeface="Arial" pitchFamily="34" charset="0"/>
              </a:rPr>
              <a:t>M   T  W   Th  F    S   </a:t>
            </a:r>
            <a:r>
              <a:rPr lang="en-GB" sz="650" b="1" dirty="0" err="1" smtClean="0">
                <a:latin typeface="Arial" pitchFamily="34" charset="0"/>
                <a:cs typeface="Arial" pitchFamily="34" charset="0"/>
              </a:rPr>
              <a:t>S</a:t>
            </a:r>
            <a:endParaRPr lang="en-US" sz="650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Shape 137"/>
          <p:cNvPicPr preferRelativeResize="0"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96013" y="5797550"/>
            <a:ext cx="2947987" cy="106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9400" y="173038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GB" sz="2800" b="1" dirty="0" smtClean="0"/>
              <a:t>2011 annual mean NO</a:t>
            </a:r>
            <a:r>
              <a:rPr lang="en-GB" sz="2800" b="1" baseline="-25000" dirty="0" smtClean="0"/>
              <a:t>2</a:t>
            </a:r>
            <a:r>
              <a:rPr lang="en-GB" sz="2800" b="1" dirty="0" smtClean="0"/>
              <a:t> concentrations </a:t>
            </a:r>
            <a:br>
              <a:rPr lang="en-GB" sz="2800" b="1" dirty="0" smtClean="0"/>
            </a:br>
            <a:r>
              <a:rPr lang="en-GB" sz="2200" b="1" dirty="0" smtClean="0"/>
              <a:t>Improvement with higher resolution of background concentrations</a:t>
            </a:r>
            <a:endParaRPr lang="en-GB" sz="2200" b="1" dirty="0"/>
          </a:p>
        </p:txBody>
      </p:sp>
      <p:pic>
        <p:nvPicPr>
          <p:cNvPr id="358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84140" y="2021304"/>
            <a:ext cx="3840480" cy="30994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5398168" y="1396999"/>
            <a:ext cx="27941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 smtClean="0"/>
              <a:t>using </a:t>
            </a:r>
            <a:r>
              <a:rPr lang="en-GB" b="1" dirty="0" smtClean="0"/>
              <a:t>2km</a:t>
            </a:r>
            <a:r>
              <a:rPr lang="en-GB" dirty="0" smtClean="0"/>
              <a:t> grid </a:t>
            </a:r>
          </a:p>
          <a:p>
            <a:pPr algn="ctr"/>
            <a:r>
              <a:rPr lang="en-GB" dirty="0" smtClean="0"/>
              <a:t>background concentrations </a:t>
            </a:r>
            <a:endParaRPr lang="en-GB" dirty="0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0437" y="2046704"/>
            <a:ext cx="3750945" cy="30356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1007311" y="1374273"/>
            <a:ext cx="27941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 smtClean="0"/>
              <a:t>using </a:t>
            </a:r>
            <a:r>
              <a:rPr lang="en-GB" b="1" dirty="0" smtClean="0"/>
              <a:t>10km</a:t>
            </a:r>
            <a:r>
              <a:rPr lang="en-GB" dirty="0" smtClean="0"/>
              <a:t> grid </a:t>
            </a:r>
          </a:p>
          <a:p>
            <a:pPr algn="ctr"/>
            <a:r>
              <a:rPr lang="en-GB" dirty="0" smtClean="0"/>
              <a:t>background concentrations </a:t>
            </a:r>
            <a:endParaRPr lang="en-GB" dirty="0"/>
          </a:p>
        </p:txBody>
      </p:sp>
      <p:pic>
        <p:nvPicPr>
          <p:cNvPr id="13" name="Picture 12" descr="no2_18legends_horizon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979555" y="5384100"/>
            <a:ext cx="3753374" cy="51442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title"/>
          </p:nvPr>
        </p:nvSpPr>
        <p:spPr>
          <a:xfrm>
            <a:off x="216131" y="299523"/>
            <a:ext cx="8711738" cy="831008"/>
          </a:xfrm>
        </p:spPr>
        <p:txBody>
          <a:bodyPr anchor="ctr">
            <a:noAutofit/>
          </a:bodyPr>
          <a:lstStyle/>
          <a:p>
            <a:pPr algn="l" eaLnBrk="1" hangingPunct="1"/>
            <a:r>
              <a:rPr lang="en-US" sz="2800" b="1" dirty="0" smtClean="0"/>
              <a:t>Remove double counting from background concentrations using CMAQ-DDM</a:t>
            </a:r>
          </a:p>
        </p:txBody>
      </p:sp>
      <p:pic>
        <p:nvPicPr>
          <p:cNvPr id="4" name="Shape 137"/>
          <p:cNvPicPr preferRelativeResize="0"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96013" y="5797550"/>
            <a:ext cx="2947987" cy="106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ddm_nox_road.gif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80530" y="1410415"/>
            <a:ext cx="3792855" cy="471487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346916" y="1763614"/>
            <a:ext cx="433285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q"/>
            </a:pPr>
            <a:r>
              <a:rPr lang="en-GB" dirty="0" smtClean="0"/>
              <a:t>  Current estimates of double counting using standard CMAQ is &lt; 10</a:t>
            </a:r>
            <a:r>
              <a:rPr lang="en-GB" dirty="0" smtClean="0"/>
              <a:t>%.</a:t>
            </a:r>
            <a:endParaRPr lang="en-GB" dirty="0" smtClean="0"/>
          </a:p>
          <a:p>
            <a:pPr>
              <a:buFont typeface="Wingdings" pitchFamily="2" charset="2"/>
              <a:buChar char="q"/>
            </a:pPr>
            <a:endParaRPr lang="en-GB" dirty="0" smtClean="0"/>
          </a:p>
          <a:p>
            <a:pPr>
              <a:buFont typeface="Wingdings" pitchFamily="2" charset="2"/>
              <a:buChar char="q"/>
            </a:pPr>
            <a:r>
              <a:rPr lang="en-GB" dirty="0" smtClean="0"/>
              <a:t>  CMAQ-DDM </a:t>
            </a:r>
            <a:r>
              <a:rPr lang="en-GB" dirty="0" smtClean="0"/>
              <a:t>can provides the road </a:t>
            </a:r>
            <a:r>
              <a:rPr lang="en-GB" dirty="0" smtClean="0"/>
              <a:t>traffic </a:t>
            </a:r>
            <a:r>
              <a:rPr lang="en-GB" dirty="0" smtClean="0"/>
              <a:t>contribution </a:t>
            </a:r>
            <a:r>
              <a:rPr lang="en-GB" dirty="0" smtClean="0"/>
              <a:t>to background concentrations </a:t>
            </a:r>
            <a:r>
              <a:rPr lang="en-GB" dirty="0" smtClean="0"/>
              <a:t>which can then be used to eliminate the </a:t>
            </a:r>
            <a:r>
              <a:rPr lang="en-GB" dirty="0" smtClean="0"/>
              <a:t>double </a:t>
            </a:r>
            <a:r>
              <a:rPr lang="en-GB" dirty="0" smtClean="0"/>
              <a:t>counting.</a:t>
            </a:r>
            <a:endParaRPr lang="en-GB" dirty="0" smtClean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26344" y="180257"/>
            <a:ext cx="1676400" cy="307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8" name="Shape 198"/>
          <p:cNvPicPr preferRelativeResize="0">
            <a:picLocks noChangeAspect="1"/>
          </p:cNvPicPr>
          <p:nvPr/>
        </p:nvPicPr>
        <p:blipFill rotWithShape="1">
          <a:blip r:embed="rId4" cstate="print">
            <a:alphaModFix/>
          </a:blip>
          <a:srcRect/>
          <a:stretch/>
        </p:blipFill>
        <p:spPr>
          <a:xfrm>
            <a:off x="205571" y="3843146"/>
            <a:ext cx="2397711" cy="2309918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Shape 189"/>
          <p:cNvPicPr preferRelativeResize="0"/>
          <p:nvPr/>
        </p:nvPicPr>
        <p:blipFill rotWithShape="1">
          <a:blip r:embed="rId5" cstate="print">
            <a:alphaModFix/>
          </a:blip>
          <a:srcRect/>
          <a:stretch/>
        </p:blipFill>
        <p:spPr>
          <a:xfrm>
            <a:off x="6013748" y="5618030"/>
            <a:ext cx="2947453" cy="1060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Shape 193"/>
          <p:cNvPicPr preferRelativeResize="0">
            <a:picLocks noChangeAspect="1"/>
          </p:cNvPicPr>
          <p:nvPr/>
        </p:nvPicPr>
        <p:blipFill rotWithShape="1">
          <a:blip r:embed="rId6" cstate="print">
            <a:alphaModFix/>
          </a:blip>
          <a:srcRect/>
          <a:stretch/>
        </p:blipFill>
        <p:spPr>
          <a:xfrm>
            <a:off x="2895600" y="2862349"/>
            <a:ext cx="3097530" cy="1713846"/>
          </a:xfrm>
          <a:prstGeom prst="rect">
            <a:avLst/>
          </a:prstGeom>
          <a:noFill/>
          <a:ln>
            <a:noFill/>
          </a:ln>
        </p:spPr>
      </p:pic>
      <p:sp>
        <p:nvSpPr>
          <p:cNvPr id="194" name="Shape 194"/>
          <p:cNvSpPr txBox="1"/>
          <p:nvPr/>
        </p:nvSpPr>
        <p:spPr>
          <a:xfrm>
            <a:off x="228600" y="0"/>
            <a:ext cx="8496300" cy="615523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9914"/>
              </a:buClr>
              <a:buSzPct val="25000"/>
              <a:buFont typeface="Calibri"/>
              <a:buNone/>
            </a:pPr>
            <a:r>
              <a:rPr lang="en-GB" sz="2800" b="1" dirty="0" smtClean="0">
                <a:latin typeface="Calibri"/>
                <a:ea typeface="Calibri"/>
                <a:cs typeface="Calibri"/>
                <a:sym typeface="Calibri"/>
              </a:rPr>
              <a:t>Application in the h</a:t>
            </a:r>
            <a:r>
              <a:rPr lang="en-GB" sz="2800" b="1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ybrid </a:t>
            </a:r>
            <a:r>
              <a:rPr lang="en-GB" sz="2800" b="1" i="0" u="none" strike="noStrike" cap="none" baseline="0" dirty="0">
                <a:latin typeface="Calibri"/>
                <a:ea typeface="Calibri"/>
                <a:cs typeface="Calibri"/>
                <a:sym typeface="Calibri"/>
              </a:rPr>
              <a:t>exposure </a:t>
            </a:r>
            <a:r>
              <a:rPr lang="en-GB" sz="2800" b="1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model</a:t>
            </a:r>
            <a:endParaRPr lang="en-GB" sz="2800" b="1" i="0" u="none" strike="noStrike" cap="none" baseline="0"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5" name="Shape 195"/>
          <p:cNvPicPr preferRelativeResize="0">
            <a:picLocks noChangeAspect="1"/>
          </p:cNvPicPr>
          <p:nvPr/>
        </p:nvPicPr>
        <p:blipFill rotWithShape="1">
          <a:blip r:embed="rId7" cstate="print">
            <a:alphaModFix/>
          </a:blip>
          <a:srcRect/>
          <a:stretch/>
        </p:blipFill>
        <p:spPr>
          <a:xfrm>
            <a:off x="4283703" y="1280697"/>
            <a:ext cx="4247731" cy="441989"/>
          </a:xfrm>
          <a:prstGeom prst="rect">
            <a:avLst/>
          </a:prstGeom>
          <a:noFill/>
          <a:ln>
            <a:noFill/>
          </a:ln>
        </p:spPr>
      </p:pic>
      <p:sp>
        <p:nvSpPr>
          <p:cNvPr id="196" name="Shape 196"/>
          <p:cNvSpPr txBox="1"/>
          <p:nvPr/>
        </p:nvSpPr>
        <p:spPr>
          <a:xfrm>
            <a:off x="0" y="966050"/>
            <a:ext cx="1355998" cy="83096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207F"/>
              </a:buClr>
              <a:buSzPct val="25000"/>
              <a:buFont typeface="Calibri"/>
              <a:buNone/>
            </a:pPr>
            <a:r>
              <a:rPr lang="en-GB" sz="1400" b="1" i="0" u="none" strike="noStrike" cap="none" baseline="0" dirty="0" smtClean="0">
                <a:solidFill>
                  <a:srgbClr val="0E207F"/>
                </a:solidFill>
                <a:latin typeface="Calibri"/>
                <a:ea typeface="Calibri"/>
                <a:cs typeface="Calibri"/>
                <a:sym typeface="Calibri"/>
              </a:rPr>
              <a:t>CMAQ-urban: </a:t>
            </a:r>
            <a:r>
              <a:rPr lang="en-GB" sz="1400" b="0" i="0" u="none" strike="noStrike" cap="none" baseline="0" dirty="0">
                <a:solidFill>
                  <a:srgbClr val="0E207F"/>
                </a:solidFill>
                <a:latin typeface="Calibri"/>
                <a:ea typeface="Calibri"/>
                <a:cs typeface="Calibri"/>
                <a:sym typeface="Calibri"/>
              </a:rPr>
              <a:t>air quality model</a:t>
            </a:r>
          </a:p>
        </p:txBody>
      </p:sp>
      <p:sp>
        <p:nvSpPr>
          <p:cNvPr id="197" name="Shape 197"/>
          <p:cNvSpPr txBox="1"/>
          <p:nvPr/>
        </p:nvSpPr>
        <p:spPr>
          <a:xfrm>
            <a:off x="4209475" y="609600"/>
            <a:ext cx="4690500" cy="677078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207F"/>
              </a:buClr>
              <a:buSzPct val="25000"/>
              <a:buFont typeface="Calibri"/>
              <a:buNone/>
            </a:pPr>
            <a:r>
              <a:rPr lang="en-GB" sz="1400" b="1" i="0" u="none" strike="noStrike" cap="none" baseline="0" dirty="0">
                <a:solidFill>
                  <a:srgbClr val="0E207F"/>
                </a:solidFill>
                <a:latin typeface="Calibri"/>
                <a:ea typeface="Calibri"/>
                <a:cs typeface="Calibri"/>
                <a:sym typeface="Calibri"/>
              </a:rPr>
              <a:t>Micro-environmental modelling</a:t>
            </a:r>
            <a:r>
              <a:rPr lang="en-GB" sz="1400" b="0" i="0" u="none" strike="noStrike" cap="none" baseline="0" dirty="0">
                <a:solidFill>
                  <a:srgbClr val="0E207F"/>
                </a:solidFill>
                <a:latin typeface="Calibri"/>
                <a:ea typeface="Calibri"/>
                <a:cs typeface="Calibri"/>
                <a:sym typeface="Calibri"/>
              </a:rPr>
              <a:t>: in-vehicle (bus, car, train, tube), cycle, walk, indoors (I/O exchange</a:t>
            </a:r>
            <a:r>
              <a:rPr lang="en-GB" dirty="0">
                <a:solidFill>
                  <a:srgbClr val="0E207F"/>
                </a:solidFill>
                <a:latin typeface="Calibri"/>
                <a:ea typeface="Calibri"/>
                <a:cs typeface="Calibri"/>
                <a:sym typeface="Calibri"/>
              </a:rPr>
              <a:t> - </a:t>
            </a:r>
            <a:r>
              <a:rPr lang="en-GB" sz="1400" b="0" i="0" u="none" strike="noStrike" cap="none" baseline="0" dirty="0">
                <a:solidFill>
                  <a:srgbClr val="0E207F"/>
                </a:solidFill>
                <a:latin typeface="Calibri"/>
                <a:ea typeface="Calibri"/>
                <a:cs typeface="Calibri"/>
                <a:sym typeface="Calibri"/>
              </a:rPr>
              <a:t>J Taylor (UCL))</a:t>
            </a:r>
          </a:p>
        </p:txBody>
      </p:sp>
      <p:sp>
        <p:nvSpPr>
          <p:cNvPr id="199" name="Shape 199"/>
          <p:cNvSpPr txBox="1"/>
          <p:nvPr/>
        </p:nvSpPr>
        <p:spPr>
          <a:xfrm>
            <a:off x="319875" y="3326650"/>
            <a:ext cx="2085600" cy="40007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207F"/>
              </a:buClr>
              <a:buSzPct val="25000"/>
              <a:buFont typeface="Calibri"/>
              <a:buNone/>
            </a:pPr>
            <a:r>
              <a:rPr lang="en-GB" sz="1400" b="1" i="0" u="none" strike="noStrike" cap="none" baseline="0" dirty="0">
                <a:solidFill>
                  <a:srgbClr val="0E207F"/>
                </a:solidFill>
                <a:latin typeface="Calibri"/>
                <a:ea typeface="Calibri"/>
                <a:cs typeface="Calibri"/>
                <a:sym typeface="Calibri"/>
              </a:rPr>
              <a:t>Oyster card data</a:t>
            </a:r>
          </a:p>
        </p:txBody>
      </p:sp>
      <p:pic>
        <p:nvPicPr>
          <p:cNvPr id="200" name="Shape 200"/>
          <p:cNvPicPr preferRelativeResize="0">
            <a:picLocks noChangeAspect="1"/>
          </p:cNvPicPr>
          <p:nvPr/>
        </p:nvPicPr>
        <p:blipFill rotWithShape="1">
          <a:blip r:embed="rId8" cstate="print">
            <a:alphaModFix/>
          </a:blip>
          <a:srcRect/>
          <a:stretch/>
        </p:blipFill>
        <p:spPr>
          <a:xfrm>
            <a:off x="6124587" y="3869323"/>
            <a:ext cx="2725775" cy="1748699"/>
          </a:xfrm>
          <a:prstGeom prst="rect">
            <a:avLst/>
          </a:prstGeom>
          <a:noFill/>
          <a:ln>
            <a:noFill/>
          </a:ln>
        </p:spPr>
      </p:pic>
      <p:sp>
        <p:nvSpPr>
          <p:cNvPr id="201" name="Shape 201"/>
          <p:cNvSpPr/>
          <p:nvPr/>
        </p:nvSpPr>
        <p:spPr>
          <a:xfrm>
            <a:off x="2731906" y="1169275"/>
            <a:ext cx="921299" cy="1920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E207F"/>
          </a:solidFill>
          <a:ln w="19050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 baseline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2" name="Shape 202"/>
          <p:cNvSpPr/>
          <p:nvPr/>
        </p:nvSpPr>
        <p:spPr>
          <a:xfrm>
            <a:off x="4506310" y="1812642"/>
            <a:ext cx="220435" cy="454249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0E207F"/>
          </a:solidFill>
          <a:ln w="19050" cap="flat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 baseline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3" name="Shape 203"/>
          <p:cNvSpPr/>
          <p:nvPr/>
        </p:nvSpPr>
        <p:spPr>
          <a:xfrm>
            <a:off x="1868025" y="3476200"/>
            <a:ext cx="921299" cy="1920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E207F"/>
          </a:solidFill>
          <a:ln w="19050" cap="flat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 baseline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4" name="Shape 204"/>
          <p:cNvSpPr txBox="1"/>
          <p:nvPr/>
        </p:nvSpPr>
        <p:spPr>
          <a:xfrm>
            <a:off x="6344531" y="3452344"/>
            <a:ext cx="2129644" cy="409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207F"/>
              </a:buClr>
              <a:buSzPct val="25000"/>
              <a:buFont typeface="Calibri"/>
              <a:buNone/>
            </a:pPr>
            <a:r>
              <a:rPr lang="en-GB" sz="1400" b="1" i="0" u="none" strike="noStrike" cap="none" baseline="0" dirty="0">
                <a:solidFill>
                  <a:srgbClr val="0E207F"/>
                </a:solidFill>
                <a:latin typeface="Calibri"/>
                <a:ea typeface="Calibri"/>
                <a:cs typeface="Calibri"/>
                <a:sym typeface="Calibri"/>
              </a:rPr>
              <a:t>Detailed human exposure</a:t>
            </a:r>
          </a:p>
        </p:txBody>
      </p:sp>
      <p:sp>
        <p:nvSpPr>
          <p:cNvPr id="205" name="Shape 205"/>
          <p:cNvSpPr/>
          <p:nvPr/>
        </p:nvSpPr>
        <p:spPr>
          <a:xfrm rot="10800000" flipH="1">
            <a:off x="4657750" y="4668148"/>
            <a:ext cx="1355998" cy="549900"/>
          </a:xfrm>
          <a:prstGeom prst="bentArrow">
            <a:avLst>
              <a:gd name="adj1" fmla="val 25000"/>
              <a:gd name="adj2" fmla="val 25000"/>
              <a:gd name="adj3" fmla="val 25000"/>
              <a:gd name="adj4" fmla="val 43750"/>
            </a:avLst>
          </a:prstGeom>
          <a:solidFill>
            <a:srgbClr val="0E207F"/>
          </a:solidFill>
          <a:ln w="19050" cap="flat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 baseline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6" name="Shape 206"/>
          <p:cNvSpPr txBox="1"/>
          <p:nvPr/>
        </p:nvSpPr>
        <p:spPr>
          <a:xfrm>
            <a:off x="2754153" y="2222881"/>
            <a:ext cx="4135499" cy="615523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207F"/>
              </a:buClr>
              <a:buSzPct val="25000"/>
              <a:buFont typeface="Calibri"/>
              <a:buNone/>
            </a:pPr>
            <a:r>
              <a:rPr lang="en-GB" sz="1400" b="1" dirty="0">
                <a:solidFill>
                  <a:srgbClr val="0E207F"/>
                </a:solidFill>
                <a:latin typeface="Calibri"/>
                <a:ea typeface="Calibri"/>
                <a:cs typeface="Calibri"/>
                <a:sym typeface="Calibri"/>
              </a:rPr>
              <a:t>London Travel Demand Survey</a:t>
            </a:r>
            <a:r>
              <a:rPr lang="en-GB" sz="1400" dirty="0">
                <a:solidFill>
                  <a:srgbClr val="0E207F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lang="en-GB" sz="1400" b="0" i="0" u="none" strike="noStrike" cap="none" baseline="0" dirty="0">
                <a:solidFill>
                  <a:srgbClr val="0E207F"/>
                </a:solidFill>
                <a:latin typeface="Calibri"/>
                <a:ea typeface="Calibri"/>
                <a:cs typeface="Calibri"/>
                <a:sym typeface="Calibri"/>
              </a:rPr>
              <a:t>Trips by transport mode</a:t>
            </a:r>
            <a:r>
              <a:rPr lang="en-GB" sz="1400" dirty="0">
                <a:solidFill>
                  <a:srgbClr val="0E207F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lang="en-GB" sz="1400" b="0" i="0" u="none" strike="noStrike" cap="none" baseline="0" dirty="0">
                <a:solidFill>
                  <a:srgbClr val="0E207F"/>
                </a:solidFill>
                <a:latin typeface="Calibri"/>
                <a:ea typeface="Calibri"/>
                <a:cs typeface="Calibri"/>
                <a:sym typeface="Calibri"/>
              </a:rPr>
              <a:t>Sex, age, gender and socio-economic status</a:t>
            </a:r>
          </a:p>
        </p:txBody>
      </p:sp>
      <p:sp>
        <p:nvSpPr>
          <p:cNvPr id="207" name="Shape 207"/>
          <p:cNvSpPr txBox="1"/>
          <p:nvPr/>
        </p:nvSpPr>
        <p:spPr>
          <a:xfrm>
            <a:off x="3012135" y="5908431"/>
            <a:ext cx="2947500" cy="2400627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sp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GB" sz="1000" dirty="0">
                <a:latin typeface="Calibri"/>
                <a:ea typeface="Calibri"/>
                <a:cs typeface="Calibri"/>
                <a:sym typeface="Calibri"/>
              </a:rPr>
              <a:t>J Taylor et al., 2014. </a:t>
            </a:r>
            <a:r>
              <a:rPr lang="en-GB" sz="1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modifying effect of the building envelope on population exposure to PM2.5 from outdoor sources. Indoor Air. doi:10.1111/ina.12116 </a:t>
            </a:r>
          </a:p>
          <a:p>
            <a:pPr lvl="0" rtl="0">
              <a:spcBef>
                <a:spcPts val="0"/>
              </a:spcBef>
              <a:buNone/>
            </a:pPr>
            <a:r>
              <a:rPr lang="en-GB" sz="1100" dirty="0">
                <a:solidFill>
                  <a:schemeClr val="dk1"/>
                </a:solidFill>
              </a:rPr>
              <a:t>				</a:t>
            </a:r>
          </a:p>
          <a:p>
            <a:pPr lvl="0" rtl="0">
              <a:spcBef>
                <a:spcPts val="0"/>
              </a:spcBef>
              <a:buNone/>
            </a:pPr>
            <a:r>
              <a:rPr lang="en-GB" sz="1100" dirty="0">
                <a:solidFill>
                  <a:schemeClr val="dk1"/>
                </a:solidFill>
              </a:rPr>
              <a:t>			</a:t>
            </a:r>
          </a:p>
          <a:p>
            <a:pPr lvl="0" rtl="0">
              <a:spcBef>
                <a:spcPts val="0"/>
              </a:spcBef>
              <a:buNone/>
            </a:pPr>
            <a:r>
              <a:rPr lang="en-GB" sz="1100" dirty="0">
                <a:solidFill>
                  <a:schemeClr val="dk1"/>
                </a:solidFill>
              </a:rPr>
              <a:t>		</a:t>
            </a:r>
          </a:p>
          <a:p>
            <a:pPr lvl="0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1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lvl="0" rtl="0">
              <a:spcBef>
                <a:spcPts val="0"/>
              </a:spcBef>
              <a:buClr>
                <a:schemeClr val="dk1"/>
              </a:buClr>
              <a:buSzPct val="110000"/>
              <a:buFont typeface="Arial"/>
              <a:buNone/>
            </a:pPr>
            <a:r>
              <a:rPr lang="en-GB" sz="1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		</a:t>
            </a:r>
          </a:p>
          <a:p>
            <a:pPr lvl="0" rtl="0">
              <a:spcBef>
                <a:spcPts val="0"/>
              </a:spcBef>
              <a:buClr>
                <a:schemeClr val="dk1"/>
              </a:buClr>
              <a:buSzPct val="110000"/>
              <a:buFont typeface="Arial"/>
              <a:buNone/>
            </a:pPr>
            <a:r>
              <a:rPr lang="en-GB" sz="1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	</a:t>
            </a:r>
          </a:p>
          <a:p>
            <a:pPr lvl="0" rtl="0">
              <a:spcBef>
                <a:spcPts val="0"/>
              </a:spcBef>
              <a:buClr>
                <a:schemeClr val="dk1"/>
              </a:buClr>
              <a:buSzPct val="110000"/>
              <a:buFont typeface="Arial"/>
              <a:buNone/>
            </a:pPr>
            <a:r>
              <a:rPr lang="en-GB" sz="1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</a:t>
            </a:r>
          </a:p>
          <a:p>
            <a:pPr>
              <a:spcBef>
                <a:spcPts val="0"/>
              </a:spcBef>
              <a:buNone/>
            </a:pPr>
            <a:endParaRPr sz="1000" dirty="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2564904"/>
            <a:ext cx="8229600" cy="1143000"/>
          </a:xfrm>
        </p:spPr>
        <p:txBody>
          <a:bodyPr>
            <a:normAutofit/>
          </a:bodyPr>
          <a:lstStyle/>
          <a:p>
            <a:r>
              <a:rPr lang="en-GB" sz="2800" dirty="0" smtClean="0"/>
              <a:t>“Thank you for your attention”</a:t>
            </a:r>
            <a:endParaRPr lang="en-US" sz="2800" dirty="0"/>
          </a:p>
        </p:txBody>
      </p:sp>
      <p:pic>
        <p:nvPicPr>
          <p:cNvPr id="3" name="Shape 137"/>
          <p:cNvPicPr preferRelativeResize="0"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96013" y="5797550"/>
            <a:ext cx="2947987" cy="106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 descr="LondonJourney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82700"/>
            <a:ext cx="9144000" cy="4269759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/>
          <a:srcRect l="17000" t="13333" r="74000" b="77334"/>
          <a:stretch>
            <a:fillRect/>
          </a:stretch>
        </p:blipFill>
        <p:spPr bwMode="auto">
          <a:xfrm>
            <a:off x="7409903" y="1775659"/>
            <a:ext cx="1469571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Shape 221"/>
          <p:cNvSpPr txBox="1"/>
          <p:nvPr/>
        </p:nvSpPr>
        <p:spPr>
          <a:xfrm>
            <a:off x="273800" y="208548"/>
            <a:ext cx="5194800" cy="61552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9914"/>
              </a:buClr>
              <a:buSzPct val="25000"/>
              <a:buFont typeface="Calibri"/>
              <a:buNone/>
            </a:pPr>
            <a:r>
              <a:rPr lang="en-GB" sz="2800" b="1" i="0" u="none" strike="noStrike" cap="none" baseline="0" dirty="0">
                <a:latin typeface="Calibri"/>
                <a:ea typeface="Calibri"/>
                <a:cs typeface="Calibri"/>
                <a:sym typeface="Calibri"/>
              </a:rPr>
              <a:t>London journeys</a:t>
            </a:r>
          </a:p>
        </p:txBody>
      </p:sp>
    </p:spTree>
    <p:extLst>
      <p:ext uri="{BB962C8B-B14F-4D97-AF65-F5344CB8AC3E}">
        <p14:creationId xmlns:p14="http://schemas.microsoft.com/office/powerpoint/2010/main" val="20417521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title"/>
          </p:nvPr>
        </p:nvSpPr>
        <p:spPr>
          <a:xfrm>
            <a:off x="442686" y="188686"/>
            <a:ext cx="8305777" cy="643394"/>
          </a:xfrm>
        </p:spPr>
        <p:txBody>
          <a:bodyPr anchor="ctr">
            <a:normAutofit/>
          </a:bodyPr>
          <a:lstStyle/>
          <a:p>
            <a:pPr algn="l" eaLnBrk="1" hangingPunct="1"/>
            <a:r>
              <a:rPr lang="en-GB" sz="2800" b="1" dirty="0" smtClean="0"/>
              <a:t>Sample of dynamic human exposure to PM</a:t>
            </a:r>
            <a:r>
              <a:rPr lang="en-GB" sz="2800" b="1" baseline="-25000" dirty="0" smtClean="0"/>
              <a:t>2.5</a:t>
            </a:r>
            <a:endParaRPr lang="en-US" sz="2800" b="1" baseline="-25000" dirty="0" smtClean="0"/>
          </a:p>
        </p:txBody>
      </p:sp>
      <p:pic>
        <p:nvPicPr>
          <p:cNvPr id="4" name="Shape 137"/>
          <p:cNvPicPr preferRelativeResize="0"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96013" y="5797550"/>
            <a:ext cx="2947987" cy="106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sample_exposure_no2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343889" y="1094102"/>
            <a:ext cx="6411429" cy="453714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 rot="21141537">
            <a:off x="3547255" y="3749957"/>
            <a:ext cx="1959191" cy="2616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1100" b="1" dirty="0" smtClean="0"/>
              <a:t>Underground  (8:30am, 12pm)</a:t>
            </a:r>
            <a:endParaRPr lang="en-GB" sz="11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6068289" y="2535382"/>
            <a:ext cx="769763" cy="2616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1100" b="1" dirty="0" smtClean="0"/>
              <a:t>Bus (9am)</a:t>
            </a:r>
            <a:endParaRPr lang="en-GB" sz="11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180109" y="3616037"/>
            <a:ext cx="1620982" cy="2616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1100" b="1" dirty="0" smtClean="0"/>
              <a:t>Walking (8am, 12:30pm)</a:t>
            </a:r>
            <a:endParaRPr lang="en-GB" sz="11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7218218" y="1828800"/>
            <a:ext cx="1220206" cy="2616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GB" sz="1100" b="1" dirty="0" smtClean="0"/>
              <a:t>Walking (9:30am)</a:t>
            </a:r>
            <a:endParaRPr lang="en-GB" sz="11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1787236" y="3241965"/>
            <a:ext cx="2048959" cy="2616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GB" sz="1100" b="1" dirty="0" smtClean="0"/>
              <a:t>Indoor (4am, 12:30 pm onward)</a:t>
            </a:r>
            <a:endParaRPr lang="en-GB" sz="11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1385455" y="5611091"/>
            <a:ext cx="385381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smtClean="0"/>
              <a:t>Total travel distance of approximately 13 km</a:t>
            </a:r>
            <a:endParaRPr lang="en-GB" sz="16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Shape 311"/>
          <p:cNvSpPr txBox="1">
            <a:spLocks noGrp="1"/>
          </p:cNvSpPr>
          <p:nvPr>
            <p:ph type="title" idx="4294967295"/>
          </p:nvPr>
        </p:nvSpPr>
        <p:spPr>
          <a:xfrm>
            <a:off x="454843" y="218232"/>
            <a:ext cx="8229600" cy="52318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GB" sz="2800" b="1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Exposure misclassification</a:t>
            </a:r>
            <a:endParaRPr lang="en-GB" sz="2800" b="1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14" name="Shape 314"/>
          <p:cNvPicPr preferRelativeResize="0"/>
          <p:nvPr/>
        </p:nvPicPr>
        <p:blipFill rotWithShape="1">
          <a:blip r:embed="rId3" cstate="print">
            <a:alphaModFix/>
          </a:blip>
          <a:srcRect/>
          <a:stretch/>
        </p:blipFill>
        <p:spPr>
          <a:xfrm>
            <a:off x="6013748" y="5618030"/>
            <a:ext cx="2947500" cy="1060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13.jpg" descr="combine_images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985316" y="1000790"/>
            <a:ext cx="6858000" cy="2743200"/>
          </a:xfrm>
          <a:prstGeom prst="rect">
            <a:avLst/>
          </a:prstGeom>
          <a:ln w="12700">
            <a:solidFill>
              <a:srgbClr val="000000"/>
            </a:solidFill>
            <a:prstDash val="solid"/>
          </a:ln>
        </p:spPr>
      </p:pic>
      <p:sp>
        <p:nvSpPr>
          <p:cNvPr id="3" name="Rectangle 2"/>
          <p:cNvSpPr/>
          <p:nvPr/>
        </p:nvSpPr>
        <p:spPr>
          <a:xfrm>
            <a:off x="467542" y="3818094"/>
            <a:ext cx="839046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q"/>
            </a:pPr>
            <a:r>
              <a:rPr lang="en-GB" dirty="0" smtClean="0"/>
              <a:t>   The </a:t>
            </a:r>
            <a:r>
              <a:rPr lang="en-GB" dirty="0"/>
              <a:t>average </a:t>
            </a:r>
            <a:r>
              <a:rPr lang="en-GB" dirty="0" smtClean="0"/>
              <a:t>exposure for London population </a:t>
            </a:r>
            <a:r>
              <a:rPr lang="en-GB" dirty="0"/>
              <a:t>is estimated to be 37% lower for PM</a:t>
            </a:r>
            <a:r>
              <a:rPr lang="en-GB" baseline="-25000" dirty="0"/>
              <a:t>2.5</a:t>
            </a:r>
            <a:r>
              <a:rPr lang="en-GB" dirty="0"/>
              <a:t> </a:t>
            </a:r>
            <a:r>
              <a:rPr lang="en-GB" dirty="0" smtClean="0"/>
              <a:t> </a:t>
            </a:r>
          </a:p>
          <a:p>
            <a:r>
              <a:rPr lang="en-GB" dirty="0" smtClean="0"/>
              <a:t>       and 61</a:t>
            </a:r>
            <a:r>
              <a:rPr lang="en-GB" dirty="0"/>
              <a:t>% </a:t>
            </a:r>
            <a:r>
              <a:rPr lang="en-GB" dirty="0" smtClean="0"/>
              <a:t>lower</a:t>
            </a:r>
            <a:r>
              <a:rPr lang="en-GB" dirty="0"/>
              <a:t> for </a:t>
            </a:r>
            <a:r>
              <a:rPr lang="en-GB" dirty="0" err="1" smtClean="0"/>
              <a:t>NO</a:t>
            </a:r>
            <a:r>
              <a:rPr lang="en-GB" baseline="-25000" dirty="0" err="1" smtClean="0"/>
              <a:t>x</a:t>
            </a:r>
            <a:r>
              <a:rPr lang="en-GB" dirty="0" smtClean="0"/>
              <a:t>, </a:t>
            </a:r>
            <a:r>
              <a:rPr lang="en-GB" dirty="0"/>
              <a:t>than at the residential address, due mainly to </a:t>
            </a:r>
            <a:r>
              <a:rPr lang="en-GB" dirty="0" smtClean="0"/>
              <a:t>the</a:t>
            </a:r>
          </a:p>
          <a:p>
            <a:r>
              <a:rPr lang="en-GB" dirty="0" smtClean="0"/>
              <a:t>       </a:t>
            </a:r>
            <a:r>
              <a:rPr lang="en-GB" dirty="0"/>
              <a:t>indoor/outdoor ratio of air pollutants and the time spent indoors </a:t>
            </a:r>
            <a:r>
              <a:rPr lang="en-GB" dirty="0" smtClean="0"/>
              <a:t>(90+%).</a:t>
            </a:r>
            <a:r>
              <a:rPr lang="en-GB" dirty="0"/>
              <a:t> </a:t>
            </a:r>
          </a:p>
          <a:p>
            <a:pPr>
              <a:buFont typeface="Wingdings" pitchFamily="2" charset="2"/>
              <a:buChar char="q"/>
            </a:pPr>
            <a:r>
              <a:rPr lang="en-GB" dirty="0" smtClean="0"/>
              <a:t>   The </a:t>
            </a:r>
            <a:r>
              <a:rPr lang="en-GB" dirty="0"/>
              <a:t>range of personal PM</a:t>
            </a:r>
            <a:r>
              <a:rPr lang="en-GB" baseline="-25000" dirty="0"/>
              <a:t>2.5</a:t>
            </a:r>
            <a:r>
              <a:rPr lang="en-GB" dirty="0"/>
              <a:t> exposure estimated by the LHEM is larger than </a:t>
            </a:r>
            <a:r>
              <a:rPr lang="en-GB" dirty="0" smtClean="0"/>
              <a:t>the</a:t>
            </a:r>
          </a:p>
          <a:p>
            <a:r>
              <a:rPr lang="en-GB" dirty="0" smtClean="0"/>
              <a:t>       equivalent </a:t>
            </a:r>
            <a:r>
              <a:rPr lang="en-GB" dirty="0"/>
              <a:t>exposure at the residential address: between 6.0 and 32.2 µg m</a:t>
            </a:r>
            <a:r>
              <a:rPr lang="en-GB" baseline="30000" dirty="0"/>
              <a:t>-3 </a:t>
            </a:r>
            <a:r>
              <a:rPr lang="en-GB" dirty="0"/>
              <a:t>(LHEM</a:t>
            </a:r>
            <a:r>
              <a:rPr lang="en-GB" dirty="0" smtClean="0"/>
              <a:t>)</a:t>
            </a:r>
          </a:p>
          <a:p>
            <a:r>
              <a:rPr lang="en-GB" dirty="0" smtClean="0"/>
              <a:t>       </a:t>
            </a:r>
            <a:r>
              <a:rPr lang="en-GB" dirty="0" err="1" smtClean="0"/>
              <a:t>c.f</a:t>
            </a:r>
            <a:r>
              <a:rPr lang="en-GB" dirty="0" smtClean="0"/>
              <a:t> </a:t>
            </a:r>
            <a:r>
              <a:rPr lang="en-GB" dirty="0"/>
              <a:t>11.2 and 20.0 µg m</a:t>
            </a:r>
            <a:r>
              <a:rPr lang="en-GB" baseline="30000" dirty="0"/>
              <a:t>-3</a:t>
            </a:r>
            <a:r>
              <a:rPr lang="en-GB" dirty="0"/>
              <a:t> (residential address). </a:t>
            </a:r>
          </a:p>
          <a:p>
            <a:pPr>
              <a:buFont typeface="Wingdings" pitchFamily="2" charset="2"/>
              <a:buChar char="q"/>
            </a:pPr>
            <a:r>
              <a:rPr lang="en-GB" dirty="0" smtClean="0"/>
              <a:t>   For </a:t>
            </a:r>
            <a:r>
              <a:rPr lang="en-GB" dirty="0"/>
              <a:t>NO</a:t>
            </a:r>
            <a:r>
              <a:rPr lang="en-GB" baseline="-25000" dirty="0"/>
              <a:t>X</a:t>
            </a:r>
            <a:r>
              <a:rPr lang="en-GB" dirty="0"/>
              <a:t> the range in exposure is smaller: between 4.9 µg m</a:t>
            </a:r>
            <a:r>
              <a:rPr lang="en-GB" baseline="30000" dirty="0"/>
              <a:t>-3 </a:t>
            </a:r>
            <a:r>
              <a:rPr lang="en-GB" dirty="0"/>
              <a:t>and 136.3 µg m</a:t>
            </a:r>
            <a:r>
              <a:rPr lang="en-GB" baseline="30000" dirty="0"/>
              <a:t>-3 </a:t>
            </a:r>
            <a:endParaRPr lang="en-GB" baseline="30000" dirty="0" smtClean="0"/>
          </a:p>
          <a:p>
            <a:r>
              <a:rPr lang="en-GB" baseline="30000" dirty="0" smtClean="0"/>
              <a:t>          </a:t>
            </a:r>
            <a:r>
              <a:rPr lang="en-GB" dirty="0" smtClean="0"/>
              <a:t>(LHEM</a:t>
            </a:r>
            <a:r>
              <a:rPr lang="en-GB" dirty="0"/>
              <a:t>) c.f. 20.1 µg m</a:t>
            </a:r>
            <a:r>
              <a:rPr lang="en-GB" baseline="30000" dirty="0"/>
              <a:t>-3 </a:t>
            </a:r>
            <a:r>
              <a:rPr lang="en-GB" dirty="0"/>
              <a:t>and 180.5 µg m</a:t>
            </a:r>
            <a:r>
              <a:rPr lang="en-GB" baseline="30000" dirty="0"/>
              <a:t>-3</a:t>
            </a:r>
            <a:r>
              <a:rPr lang="en-GB" dirty="0"/>
              <a:t> (residential address). 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20842" y="6581001"/>
            <a:ext cx="42639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/>
              <a:t>LHEM: London hybrid exposure model (dynamic exposure model)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394344362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GB" sz="2800" b="1" dirty="0" smtClean="0"/>
              <a:t>Outline</a:t>
            </a:r>
            <a:endParaRPr lang="en-US" sz="28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340768"/>
            <a:ext cx="8229600" cy="4525963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q"/>
            </a:pPr>
            <a:r>
              <a:rPr lang="en-GB" sz="2400" dirty="0" smtClean="0"/>
              <a:t>  Background</a:t>
            </a:r>
          </a:p>
          <a:p>
            <a:pPr>
              <a:buFont typeface="Wingdings" pitchFamily="2" charset="2"/>
              <a:buChar char="q"/>
            </a:pPr>
            <a:r>
              <a:rPr lang="en-GB" sz="2400" dirty="0" smtClean="0"/>
              <a:t>  The development and description of the CMAQ-Urban model </a:t>
            </a:r>
          </a:p>
          <a:p>
            <a:pPr>
              <a:buNone/>
            </a:pPr>
            <a:r>
              <a:rPr lang="en-GB" sz="2400" dirty="0" smtClean="0"/>
              <a:t>       for fine </a:t>
            </a:r>
            <a:r>
              <a:rPr lang="en-GB" sz="2400" dirty="0" err="1" smtClean="0"/>
              <a:t>spatio</a:t>
            </a:r>
            <a:r>
              <a:rPr lang="en-GB" sz="2400" dirty="0" smtClean="0"/>
              <a:t>-temporal predictions of air pollution and  </a:t>
            </a:r>
          </a:p>
          <a:p>
            <a:pPr>
              <a:buNone/>
            </a:pPr>
            <a:r>
              <a:rPr lang="en-GB" sz="2400" dirty="0" smtClean="0"/>
              <a:t>       human exposure at UK national level and policy applications.</a:t>
            </a:r>
          </a:p>
          <a:p>
            <a:pPr>
              <a:buFont typeface="Wingdings" pitchFamily="2" charset="2"/>
              <a:buChar char="q"/>
            </a:pPr>
            <a:r>
              <a:rPr lang="en-GB" sz="2400" dirty="0" smtClean="0"/>
              <a:t>  CMAQ-Urban results discussion</a:t>
            </a:r>
          </a:p>
          <a:p>
            <a:pPr>
              <a:buFont typeface="Wingdings" pitchFamily="2" charset="2"/>
              <a:buChar char="q"/>
            </a:pPr>
            <a:r>
              <a:rPr lang="en-GB" sz="2400" dirty="0" smtClean="0"/>
              <a:t>   Application in hybrid exposure model</a:t>
            </a:r>
            <a:endParaRPr lang="en-US" sz="2400" dirty="0"/>
          </a:p>
        </p:txBody>
      </p:sp>
      <p:pic>
        <p:nvPicPr>
          <p:cNvPr id="4" name="Shape 137"/>
          <p:cNvPicPr preferRelativeResize="0"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96013" y="5797550"/>
            <a:ext cx="2947987" cy="106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hape 137"/>
          <p:cNvPicPr preferRelativeResize="0"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96013" y="5797550"/>
            <a:ext cx="2947987" cy="106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825" y="0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GB" sz="2800" b="1" dirty="0" smtClean="0"/>
              <a:t>Summary</a:t>
            </a:r>
            <a:endParaRPr lang="en-US" sz="28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646609" y="1000056"/>
            <a:ext cx="8131631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q"/>
            </a:pPr>
            <a:r>
              <a:rPr lang="en-GB" dirty="0" smtClean="0"/>
              <a:t>   CMAQ-Urban has been extended to predict fine </a:t>
            </a:r>
            <a:r>
              <a:rPr lang="en-GB" dirty="0" err="1" smtClean="0"/>
              <a:t>spatio</a:t>
            </a:r>
            <a:r>
              <a:rPr lang="en-GB" dirty="0" smtClean="0"/>
              <a:t>-temporal resolution </a:t>
            </a:r>
          </a:p>
          <a:p>
            <a:r>
              <a:rPr lang="en-GB" dirty="0" smtClean="0"/>
              <a:t>       outdoor air pollution at UK national level for dynamic human exposure study</a:t>
            </a:r>
          </a:p>
          <a:p>
            <a:r>
              <a:rPr lang="en-GB" dirty="0" smtClean="0"/>
              <a:t>       and other policy applications, e.g., planning for NO</a:t>
            </a:r>
            <a:r>
              <a:rPr lang="en-GB" baseline="-25000" dirty="0" smtClean="0"/>
              <a:t>2</a:t>
            </a:r>
            <a:r>
              <a:rPr lang="en-GB" dirty="0" smtClean="0"/>
              <a:t> reduction.</a:t>
            </a:r>
          </a:p>
          <a:p>
            <a:endParaRPr lang="en-GB" dirty="0" smtClean="0"/>
          </a:p>
          <a:p>
            <a:pPr>
              <a:buFont typeface="Wingdings" pitchFamily="2" charset="2"/>
              <a:buChar char="q"/>
            </a:pPr>
            <a:r>
              <a:rPr lang="en-GB" dirty="0" smtClean="0"/>
              <a:t>   An annual simulation can be accomplished within an acceptable time frame using</a:t>
            </a:r>
          </a:p>
          <a:p>
            <a:r>
              <a:rPr lang="en-GB" dirty="0" smtClean="0"/>
              <a:t>       the parallel CMAQ-Urban (an annual simulation can be archived about &lt;=8 days)</a:t>
            </a:r>
            <a:endParaRPr lang="en-GB" u="sng" dirty="0" smtClean="0"/>
          </a:p>
          <a:p>
            <a:endParaRPr lang="en-GB" dirty="0" smtClean="0"/>
          </a:p>
          <a:p>
            <a:pPr>
              <a:buFont typeface="Wingdings" pitchFamily="2" charset="2"/>
              <a:buChar char="q"/>
            </a:pPr>
            <a:r>
              <a:rPr lang="en-GB" dirty="0" smtClean="0"/>
              <a:t>   The performance analysis show good agreement with the measurements</a:t>
            </a:r>
          </a:p>
          <a:p>
            <a:r>
              <a:rPr lang="en-GB" dirty="0" smtClean="0"/>
              <a:t>        although with some rooms for improvement, e.g., SOA and biomass burning</a:t>
            </a:r>
          </a:p>
          <a:p>
            <a:r>
              <a:rPr lang="en-GB" dirty="0" smtClean="0"/>
              <a:t>        aerosols of background concentrations.</a:t>
            </a:r>
          </a:p>
          <a:p>
            <a:pPr>
              <a:buFont typeface="Wingdings" pitchFamily="2" charset="2"/>
              <a:buChar char="q"/>
            </a:pPr>
            <a:endParaRPr lang="en-GB" dirty="0" smtClean="0"/>
          </a:p>
          <a:p>
            <a:pPr>
              <a:buFont typeface="Wingdings" pitchFamily="2" charset="2"/>
              <a:buChar char="q"/>
            </a:pPr>
            <a:r>
              <a:rPr lang="en-GB" dirty="0" smtClean="0"/>
              <a:t>     Spatial distribution of model output can be improved with finer grid resolution</a:t>
            </a:r>
          </a:p>
          <a:p>
            <a:r>
              <a:rPr lang="en-GB" dirty="0" smtClean="0"/>
              <a:t>        of background concentrations and this may also reduce the negative bias at</a:t>
            </a:r>
          </a:p>
          <a:p>
            <a:r>
              <a:rPr lang="en-GB" dirty="0" smtClean="0"/>
              <a:t>         kerbside sites and positive bias at rural sites. Kerbside	under prediction is also </a:t>
            </a:r>
          </a:p>
          <a:p>
            <a:r>
              <a:rPr lang="en-GB" dirty="0" smtClean="0"/>
              <a:t>         likely to be emissions related.</a:t>
            </a:r>
          </a:p>
          <a:p>
            <a:pPr>
              <a:buFont typeface="Wingdings" pitchFamily="2" charset="2"/>
              <a:buChar char="q"/>
            </a:pPr>
            <a:endParaRPr lang="en-GB" dirty="0" smtClean="0"/>
          </a:p>
          <a:p>
            <a:pPr>
              <a:buFont typeface="Wingdings" pitchFamily="2" charset="2"/>
              <a:buChar char="q"/>
            </a:pPr>
            <a:r>
              <a:rPr lang="en-GB" dirty="0" smtClean="0"/>
              <a:t>    Although a small error of &lt;10%, double counting in CMAQ-Urban can be</a:t>
            </a:r>
          </a:p>
          <a:p>
            <a:r>
              <a:rPr lang="en-GB" dirty="0" smtClean="0"/>
              <a:t>        eliminated using CMAQ-DDM.</a:t>
            </a:r>
          </a:p>
          <a:p>
            <a:endParaRPr lang="en-GB" dirty="0" smtClean="0"/>
          </a:p>
          <a:p>
            <a:pPr>
              <a:buFont typeface="Wingdings" pitchFamily="2" charset="2"/>
              <a:buChar char="q"/>
            </a:pPr>
            <a:endParaRPr lang="en-GB" dirty="0" smtClean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title"/>
          </p:nvPr>
        </p:nvSpPr>
        <p:spPr>
          <a:xfrm>
            <a:off x="348324" y="469954"/>
            <a:ext cx="8233769" cy="643394"/>
          </a:xfrm>
        </p:spPr>
        <p:txBody>
          <a:bodyPr anchor="ctr"/>
          <a:lstStyle/>
          <a:p>
            <a:pPr algn="l" eaLnBrk="1" hangingPunct="1"/>
            <a:r>
              <a:rPr lang="en-US" sz="2800" b="1" dirty="0" smtClean="0"/>
              <a:t>Acknowledgements</a:t>
            </a:r>
          </a:p>
        </p:txBody>
      </p:sp>
      <p:pic>
        <p:nvPicPr>
          <p:cNvPr id="4" name="Shape 137"/>
          <p:cNvPicPr preferRelativeResize="0"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96013" y="5797550"/>
            <a:ext cx="2947987" cy="106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485405" y="1296202"/>
            <a:ext cx="8323881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 smtClean="0"/>
              <a:t>“We thank the Natural Environment Research Council, Medical Research Council, </a:t>
            </a:r>
          </a:p>
          <a:p>
            <a:pPr algn="ctr"/>
            <a:r>
              <a:rPr lang="en-GB" dirty="0" smtClean="0"/>
              <a:t>Economic and Social Research Council, </a:t>
            </a:r>
          </a:p>
          <a:p>
            <a:pPr algn="ctr"/>
            <a:r>
              <a:rPr lang="en-GB" dirty="0" smtClean="0"/>
              <a:t>Department of Environment, Food and Rural Affairs and </a:t>
            </a:r>
          </a:p>
          <a:p>
            <a:pPr algn="ctr"/>
            <a:r>
              <a:rPr lang="en-GB" dirty="0" smtClean="0"/>
              <a:t>Department of Health for the funding received for</a:t>
            </a:r>
          </a:p>
          <a:p>
            <a:pPr algn="ctr"/>
            <a:r>
              <a:rPr lang="en-GB" dirty="0" smtClean="0"/>
              <a:t> the Traffic Pollution and Health in London project (NE/I008039/1), </a:t>
            </a:r>
          </a:p>
          <a:p>
            <a:pPr algn="ctr"/>
            <a:r>
              <a:rPr lang="en-GB" dirty="0" smtClean="0"/>
              <a:t>funded through the Environmental Exposures and Health Initiative (EEHI). </a:t>
            </a:r>
          </a:p>
          <a:p>
            <a:pPr algn="ctr"/>
            <a:r>
              <a:rPr lang="en-GB" dirty="0" smtClean="0"/>
              <a:t>The research was also supported by </a:t>
            </a:r>
          </a:p>
          <a:p>
            <a:pPr algn="ctr"/>
            <a:r>
              <a:rPr lang="en-GB" dirty="0" smtClean="0"/>
              <a:t>the National Institute for Health Research (NIHR) Biomedical Research Centre based at </a:t>
            </a:r>
          </a:p>
          <a:p>
            <a:pPr algn="ctr"/>
            <a:r>
              <a:rPr lang="en-GB" dirty="0" smtClean="0"/>
              <a:t>Guy’s and St Thomas’ NHS Foundation Trust and King’s College London.</a:t>
            </a:r>
          </a:p>
          <a:p>
            <a:pPr algn="ctr"/>
            <a:r>
              <a:rPr lang="en-GB" dirty="0" smtClean="0"/>
              <a:t> </a:t>
            </a:r>
          </a:p>
          <a:p>
            <a:pPr algn="ctr"/>
            <a:r>
              <a:rPr lang="en-GB" dirty="0" smtClean="0"/>
              <a:t>US EPA for CMAQ model,</a:t>
            </a:r>
          </a:p>
          <a:p>
            <a:pPr algn="ctr"/>
            <a:r>
              <a:rPr lang="en-GB" dirty="0" smtClean="0"/>
              <a:t>NCAR/NCEP for WRF model, EMEP for European emissions, </a:t>
            </a:r>
          </a:p>
          <a:p>
            <a:pPr algn="ctr"/>
            <a:r>
              <a:rPr lang="en-GB" dirty="0" smtClean="0"/>
              <a:t>DEFRA for national emissions inventory, </a:t>
            </a:r>
          </a:p>
          <a:p>
            <a:pPr algn="ctr"/>
            <a:r>
              <a:rPr lang="en-GB" dirty="0" smtClean="0"/>
              <a:t>AQMEII for emissions speciation and temporal profiles, </a:t>
            </a:r>
          </a:p>
          <a:p>
            <a:pPr algn="ctr"/>
            <a:r>
              <a:rPr lang="en-GB" dirty="0" err="1" smtClean="0"/>
              <a:t>Gregor</a:t>
            </a:r>
            <a:r>
              <a:rPr lang="en-GB" dirty="0" smtClean="0"/>
              <a:t>  Stuart and  David </a:t>
            </a:r>
            <a:r>
              <a:rPr lang="en-GB" dirty="0" err="1" smtClean="0"/>
              <a:t>Dajnak</a:t>
            </a:r>
            <a:r>
              <a:rPr lang="en-GB" dirty="0" smtClean="0"/>
              <a:t> for UK road traffic emissions, </a:t>
            </a:r>
          </a:p>
          <a:p>
            <a:pPr algn="ctr"/>
            <a:r>
              <a:rPr lang="en-GB" dirty="0" smtClean="0"/>
              <a:t>James Smith and Christina Mitsakou for the dynamic exposure estimates”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2564904"/>
            <a:ext cx="8229600" cy="1143000"/>
          </a:xfrm>
        </p:spPr>
        <p:txBody>
          <a:bodyPr>
            <a:normAutofit/>
          </a:bodyPr>
          <a:lstStyle/>
          <a:p>
            <a:r>
              <a:rPr lang="en-GB" sz="2800" dirty="0" smtClean="0"/>
              <a:t>“Thank you for your attention”</a:t>
            </a:r>
            <a:endParaRPr lang="en-US" sz="2800" dirty="0"/>
          </a:p>
        </p:txBody>
      </p:sp>
      <p:pic>
        <p:nvPicPr>
          <p:cNvPr id="3" name="Shape 137"/>
          <p:cNvPicPr preferRelativeResize="0"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96013" y="5797550"/>
            <a:ext cx="2947987" cy="106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travel_mode_animation.wmv">
            <a:hlinkClick r:id="" action="ppaction://media"/>
          </p:cNvPr>
          <p:cNvPicPr>
            <a:picLocks noRot="1"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-1" y="1157201"/>
            <a:ext cx="9168098" cy="4281011"/>
          </a:xfrm>
          <a:prstGeom prst="rect">
            <a:avLst/>
          </a:prstGeom>
        </p:spPr>
      </p:pic>
      <p:grpSp>
        <p:nvGrpSpPr>
          <p:cNvPr id="2" name="Group 23"/>
          <p:cNvGrpSpPr>
            <a:grpSpLocks/>
          </p:cNvGrpSpPr>
          <p:nvPr/>
        </p:nvGrpSpPr>
        <p:grpSpPr bwMode="auto">
          <a:xfrm>
            <a:off x="6705600" y="6296025"/>
            <a:ext cx="2420938" cy="714375"/>
            <a:chOff x="4241" y="3929"/>
            <a:chExt cx="1525" cy="450"/>
          </a:xfrm>
        </p:grpSpPr>
        <p:pic>
          <p:nvPicPr>
            <p:cNvPr id="10" name="Picture 13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5452" y="4024"/>
              <a:ext cx="249" cy="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" name="Rectangle 4"/>
            <p:cNvSpPr>
              <a:spLocks noChangeArrowheads="1"/>
            </p:cNvSpPr>
            <p:nvPr/>
          </p:nvSpPr>
          <p:spPr bwMode="auto">
            <a:xfrm>
              <a:off x="4241" y="3929"/>
              <a:ext cx="1525" cy="1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r>
                <a:rPr lang="en-GB" sz="800" b="1">
                  <a:cs typeface="Arial" pitchFamily="34" charset="0"/>
                </a:rPr>
                <a:t>MRC-HPA Centre for Environment and Health</a:t>
              </a:r>
            </a:p>
          </p:txBody>
        </p:sp>
        <p:pic>
          <p:nvPicPr>
            <p:cNvPr id="14" name="Picture 10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5202" y="4046"/>
              <a:ext cx="234" cy="1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" name="Picture 11" descr="MRC: Medical Research Council: Leading science for better health">
              <a:hlinkClick r:id="rId8"/>
            </p:cNvPr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4886" y="4077"/>
              <a:ext cx="292" cy="1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9" name="Text Box 12"/>
            <p:cNvSpPr txBox="1">
              <a:spLocks noChangeArrowheads="1"/>
            </p:cNvSpPr>
            <p:nvPr/>
          </p:nvSpPr>
          <p:spPr bwMode="auto">
            <a:xfrm>
              <a:off x="4241" y="4032"/>
              <a:ext cx="716" cy="3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en-GB" sz="900" b="1">
                  <a:solidFill>
                    <a:srgbClr val="003366"/>
                  </a:solidFill>
                  <a:cs typeface="Arial" pitchFamily="34" charset="0"/>
                </a:rPr>
                <a:t>Imperial College</a:t>
              </a:r>
            </a:p>
            <a:p>
              <a:r>
                <a:rPr lang="en-GB" sz="900" b="1">
                  <a:solidFill>
                    <a:srgbClr val="666699"/>
                  </a:solidFill>
                  <a:cs typeface="Arial" pitchFamily="34" charset="0"/>
                </a:rPr>
                <a:t>London</a:t>
              </a:r>
              <a:endParaRPr lang="en-GB" sz="900">
                <a:cs typeface="Arial" pitchFamily="34" charset="0"/>
              </a:endParaRPr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0" cstate="print"/>
          <a:srcRect l="17000" t="13333" r="74000" b="77334"/>
          <a:stretch>
            <a:fillRect/>
          </a:stretch>
        </p:blipFill>
        <p:spPr bwMode="auto">
          <a:xfrm>
            <a:off x="7428578" y="1327485"/>
            <a:ext cx="1469571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Shape 220"/>
          <p:cNvPicPr preferRelativeResize="0"/>
          <p:nvPr/>
        </p:nvPicPr>
        <p:blipFill rotWithShape="1">
          <a:blip r:embed="rId11" cstate="print">
            <a:alphaModFix/>
          </a:blip>
          <a:srcRect/>
          <a:stretch/>
        </p:blipFill>
        <p:spPr>
          <a:xfrm>
            <a:off x="6075898" y="5706714"/>
            <a:ext cx="2947453" cy="1060799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Shape 221"/>
          <p:cNvSpPr txBox="1"/>
          <p:nvPr/>
        </p:nvSpPr>
        <p:spPr>
          <a:xfrm>
            <a:off x="273800" y="208548"/>
            <a:ext cx="5194800" cy="61552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9914"/>
              </a:buClr>
              <a:buSzPct val="25000"/>
              <a:buFont typeface="Calibri"/>
              <a:buNone/>
            </a:pPr>
            <a:r>
              <a:rPr lang="en-GB" sz="2800" b="1" i="0" u="none" strike="noStrike" cap="none" baseline="0" dirty="0">
                <a:latin typeface="Calibri"/>
                <a:ea typeface="Calibri"/>
                <a:cs typeface="Calibri"/>
                <a:sym typeface="Calibri"/>
              </a:rPr>
              <a:t>London journeys</a:t>
            </a:r>
          </a:p>
        </p:txBody>
      </p:sp>
    </p:spTree>
    <p:extLst>
      <p:ext uri="{BB962C8B-B14F-4D97-AF65-F5344CB8AC3E}">
        <p14:creationId xmlns:p14="http://schemas.microsoft.com/office/powerpoint/2010/main" val="8506263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036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val 16"/>
          <p:cNvSpPr/>
          <p:nvPr/>
        </p:nvSpPr>
        <p:spPr>
          <a:xfrm>
            <a:off x="2593571" y="2926079"/>
            <a:ext cx="3075709" cy="2726575"/>
          </a:xfrm>
          <a:prstGeom prst="ellipse">
            <a:avLst/>
          </a:prstGeom>
          <a:noFill/>
          <a:ln w="1270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6" name="Picture 15" descr="inPark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62399" y="4458639"/>
            <a:ext cx="2286000" cy="1366838"/>
          </a:xfrm>
          <a:prstGeom prst="rect">
            <a:avLst/>
          </a:prstGeom>
        </p:spPr>
      </p:pic>
      <p:pic>
        <p:nvPicPr>
          <p:cNvPr id="7" name="Picture 6" descr="travelTowork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82425" y="2859246"/>
            <a:ext cx="2286000" cy="1280160"/>
          </a:xfrm>
          <a:prstGeom prst="rect">
            <a:avLst/>
          </a:prstGeom>
        </p:spPr>
      </p:pic>
      <p:pic>
        <p:nvPicPr>
          <p:cNvPr id="6" name="Picture 5" descr="inLivingRoom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545214" y="2909246"/>
            <a:ext cx="1733550" cy="1293495"/>
          </a:xfrm>
          <a:prstGeom prst="rect">
            <a:avLst/>
          </a:prstGeom>
        </p:spPr>
      </p:pic>
      <p:sp>
        <p:nvSpPr>
          <p:cNvPr id="4098" name="Title 1"/>
          <p:cNvSpPr>
            <a:spLocks noGrp="1"/>
          </p:cNvSpPr>
          <p:nvPr>
            <p:ph type="title"/>
          </p:nvPr>
        </p:nvSpPr>
        <p:spPr>
          <a:xfrm>
            <a:off x="315144" y="0"/>
            <a:ext cx="8346718" cy="908720"/>
          </a:xfrm>
        </p:spPr>
        <p:txBody>
          <a:bodyPr anchor="ctr">
            <a:normAutofit/>
          </a:bodyPr>
          <a:lstStyle/>
          <a:p>
            <a:pPr algn="l" eaLnBrk="1" hangingPunct="1"/>
            <a:r>
              <a:rPr lang="en-US" sz="2800" b="1" dirty="0" smtClean="0"/>
              <a:t>Background (1)</a:t>
            </a:r>
            <a:endParaRPr lang="en-US" sz="2800" dirty="0" smtClean="0"/>
          </a:p>
        </p:txBody>
      </p:sp>
      <p:pic>
        <p:nvPicPr>
          <p:cNvPr id="4" name="Shape 137"/>
          <p:cNvPicPr preferRelativeResize="0"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96013" y="5797550"/>
            <a:ext cx="2947987" cy="106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349135" y="562420"/>
            <a:ext cx="8101192" cy="29059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  <a:p>
            <a:pPr>
              <a:spcBef>
                <a:spcPts val="500"/>
              </a:spcBef>
              <a:buFont typeface="Wingdings" pitchFamily="2" charset="2"/>
              <a:buChar char="q"/>
            </a:pPr>
            <a:r>
              <a:rPr lang="en-US" dirty="0" smtClean="0"/>
              <a:t>    Daily activities and times spent in different microenvironments result in different</a:t>
            </a:r>
          </a:p>
          <a:p>
            <a:pPr>
              <a:spcBef>
                <a:spcPts val="500"/>
              </a:spcBef>
            </a:pPr>
            <a:r>
              <a:rPr lang="en-US" dirty="0" smtClean="0"/>
              <a:t>        levels of individual exposure to air pollution</a:t>
            </a:r>
          </a:p>
          <a:p>
            <a:pPr>
              <a:spcBef>
                <a:spcPts val="500"/>
              </a:spcBef>
              <a:buFont typeface="Wingdings" pitchFamily="2" charset="2"/>
              <a:buChar char="q"/>
            </a:pPr>
            <a:r>
              <a:rPr lang="en-US" dirty="0" smtClean="0"/>
              <a:t>    The time based activities and personal exposure of an individual to air pollution,</a:t>
            </a:r>
          </a:p>
          <a:p>
            <a:pPr>
              <a:spcBef>
                <a:spcPts val="500"/>
              </a:spcBef>
            </a:pPr>
            <a:r>
              <a:rPr lang="en-US" dirty="0" smtClean="0"/>
              <a:t>         is therefore key to determining health risks, and also address of</a:t>
            </a:r>
          </a:p>
          <a:p>
            <a:pPr>
              <a:spcBef>
                <a:spcPts val="500"/>
              </a:spcBef>
            </a:pPr>
            <a:r>
              <a:rPr lang="en-US" dirty="0" smtClean="0"/>
              <a:t>         human exposure misclassification.</a:t>
            </a:r>
            <a:endParaRPr lang="en-GB" dirty="0" smtClean="0"/>
          </a:p>
          <a:p>
            <a:endParaRPr lang="en-GB" dirty="0" smtClean="0"/>
          </a:p>
          <a:p>
            <a:endParaRPr lang="en-GB" dirty="0"/>
          </a:p>
          <a:p>
            <a:endParaRPr lang="en-GB" dirty="0"/>
          </a:p>
        </p:txBody>
      </p:sp>
      <p:pic>
        <p:nvPicPr>
          <p:cNvPr id="10" name="Picture 9" descr="atwork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765471" y="4449498"/>
            <a:ext cx="2095500" cy="139446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16959" y="3337953"/>
            <a:ext cx="9792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at home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6963843" y="3294772"/>
            <a:ext cx="7304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travel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926890" y="4990174"/>
            <a:ext cx="9677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 at work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1023600" y="5930364"/>
            <a:ext cx="29340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in other micro-environments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title"/>
          </p:nvPr>
        </p:nvSpPr>
        <p:spPr>
          <a:xfrm>
            <a:off x="442686" y="188686"/>
            <a:ext cx="8233769" cy="643394"/>
          </a:xfrm>
        </p:spPr>
        <p:txBody>
          <a:bodyPr anchor="ctr">
            <a:normAutofit/>
          </a:bodyPr>
          <a:lstStyle/>
          <a:p>
            <a:pPr algn="l" eaLnBrk="1" hangingPunct="1"/>
            <a:r>
              <a:rPr lang="en-US" sz="2800" b="1" dirty="0" smtClean="0"/>
              <a:t>Background (2)</a:t>
            </a:r>
          </a:p>
        </p:txBody>
      </p:sp>
      <p:pic>
        <p:nvPicPr>
          <p:cNvPr id="4" name="Shape 137"/>
          <p:cNvPicPr preferRelativeResize="0"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96013" y="5797550"/>
            <a:ext cx="2947987" cy="106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518024" y="788455"/>
            <a:ext cx="8270376" cy="49090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 smtClean="0"/>
          </a:p>
          <a:p>
            <a:pPr>
              <a:buFont typeface="Wingdings" pitchFamily="2" charset="2"/>
              <a:buChar char="q"/>
            </a:pPr>
            <a:r>
              <a:rPr lang="en-GB" dirty="0" smtClean="0"/>
              <a:t>   Traffic related pollutants pose risk to human health, e.g.</a:t>
            </a:r>
            <a:r>
              <a:rPr lang="en-GB" dirty="0"/>
              <a:t> </a:t>
            </a:r>
            <a:r>
              <a:rPr lang="en-GB" dirty="0" smtClean="0"/>
              <a:t>respiratory and </a:t>
            </a:r>
          </a:p>
          <a:p>
            <a:r>
              <a:rPr lang="en-GB" dirty="0" smtClean="0"/>
              <a:t>       cardiovascular diseases and with a significant numbers of UK population living    </a:t>
            </a:r>
          </a:p>
          <a:p>
            <a:pPr>
              <a:spcAft>
                <a:spcPts val="500"/>
              </a:spcAft>
            </a:pPr>
            <a:r>
              <a:rPr lang="en-GB" dirty="0" smtClean="0"/>
              <a:t>       or working near roads.</a:t>
            </a:r>
          </a:p>
          <a:p>
            <a:pPr>
              <a:buFont typeface="Wingdings" pitchFamily="2" charset="2"/>
              <a:buChar char="q"/>
            </a:pPr>
            <a:r>
              <a:rPr lang="en-GB" dirty="0" smtClean="0"/>
              <a:t>   </a:t>
            </a:r>
            <a:r>
              <a:rPr lang="en-GB" dirty="0"/>
              <a:t>As part of the NERC traffic </a:t>
            </a:r>
            <a:r>
              <a:rPr lang="en-GB" dirty="0" smtClean="0"/>
              <a:t>and human health project, the CMAQ-Urban was  </a:t>
            </a:r>
          </a:p>
          <a:p>
            <a:r>
              <a:rPr lang="en-GB" dirty="0" smtClean="0"/>
              <a:t>       developed to predict outdoor air pollution at street level by coupling the </a:t>
            </a:r>
          </a:p>
          <a:p>
            <a:pPr>
              <a:spcAft>
                <a:spcPts val="500"/>
              </a:spcAft>
            </a:pPr>
            <a:r>
              <a:rPr lang="en-GB" dirty="0" smtClean="0"/>
              <a:t>       CMAQ and ADMS-Road model. </a:t>
            </a:r>
          </a:p>
          <a:p>
            <a:pPr>
              <a:buFont typeface="Wingdings" pitchFamily="2" charset="2"/>
              <a:buChar char="q"/>
            </a:pPr>
            <a:r>
              <a:rPr lang="en-GB" dirty="0"/>
              <a:t> </a:t>
            </a:r>
            <a:r>
              <a:rPr lang="en-GB" dirty="0" smtClean="0"/>
              <a:t>  The CMAQ-Urban model was also used as part of the calculation of indoor air</a:t>
            </a:r>
          </a:p>
          <a:p>
            <a:r>
              <a:rPr lang="en-GB" dirty="0" smtClean="0"/>
              <a:t>       pollution using the mass balance models for, within vehicles, trains, buses and</a:t>
            </a:r>
          </a:p>
          <a:p>
            <a:pPr>
              <a:spcAft>
                <a:spcPts val="500"/>
              </a:spcAft>
            </a:pPr>
            <a:r>
              <a:rPr lang="en-GB" dirty="0" smtClean="0"/>
              <a:t>       also for the exposure of cyclists and pedestrians.</a:t>
            </a:r>
          </a:p>
          <a:p>
            <a:pPr>
              <a:spcBef>
                <a:spcPts val="500"/>
              </a:spcBef>
              <a:buFont typeface="Wingdings" pitchFamily="2" charset="2"/>
              <a:buChar char="q"/>
            </a:pPr>
            <a:r>
              <a:rPr lang="en-GB" dirty="0" smtClean="0"/>
              <a:t>   To cover the those within the London population who travel beyond the capital,</a:t>
            </a:r>
          </a:p>
          <a:p>
            <a:pPr>
              <a:spcBef>
                <a:spcPts val="500"/>
              </a:spcBef>
            </a:pPr>
            <a:r>
              <a:rPr lang="en-GB" dirty="0" smtClean="0"/>
              <a:t>        CMAQ-Urban has been extended to predict hourly concentrations at 20m grid</a:t>
            </a:r>
          </a:p>
          <a:p>
            <a:pPr>
              <a:spcBef>
                <a:spcPts val="500"/>
              </a:spcBef>
            </a:pPr>
            <a:r>
              <a:rPr lang="en-GB" dirty="0" smtClean="0"/>
              <a:t>        resolution over the whole of the UK.</a:t>
            </a:r>
          </a:p>
          <a:p>
            <a:endParaRPr lang="en-GB" dirty="0" smtClean="0"/>
          </a:p>
          <a:p>
            <a:endParaRPr lang="en-GB" dirty="0"/>
          </a:p>
          <a:p>
            <a:endParaRPr lang="en-GB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Oval 31"/>
          <p:cNvSpPr/>
          <p:nvPr/>
        </p:nvSpPr>
        <p:spPr>
          <a:xfrm>
            <a:off x="6712758" y="1842868"/>
            <a:ext cx="2264430" cy="2658794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98" name="Title 1"/>
          <p:cNvSpPr>
            <a:spLocks noGrp="1"/>
          </p:cNvSpPr>
          <p:nvPr>
            <p:ph type="title"/>
          </p:nvPr>
        </p:nvSpPr>
        <p:spPr>
          <a:xfrm>
            <a:off x="442686" y="188686"/>
            <a:ext cx="8161761" cy="643394"/>
          </a:xfrm>
        </p:spPr>
        <p:txBody>
          <a:bodyPr anchor="ctr">
            <a:normAutofit/>
          </a:bodyPr>
          <a:lstStyle/>
          <a:p>
            <a:pPr algn="l" eaLnBrk="1" hangingPunct="1"/>
            <a:r>
              <a:rPr lang="en-US" sz="2800" b="1" dirty="0" smtClean="0"/>
              <a:t>CMAQ-Urban </a:t>
            </a:r>
            <a:r>
              <a:rPr lang="en-US" sz="2800" b="1" dirty="0" err="1" smtClean="0"/>
              <a:t>modelling</a:t>
            </a:r>
            <a:r>
              <a:rPr lang="en-US" sz="2800" b="1" dirty="0" smtClean="0"/>
              <a:t> system</a:t>
            </a:r>
          </a:p>
        </p:txBody>
      </p:sp>
      <p:pic>
        <p:nvPicPr>
          <p:cNvPr id="4" name="Shape 137"/>
          <p:cNvPicPr preferRelativeResize="0"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96013" y="5797550"/>
            <a:ext cx="2947987" cy="106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ounded Rectangle 5"/>
          <p:cNvSpPr/>
          <p:nvPr/>
        </p:nvSpPr>
        <p:spPr>
          <a:xfrm>
            <a:off x="3000524" y="1298600"/>
            <a:ext cx="3240360" cy="3672408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Font typeface="Arial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677718" y="2672258"/>
            <a:ext cx="1746742" cy="1080120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>
            <a:off x="411711" y="3962895"/>
            <a:ext cx="2012749" cy="1068613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3252618" y="1405985"/>
            <a:ext cx="28771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>
                <a:solidFill>
                  <a:schemeClr val="bg2">
                    <a:lumMod val="10000"/>
                  </a:schemeClr>
                </a:solidFill>
              </a:rPr>
              <a:t>CMAQ-Urban Interface</a:t>
            </a:r>
          </a:p>
          <a:p>
            <a:r>
              <a:rPr lang="en-GB" b="1" dirty="0" smtClean="0">
                <a:solidFill>
                  <a:schemeClr val="bg2">
                    <a:lumMod val="10000"/>
                  </a:schemeClr>
                </a:solidFill>
              </a:rPr>
              <a:t>(Parallel FORTRAN program)</a:t>
            </a:r>
            <a:endParaRPr lang="en-US" b="1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304321" y="2052337"/>
            <a:ext cx="234615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en-GB" dirty="0" smtClean="0"/>
              <a:t> ADMS-CMAQ output </a:t>
            </a:r>
          </a:p>
          <a:p>
            <a:r>
              <a:rPr lang="en-GB" dirty="0" smtClean="0"/>
              <a:t>   archive routine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3288556" y="3327399"/>
            <a:ext cx="265197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en-GB" dirty="0" smtClean="0"/>
              <a:t> NO</a:t>
            </a:r>
            <a:r>
              <a:rPr lang="en-GB" baseline="-25000" dirty="0" smtClean="0"/>
              <a:t>2</a:t>
            </a:r>
            <a:r>
              <a:rPr lang="en-GB" dirty="0" smtClean="0"/>
              <a:t>-NO</a:t>
            </a:r>
            <a:r>
              <a:rPr lang="en-GB" baseline="-25000" dirty="0" smtClean="0"/>
              <a:t>x</a:t>
            </a:r>
            <a:r>
              <a:rPr lang="en-GB" dirty="0" smtClean="0"/>
              <a:t>-O</a:t>
            </a:r>
            <a:r>
              <a:rPr lang="en-GB" baseline="-25000" dirty="0" smtClean="0"/>
              <a:t>3</a:t>
            </a:r>
            <a:r>
              <a:rPr lang="en-GB" dirty="0" smtClean="0"/>
              <a:t> </a:t>
            </a:r>
          </a:p>
          <a:p>
            <a:r>
              <a:rPr lang="en-GB" dirty="0" smtClean="0"/>
              <a:t>  chemical module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3310688" y="3992418"/>
            <a:ext cx="28803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en-GB" dirty="0" smtClean="0"/>
              <a:t> Output for exposure  </a:t>
            </a:r>
          </a:p>
          <a:p>
            <a:r>
              <a:rPr lang="en-GB" dirty="0" smtClean="0"/>
              <a:t>   estimate routine </a:t>
            </a:r>
          </a:p>
          <a:p>
            <a:r>
              <a:rPr lang="en-GB" dirty="0" smtClean="0"/>
              <a:t>   (optional)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7073504" y="1851537"/>
            <a:ext cx="1859479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/>
              <a:t>       Output</a:t>
            </a:r>
          </a:p>
          <a:p>
            <a:pPr>
              <a:buFont typeface="Wingdings" pitchFamily="2" charset="2"/>
              <a:buChar char="§"/>
            </a:pPr>
            <a:r>
              <a:rPr lang="en-GB" sz="1600" dirty="0" smtClean="0"/>
              <a:t>   Mean conc. Maps at 20m grid resolution: </a:t>
            </a:r>
            <a:r>
              <a:rPr lang="en-GB" sz="1600" dirty="0" err="1" smtClean="0"/>
              <a:t>NO</a:t>
            </a:r>
            <a:r>
              <a:rPr lang="en-GB" sz="1600" baseline="-25000" dirty="0" err="1" smtClean="0"/>
              <a:t>x</a:t>
            </a:r>
            <a:r>
              <a:rPr lang="en-GB" sz="1600" dirty="0" smtClean="0"/>
              <a:t>, NO</a:t>
            </a:r>
            <a:r>
              <a:rPr lang="en-GB" sz="1600" baseline="-25000" dirty="0" smtClean="0"/>
              <a:t>2</a:t>
            </a:r>
            <a:r>
              <a:rPr lang="en-GB" sz="1600" dirty="0" smtClean="0"/>
              <a:t>, O</a:t>
            </a:r>
            <a:r>
              <a:rPr lang="en-GB" sz="1600" baseline="-25000" dirty="0" smtClean="0"/>
              <a:t>3</a:t>
            </a:r>
            <a:r>
              <a:rPr lang="en-GB" sz="1600" dirty="0" smtClean="0"/>
              <a:t>, PM</a:t>
            </a:r>
            <a:r>
              <a:rPr lang="en-GB" sz="1600" baseline="-25000" dirty="0" smtClean="0"/>
              <a:t>10</a:t>
            </a:r>
            <a:r>
              <a:rPr lang="en-GB" sz="1600" dirty="0" smtClean="0"/>
              <a:t> and PM</a:t>
            </a:r>
            <a:r>
              <a:rPr lang="en-GB" sz="1600" baseline="-25000" dirty="0" smtClean="0"/>
              <a:t>2.5</a:t>
            </a:r>
          </a:p>
          <a:p>
            <a:endParaRPr lang="en-GB" sz="1200" dirty="0" smtClean="0"/>
          </a:p>
          <a:p>
            <a:pPr>
              <a:buFont typeface="Wingdings" pitchFamily="2" charset="2"/>
              <a:buChar char="§"/>
            </a:pPr>
            <a:r>
              <a:rPr lang="en-GB" sz="1600" dirty="0" smtClean="0"/>
              <a:t>   Hourly Conc. at selected receptors</a:t>
            </a:r>
            <a:endParaRPr lang="en-US" sz="1600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618754" y="2777517"/>
            <a:ext cx="184537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b="1" dirty="0" smtClean="0"/>
              <a:t>ADMS-Road</a:t>
            </a:r>
          </a:p>
          <a:p>
            <a:pPr algn="ctr"/>
            <a:r>
              <a:rPr lang="en-GB" dirty="0" smtClean="0"/>
              <a:t>(Dispersion of </a:t>
            </a:r>
          </a:p>
          <a:p>
            <a:pPr algn="ctr"/>
            <a:r>
              <a:rPr lang="en-GB" dirty="0" smtClean="0"/>
              <a:t>unit of emissions)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469124" y="4032168"/>
            <a:ext cx="1800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 smtClean="0"/>
              <a:t>CMAQ</a:t>
            </a:r>
          </a:p>
          <a:p>
            <a:pPr algn="ctr"/>
            <a:r>
              <a:rPr lang="en-GB" dirty="0" smtClean="0"/>
              <a:t>(Background concentrations)</a:t>
            </a:r>
            <a:endParaRPr lang="en-US" dirty="0"/>
          </a:p>
        </p:txBody>
      </p:sp>
      <p:sp>
        <p:nvSpPr>
          <p:cNvPr id="23" name="Rounded Rectangle 22"/>
          <p:cNvSpPr/>
          <p:nvPr/>
        </p:nvSpPr>
        <p:spPr>
          <a:xfrm>
            <a:off x="395085" y="1298600"/>
            <a:ext cx="1957367" cy="936104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24260" y="1370608"/>
            <a:ext cx="153497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b="1" dirty="0" smtClean="0">
                <a:solidFill>
                  <a:schemeClr val="tx2">
                    <a:lumMod val="50000"/>
                  </a:schemeClr>
                </a:solidFill>
              </a:rPr>
              <a:t>WRF</a:t>
            </a:r>
          </a:p>
          <a:p>
            <a:pPr algn="ctr"/>
            <a:r>
              <a:rPr lang="en-US" dirty="0" smtClean="0"/>
              <a:t>(Meteorology)</a:t>
            </a:r>
          </a:p>
          <a:p>
            <a:pPr algn="ctr"/>
            <a:endParaRPr lang="en-US" b="1" dirty="0">
              <a:solidFill>
                <a:schemeClr val="tx2">
                  <a:lumMod val="50000"/>
                </a:schemeClr>
              </a:solidFill>
            </a:endParaRPr>
          </a:p>
        </p:txBody>
      </p:sp>
      <p:cxnSp>
        <p:nvCxnSpPr>
          <p:cNvPr id="26" name="Straight Arrow Connector 25"/>
          <p:cNvCxnSpPr/>
          <p:nvPr/>
        </p:nvCxnSpPr>
        <p:spPr>
          <a:xfrm>
            <a:off x="1416348" y="2234704"/>
            <a:ext cx="0" cy="432048"/>
          </a:xfrm>
          <a:prstGeom prst="straightConnector1">
            <a:avLst/>
          </a:prstGeom>
          <a:ln w="38100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>
            <a:off x="2352452" y="1802656"/>
            <a:ext cx="648072" cy="0"/>
          </a:xfrm>
          <a:prstGeom prst="straightConnector1">
            <a:avLst/>
          </a:prstGeom>
          <a:ln w="38100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>
            <a:off x="2424460" y="3386832"/>
            <a:ext cx="576064" cy="0"/>
          </a:xfrm>
          <a:prstGeom prst="straightConnector1">
            <a:avLst/>
          </a:prstGeom>
          <a:ln w="38100">
            <a:solidFill>
              <a:schemeClr val="accent3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>
            <a:off x="2424460" y="4466952"/>
            <a:ext cx="576064" cy="0"/>
          </a:xfrm>
          <a:prstGeom prst="straightConnector1">
            <a:avLst/>
          </a:prstGeom>
          <a:ln w="38100">
            <a:solidFill>
              <a:schemeClr val="accent3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>
            <a:stCxn id="6" idx="3"/>
            <a:endCxn id="32" idx="2"/>
          </p:cNvCxnSpPr>
          <p:nvPr/>
        </p:nvCxnSpPr>
        <p:spPr>
          <a:xfrm>
            <a:off x="6240884" y="3134804"/>
            <a:ext cx="471874" cy="37461"/>
          </a:xfrm>
          <a:prstGeom prst="straightConnector1">
            <a:avLst/>
          </a:prstGeom>
          <a:ln w="38100">
            <a:solidFill>
              <a:schemeClr val="bg2">
                <a:lumMod val="1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315883" y="5935287"/>
            <a:ext cx="51473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For UK version, the  CMAQ-urban interface has been </a:t>
            </a:r>
          </a:p>
          <a:p>
            <a:r>
              <a:rPr lang="en-GB" dirty="0" smtClean="0"/>
              <a:t>parallelised with MPI to  reduce model runtime</a:t>
            </a:r>
            <a:endParaRPr lang="en-US" dirty="0"/>
          </a:p>
        </p:txBody>
      </p:sp>
      <p:cxnSp>
        <p:nvCxnSpPr>
          <p:cNvPr id="28" name="Straight Arrow Connector 27"/>
          <p:cNvCxnSpPr/>
          <p:nvPr/>
        </p:nvCxnSpPr>
        <p:spPr>
          <a:xfrm flipH="1">
            <a:off x="544715" y="2237475"/>
            <a:ext cx="9881" cy="1721692"/>
          </a:xfrm>
          <a:prstGeom prst="straightConnector1">
            <a:avLst/>
          </a:prstGeom>
          <a:ln w="38100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3275562" y="2674860"/>
            <a:ext cx="244278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en-GB" dirty="0" smtClean="0"/>
              <a:t> Online road emissions </a:t>
            </a:r>
          </a:p>
          <a:p>
            <a:r>
              <a:rPr lang="en-GB" dirty="0" smtClean="0"/>
              <a:t>   module</a:t>
            </a:r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395536" y="2717019"/>
            <a:ext cx="8748464" cy="39248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CMAQ</a:t>
            </a:r>
          </a:p>
          <a:p>
            <a:pPr lvl="0">
              <a:spcBef>
                <a:spcPct val="0"/>
              </a:spcBef>
            </a:pPr>
            <a:r>
              <a:rPr lang="en-GB" dirty="0" smtClean="0">
                <a:latin typeface="+mj-lt"/>
                <a:ea typeface="+mj-ea"/>
                <a:cs typeface="+mj-cs"/>
              </a:rPr>
              <a:t>    </a:t>
            </a:r>
            <a:r>
              <a:rPr lang="en-GB" b="1" dirty="0" smtClean="0">
                <a:latin typeface="+mj-lt"/>
                <a:ea typeface="+mj-ea"/>
                <a:cs typeface="+mj-cs"/>
              </a:rPr>
              <a:t>Area emissions for CMAQ</a:t>
            </a:r>
            <a:r>
              <a:rPr lang="en-GB" dirty="0" smtClean="0">
                <a:latin typeface="+mj-lt"/>
                <a:ea typeface="+mj-ea"/>
                <a:cs typeface="+mj-cs"/>
              </a:rPr>
              <a:t>: </a:t>
            </a:r>
          </a:p>
          <a:p>
            <a:pPr lvl="1">
              <a:spcBef>
                <a:spcPct val="0"/>
              </a:spcBef>
              <a:buFont typeface="Wingdings" pitchFamily="2" charset="2"/>
              <a:buChar char="q"/>
            </a:pPr>
            <a:r>
              <a:rPr lang="en-GB" dirty="0" smtClean="0">
                <a:latin typeface="+mj-lt"/>
                <a:ea typeface="+mj-ea"/>
                <a:cs typeface="+mj-cs"/>
              </a:rPr>
              <a:t>   European Monitoring and Evaluation Programme  (EMEP) </a:t>
            </a:r>
          </a:p>
          <a:p>
            <a:pPr lvl="1">
              <a:spcBef>
                <a:spcPct val="0"/>
              </a:spcBef>
              <a:buFont typeface="Wingdings" pitchFamily="2" charset="2"/>
              <a:buChar char="q"/>
            </a:pPr>
            <a:r>
              <a:rPr lang="en-GB" dirty="0" smtClean="0">
                <a:latin typeface="+mj-lt"/>
                <a:ea typeface="+mj-ea"/>
                <a:cs typeface="+mj-cs"/>
              </a:rPr>
              <a:t>   National Atmospheric Emissions Inventory (NAEI)</a:t>
            </a:r>
          </a:p>
          <a:p>
            <a:pPr lvl="1">
              <a:spcBef>
                <a:spcPct val="0"/>
              </a:spcBef>
              <a:buFont typeface="Wingdings" pitchFamily="2" charset="2"/>
              <a:buChar char="q"/>
            </a:pPr>
            <a:r>
              <a:rPr lang="en-GB" dirty="0" smtClean="0">
                <a:latin typeface="+mj-lt"/>
                <a:ea typeface="+mj-ea"/>
                <a:cs typeface="+mj-cs"/>
              </a:rPr>
              <a:t>   Road traffic emissions from King’s. </a:t>
            </a:r>
          </a:p>
          <a:p>
            <a:pPr lvl="1">
              <a:spcBef>
                <a:spcPct val="0"/>
              </a:spcBef>
              <a:spcAft>
                <a:spcPts val="500"/>
              </a:spcAft>
              <a:buFont typeface="Wingdings" pitchFamily="2" charset="2"/>
              <a:buChar char="q"/>
            </a:pPr>
            <a:r>
              <a:rPr lang="en-GB" dirty="0" smtClean="0">
                <a:latin typeface="+mj-lt"/>
                <a:ea typeface="+mj-ea"/>
                <a:cs typeface="+mj-cs"/>
              </a:rPr>
              <a:t>   Biogenic emissions using BEIS3 in SMOKE2.6</a:t>
            </a:r>
          </a:p>
          <a:p>
            <a:pPr lvl="0">
              <a:spcBef>
                <a:spcPct val="0"/>
              </a:spcBef>
            </a:pPr>
            <a:r>
              <a:rPr lang="en-GB" b="1" dirty="0" smtClean="0">
                <a:latin typeface="+mj-lt"/>
                <a:ea typeface="+mj-ea"/>
                <a:cs typeface="+mj-cs"/>
              </a:rPr>
              <a:t>   Point sources emissions</a:t>
            </a:r>
            <a:r>
              <a:rPr lang="en-GB" dirty="0" smtClean="0">
                <a:latin typeface="+mj-lt"/>
                <a:ea typeface="+mj-ea"/>
                <a:cs typeface="+mj-cs"/>
              </a:rPr>
              <a:t>: </a:t>
            </a:r>
            <a:r>
              <a:rPr lang="en-GB" dirty="0" smtClean="0"/>
              <a:t>European Pollutant Release and Transfer Register (E-PRTR) for EU  </a:t>
            </a:r>
          </a:p>
          <a:p>
            <a:pPr lvl="0">
              <a:spcBef>
                <a:spcPct val="0"/>
              </a:spcBef>
              <a:spcAft>
                <a:spcPts val="500"/>
              </a:spcAft>
            </a:pPr>
            <a:r>
              <a:rPr lang="en-GB" dirty="0" smtClean="0"/>
              <a:t>   and NAEI for UK </a:t>
            </a:r>
            <a:endParaRPr lang="en-GB" b="1" dirty="0" smtClean="0">
              <a:latin typeface="+mj-lt"/>
              <a:ea typeface="+mj-ea"/>
              <a:cs typeface="+mj-cs"/>
            </a:endParaRPr>
          </a:p>
          <a:p>
            <a:pPr lvl="0">
              <a:spcBef>
                <a:spcPct val="0"/>
              </a:spcBef>
              <a:spcAft>
                <a:spcPts val="500"/>
              </a:spcAft>
            </a:pPr>
            <a:r>
              <a:rPr lang="en-GB" b="1" dirty="0" smtClean="0">
                <a:latin typeface="+mj-lt"/>
                <a:ea typeface="+mj-ea"/>
                <a:cs typeface="+mj-cs"/>
              </a:rPr>
              <a:t>   Chemical scheme</a:t>
            </a:r>
            <a:r>
              <a:rPr lang="en-GB" dirty="0" smtClean="0">
                <a:latin typeface="+mj-lt"/>
                <a:ea typeface="+mj-ea"/>
                <a:cs typeface="+mj-cs"/>
              </a:rPr>
              <a:t>: CB-05 with aerosol and aqueous chemistry</a:t>
            </a:r>
            <a:endParaRPr kumimoji="0" lang="en-GB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lvl="0">
              <a:spcBef>
                <a:spcPct val="0"/>
              </a:spcBef>
            </a:pPr>
            <a:r>
              <a:rPr kumimoji="0" lang="en-GB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  Boundary Conditions</a:t>
            </a:r>
            <a:r>
              <a:rPr kumimoji="0" lang="en-GB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: MACC</a:t>
            </a:r>
            <a:endParaRPr kumimoji="0" lang="en-US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95536" y="307682"/>
            <a:ext cx="7981627" cy="10951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ct val="0"/>
              </a:spcBef>
              <a:spcAft>
                <a:spcPts val="500"/>
              </a:spcAft>
            </a:pPr>
            <a:r>
              <a:rPr lang="en-GB" sz="2500" b="1" dirty="0" smtClean="0"/>
              <a:t>WRF/CMAQ model domains</a:t>
            </a:r>
            <a:endParaRPr lang="en-GB" b="1" dirty="0" smtClean="0"/>
          </a:p>
          <a:p>
            <a:pPr lvl="0">
              <a:spcBef>
                <a:spcPct val="0"/>
              </a:spcBef>
            </a:pPr>
            <a:r>
              <a:rPr lang="en-GB" dirty="0" smtClean="0"/>
              <a:t>   50km grid resolution over Europe and downscaled to 10km over the UK, </a:t>
            </a:r>
          </a:p>
          <a:p>
            <a:pPr lvl="0">
              <a:spcBef>
                <a:spcPct val="0"/>
              </a:spcBef>
            </a:pPr>
            <a:r>
              <a:rPr lang="en-GB" dirty="0" smtClean="0"/>
              <a:t>   23 vertical layers with 7 layers under 800m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12162" y="1506808"/>
            <a:ext cx="8352928" cy="16491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ct val="0"/>
              </a:spcBef>
              <a:spcAft>
                <a:spcPts val="500"/>
              </a:spcAft>
            </a:pPr>
            <a:r>
              <a:rPr lang="en-GB" sz="2500" b="1" dirty="0" smtClean="0"/>
              <a:t>WRF</a:t>
            </a:r>
          </a:p>
          <a:p>
            <a:pPr lvl="0">
              <a:spcBef>
                <a:spcPct val="0"/>
              </a:spcBef>
            </a:pPr>
            <a:r>
              <a:rPr lang="en-GB" b="1" dirty="0" smtClean="0"/>
              <a:t>   Lateral conditions:</a:t>
            </a:r>
            <a:r>
              <a:rPr lang="en-GB" dirty="0" smtClean="0"/>
              <a:t> GFS (ds083.2)</a:t>
            </a:r>
          </a:p>
          <a:p>
            <a:pPr>
              <a:spcBef>
                <a:spcPct val="0"/>
              </a:spcBef>
            </a:pPr>
            <a:r>
              <a:rPr lang="en-US" b="1" dirty="0" smtClean="0">
                <a:ea typeface="Calibri"/>
                <a:cs typeface="Times New Roman"/>
              </a:rPr>
              <a:t>   Radiation, Cumulus, Microphysics, Surface, LSM, PBL :</a:t>
            </a:r>
            <a:r>
              <a:rPr lang="en-US" dirty="0" smtClean="0">
                <a:ea typeface="Calibri"/>
                <a:cs typeface="Times New Roman"/>
              </a:rPr>
              <a:t>RRTM/</a:t>
            </a:r>
            <a:r>
              <a:rPr lang="en-US" dirty="0" err="1" smtClean="0">
                <a:ea typeface="Calibri"/>
                <a:cs typeface="Times New Roman"/>
              </a:rPr>
              <a:t>Dudhia,Kain</a:t>
            </a:r>
            <a:r>
              <a:rPr lang="en-US" dirty="0" smtClean="0">
                <a:ea typeface="Calibri"/>
                <a:cs typeface="Times New Roman"/>
              </a:rPr>
              <a:t>-Fritsch, </a:t>
            </a:r>
          </a:p>
          <a:p>
            <a:pPr>
              <a:spcBef>
                <a:spcPct val="0"/>
              </a:spcBef>
            </a:pPr>
            <a:r>
              <a:rPr lang="en-US" dirty="0" smtClean="0">
                <a:ea typeface="Calibri"/>
                <a:cs typeface="Times New Roman"/>
              </a:rPr>
              <a:t>   WSM6, P-X, RUC, ACM2</a:t>
            </a:r>
            <a:endParaRPr lang="en-GB" dirty="0" smtClean="0">
              <a:ea typeface="Calibri"/>
              <a:cs typeface="Times New Roman"/>
            </a:endParaRPr>
          </a:p>
          <a:p>
            <a:pPr>
              <a:spcBef>
                <a:spcPct val="0"/>
              </a:spcBef>
            </a:pPr>
            <a:endParaRPr lang="en-GB" dirty="0" smtClean="0">
              <a:ea typeface="Calibri"/>
              <a:cs typeface="Times New Roman"/>
            </a:endParaRPr>
          </a:p>
        </p:txBody>
      </p:sp>
      <p:pic>
        <p:nvPicPr>
          <p:cNvPr id="9" name="Shape 137"/>
          <p:cNvPicPr preferRelativeResize="0"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96013" y="5797550"/>
            <a:ext cx="2947987" cy="106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7224" y="338162"/>
            <a:ext cx="798162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ct val="0"/>
              </a:spcBef>
            </a:pPr>
            <a:r>
              <a:rPr lang="en-GB" sz="2800" b="1" dirty="0" smtClean="0"/>
              <a:t>ADMS-Road v2.3</a:t>
            </a:r>
          </a:p>
          <a:p>
            <a:pPr lvl="0">
              <a:spcBef>
                <a:spcPct val="0"/>
              </a:spcBef>
            </a:pPr>
            <a:endParaRPr lang="en-GB" sz="2800" b="1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329926" y="903317"/>
            <a:ext cx="8384584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 smtClean="0"/>
          </a:p>
          <a:p>
            <a:pPr>
              <a:buFont typeface="Wingdings" pitchFamily="2" charset="2"/>
              <a:buChar char="q"/>
            </a:pPr>
            <a:r>
              <a:rPr lang="en-GB" dirty="0" smtClean="0"/>
              <a:t>  </a:t>
            </a:r>
            <a:r>
              <a:rPr lang="en-GB" b="1" dirty="0" smtClean="0"/>
              <a:t>Input meteorology</a:t>
            </a:r>
            <a:r>
              <a:rPr lang="en-GB" dirty="0" smtClean="0"/>
              <a:t> </a:t>
            </a:r>
            <a:r>
              <a:rPr lang="en-GB" b="1" dirty="0" smtClean="0"/>
              <a:t>from WRF:  </a:t>
            </a:r>
            <a:r>
              <a:rPr lang="en-US" dirty="0" smtClean="0"/>
              <a:t>wind speed and direction, temperature, </a:t>
            </a:r>
          </a:p>
          <a:p>
            <a:r>
              <a:rPr lang="en-US" dirty="0" smtClean="0"/>
              <a:t>      surface sensible heat flux and planetary boundary layer height. </a:t>
            </a:r>
          </a:p>
          <a:p>
            <a:endParaRPr lang="en-US" dirty="0" smtClean="0"/>
          </a:p>
          <a:p>
            <a:pPr>
              <a:buFont typeface="Wingdings" pitchFamily="2" charset="2"/>
              <a:buChar char="q"/>
            </a:pPr>
            <a:r>
              <a:rPr lang="en-GB" dirty="0" smtClean="0"/>
              <a:t>  </a:t>
            </a:r>
            <a:r>
              <a:rPr lang="en-GB" b="1" dirty="0" smtClean="0"/>
              <a:t>Output</a:t>
            </a:r>
            <a:r>
              <a:rPr lang="en-GB" dirty="0" smtClean="0"/>
              <a:t>: the dispersion of primary pollutants of unit emissions (1 g km</a:t>
            </a:r>
            <a:r>
              <a:rPr lang="en-GB" baseline="30000" dirty="0" smtClean="0"/>
              <a:t>-1</a:t>
            </a:r>
            <a:r>
              <a:rPr lang="en-GB" dirty="0" smtClean="0"/>
              <a:t> s</a:t>
            </a:r>
            <a:r>
              <a:rPr lang="en-GB" baseline="30000" dirty="0" smtClean="0"/>
              <a:t>-1 </a:t>
            </a:r>
            <a:r>
              <a:rPr lang="en-GB" dirty="0" smtClean="0"/>
              <a:t>) </a:t>
            </a:r>
          </a:p>
          <a:p>
            <a:r>
              <a:rPr lang="en-GB" dirty="0" smtClean="0"/>
              <a:t>      across regular grid spacing of 5m and within 225 m distance from the center of the  </a:t>
            </a:r>
          </a:p>
          <a:p>
            <a:r>
              <a:rPr lang="en-GB" dirty="0" smtClean="0"/>
              <a:t>       roads.</a:t>
            </a:r>
          </a:p>
          <a:p>
            <a:endParaRPr lang="en-GB" dirty="0" smtClean="0"/>
          </a:p>
          <a:p>
            <a:pPr>
              <a:buFont typeface="Wingdings" pitchFamily="2" charset="2"/>
              <a:buChar char="q"/>
            </a:pPr>
            <a:r>
              <a:rPr lang="en-US" dirty="0" smtClean="0"/>
              <a:t>   </a:t>
            </a:r>
            <a:r>
              <a:rPr lang="en-GB" b="1" dirty="0" smtClean="0"/>
              <a:t>Six road categories are included in the calculation</a:t>
            </a:r>
            <a:r>
              <a:rPr lang="en-GB" dirty="0" smtClean="0"/>
              <a:t>; </a:t>
            </a:r>
          </a:p>
          <a:p>
            <a:pPr lvl="1">
              <a:buFont typeface="Courier New" pitchFamily="49" charset="0"/>
              <a:buChar char="o"/>
            </a:pPr>
            <a:r>
              <a:rPr lang="en-GB" dirty="0" smtClean="0"/>
              <a:t>   Open roads (</a:t>
            </a:r>
            <a:r>
              <a:rPr lang="en-US" dirty="0" smtClean="0"/>
              <a:t>motorways)</a:t>
            </a:r>
            <a:endParaRPr lang="en-GB" dirty="0" smtClean="0"/>
          </a:p>
          <a:p>
            <a:pPr lvl="1">
              <a:buFont typeface="Courier New" pitchFamily="49" charset="0"/>
              <a:buChar char="o"/>
            </a:pPr>
            <a:r>
              <a:rPr lang="en-GB" dirty="0" smtClean="0"/>
              <a:t>  Typical roads (</a:t>
            </a:r>
            <a:r>
              <a:rPr lang="en-US" dirty="0" smtClean="0"/>
              <a:t>average urban roads surrounded by low rise buildings (~10m), </a:t>
            </a:r>
          </a:p>
          <a:p>
            <a:pPr lvl="1"/>
            <a:r>
              <a:rPr lang="en-US" dirty="0" smtClean="0"/>
              <a:t>     </a:t>
            </a:r>
            <a:r>
              <a:rPr lang="en-GB" dirty="0" smtClean="0"/>
              <a:t>a road width of 20 m)</a:t>
            </a:r>
          </a:p>
          <a:p>
            <a:pPr lvl="1">
              <a:buFont typeface="Courier New" pitchFamily="49" charset="0"/>
              <a:buChar char="o"/>
            </a:pPr>
            <a:r>
              <a:rPr lang="en-GB" dirty="0" smtClean="0"/>
              <a:t>  Canyon roads (width of 30 m, building height of 25m) and 4 road </a:t>
            </a:r>
            <a:r>
              <a:rPr lang="en-US" dirty="0" smtClean="0"/>
              <a:t>orientations </a:t>
            </a:r>
          </a:p>
          <a:p>
            <a:pPr lvl="1"/>
            <a:r>
              <a:rPr lang="en-US" dirty="0" smtClean="0"/>
              <a:t>     are included:</a:t>
            </a:r>
            <a:endParaRPr lang="en-GB" dirty="0" smtClean="0"/>
          </a:p>
          <a:p>
            <a:pPr marL="1314450" lvl="2" indent="-400050">
              <a:buFont typeface="Wingdings" pitchFamily="2" charset="2"/>
              <a:buChar char="§"/>
            </a:pPr>
            <a:r>
              <a:rPr lang="en-US" dirty="0" smtClean="0"/>
              <a:t>north-south</a:t>
            </a:r>
          </a:p>
          <a:p>
            <a:pPr marL="1314450" lvl="2" indent="-400050">
              <a:buFont typeface="Wingdings" pitchFamily="2" charset="2"/>
              <a:buChar char="§"/>
            </a:pPr>
            <a:r>
              <a:rPr lang="en-US" dirty="0" smtClean="0"/>
              <a:t>east-west</a:t>
            </a:r>
          </a:p>
          <a:p>
            <a:pPr marL="1314450" lvl="2" indent="-400050">
              <a:buFont typeface="Wingdings" pitchFamily="2" charset="2"/>
              <a:buChar char="§"/>
            </a:pPr>
            <a:r>
              <a:rPr lang="en-US" dirty="0" smtClean="0"/>
              <a:t>southwest-northeast</a:t>
            </a:r>
          </a:p>
          <a:p>
            <a:pPr marL="1314450" lvl="2" indent="-400050">
              <a:buFont typeface="Wingdings" pitchFamily="2" charset="2"/>
              <a:buChar char="§"/>
            </a:pPr>
            <a:r>
              <a:rPr lang="en-US" dirty="0" smtClean="0"/>
              <a:t>southeast-northwest</a:t>
            </a:r>
            <a:endParaRPr lang="en-GB" dirty="0" smtClean="0"/>
          </a:p>
          <a:p>
            <a:pPr>
              <a:buFont typeface="Wingdings" pitchFamily="2" charset="2"/>
              <a:buChar char="q"/>
            </a:pPr>
            <a:endParaRPr lang="en-GB" dirty="0" smtClean="0"/>
          </a:p>
        </p:txBody>
      </p:sp>
      <p:pic>
        <p:nvPicPr>
          <p:cNvPr id="6" name="Shape 137"/>
          <p:cNvPicPr preferRelativeResize="0"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96013" y="5797550"/>
            <a:ext cx="2947987" cy="106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title"/>
          </p:nvPr>
        </p:nvSpPr>
        <p:spPr>
          <a:xfrm>
            <a:off x="442686" y="188686"/>
            <a:ext cx="8305777" cy="643394"/>
          </a:xfrm>
        </p:spPr>
        <p:txBody>
          <a:bodyPr anchor="ctr">
            <a:normAutofit/>
          </a:bodyPr>
          <a:lstStyle/>
          <a:p>
            <a:pPr algn="l" eaLnBrk="1" hangingPunct="1"/>
            <a:r>
              <a:rPr lang="en-US" sz="2800" b="1" dirty="0" smtClean="0"/>
              <a:t>UK road network and emissions used in CMAQ-Urban</a:t>
            </a:r>
          </a:p>
        </p:txBody>
      </p:sp>
      <p:pic>
        <p:nvPicPr>
          <p:cNvPr id="4" name="Shape 137"/>
          <p:cNvPicPr preferRelativeResize="0"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96013" y="5797550"/>
            <a:ext cx="2947987" cy="106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UK10mRoadEmissionsRate_v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908720"/>
            <a:ext cx="3619048" cy="51428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3649749" y="1191490"/>
            <a:ext cx="5134031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q"/>
            </a:pPr>
            <a:r>
              <a:rPr lang="en-GB" dirty="0" smtClean="0"/>
              <a:t>   Modelled roads include 17,696 major road links</a:t>
            </a:r>
          </a:p>
          <a:p>
            <a:endParaRPr lang="en-GB" dirty="0" smtClean="0"/>
          </a:p>
          <a:p>
            <a:pPr>
              <a:buFont typeface="Wingdings" pitchFamily="2" charset="2"/>
              <a:buChar char="q"/>
            </a:pPr>
            <a:r>
              <a:rPr lang="en-GB" dirty="0" smtClean="0"/>
              <a:t>   Road emissions are calculated on line </a:t>
            </a:r>
          </a:p>
          <a:p>
            <a:r>
              <a:rPr lang="en-GB" dirty="0" smtClean="0"/>
              <a:t>      (Beevers, et al. 2012)</a:t>
            </a:r>
          </a:p>
          <a:p>
            <a:endParaRPr lang="en-GB" dirty="0" smtClean="0"/>
          </a:p>
          <a:p>
            <a:pPr>
              <a:buFont typeface="Wingdings" pitchFamily="2" charset="2"/>
              <a:buChar char="q"/>
            </a:pPr>
            <a:r>
              <a:rPr lang="en-GB" dirty="0" smtClean="0"/>
              <a:t>   Emissions factors are derived from remote </a:t>
            </a:r>
          </a:p>
          <a:p>
            <a:r>
              <a:rPr lang="en-GB" dirty="0" smtClean="0"/>
              <a:t>       sensing device (RSD) for </a:t>
            </a:r>
            <a:r>
              <a:rPr lang="en-GB" dirty="0" err="1" smtClean="0"/>
              <a:t>NO</a:t>
            </a:r>
            <a:r>
              <a:rPr lang="en-GB" baseline="-25000" dirty="0" err="1" smtClean="0"/>
              <a:t>x</a:t>
            </a:r>
            <a:r>
              <a:rPr lang="en-GB" dirty="0" smtClean="0"/>
              <a:t> and the  </a:t>
            </a:r>
          </a:p>
          <a:p>
            <a:r>
              <a:rPr lang="en-GB" dirty="0" smtClean="0"/>
              <a:t>       Department for transport (DFT) for </a:t>
            </a:r>
            <a:r>
              <a:rPr lang="en-GB" dirty="0" err="1" smtClean="0"/>
              <a:t>PMs</a:t>
            </a:r>
            <a:r>
              <a:rPr lang="en-GB" dirty="0" smtClean="0"/>
              <a:t>.</a:t>
            </a:r>
          </a:p>
          <a:p>
            <a:endParaRPr lang="en-GB" dirty="0" smtClean="0"/>
          </a:p>
          <a:p>
            <a:pPr>
              <a:buFont typeface="Wingdings" pitchFamily="2" charset="2"/>
              <a:buChar char="q"/>
            </a:pPr>
            <a:r>
              <a:rPr lang="en-GB" dirty="0" smtClean="0"/>
              <a:t>   Vehicle speeds are based upon road type</a:t>
            </a:r>
          </a:p>
          <a:p>
            <a:r>
              <a:rPr lang="en-GB" dirty="0" smtClean="0"/>
              <a:t>       (motorways, dual carriage ways and single   </a:t>
            </a:r>
          </a:p>
          <a:p>
            <a:r>
              <a:rPr lang="en-GB" dirty="0" smtClean="0"/>
              <a:t>        carriage ways)</a:t>
            </a:r>
          </a:p>
          <a:p>
            <a:endParaRPr lang="en-GB" dirty="0" smtClean="0"/>
          </a:p>
          <a:p>
            <a:pPr>
              <a:buFont typeface="Wingdings" pitchFamily="2" charset="2"/>
              <a:buChar char="q"/>
            </a:pPr>
            <a:r>
              <a:rPr lang="en-GB" dirty="0" smtClean="0"/>
              <a:t>   Hourly profile of road traffic is extrapolated and  </a:t>
            </a:r>
          </a:p>
          <a:p>
            <a:r>
              <a:rPr lang="en-GB" dirty="0" smtClean="0"/>
              <a:t>       averaged from 37 automatic  traffic count sites in</a:t>
            </a:r>
          </a:p>
          <a:p>
            <a:r>
              <a:rPr lang="en-GB" dirty="0" smtClean="0"/>
              <a:t>       London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43808" y="0"/>
            <a:ext cx="3352800" cy="6153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8" name="Title 1"/>
          <p:cNvSpPr>
            <a:spLocks noGrp="1"/>
          </p:cNvSpPr>
          <p:nvPr>
            <p:ph type="title"/>
          </p:nvPr>
        </p:nvSpPr>
        <p:spPr>
          <a:xfrm>
            <a:off x="2971413" y="232903"/>
            <a:ext cx="6172587" cy="643394"/>
          </a:xfrm>
        </p:spPr>
        <p:txBody>
          <a:bodyPr anchor="ctr">
            <a:normAutofit fontScale="90000"/>
          </a:bodyPr>
          <a:lstStyle/>
          <a:p>
            <a:pPr algn="l"/>
            <a:r>
              <a:rPr lang="en-US" sz="3100" b="1" dirty="0" smtClean="0"/>
              <a:t>2011 annual mean NO</a:t>
            </a:r>
            <a:r>
              <a:rPr lang="en-US" sz="3100" b="1" baseline="-25000" dirty="0" smtClean="0"/>
              <a:t>2 </a:t>
            </a:r>
            <a:r>
              <a:rPr lang="en-US" sz="3100" b="1" dirty="0" smtClean="0"/>
              <a:t>concentrations</a:t>
            </a:r>
            <a:r>
              <a:rPr lang="en-US" sz="2800" b="1" dirty="0" smtClean="0"/>
              <a:t/>
            </a:r>
            <a:br>
              <a:rPr lang="en-US" sz="2800" b="1" dirty="0" smtClean="0"/>
            </a:br>
            <a:r>
              <a:rPr lang="en-US" sz="2000" b="1" dirty="0" smtClean="0"/>
              <a:t>(10km grid spacing background concentrations)  </a:t>
            </a:r>
            <a:endParaRPr lang="en-US" sz="2000" b="1" baseline="-25000" dirty="0" smtClean="0"/>
          </a:p>
        </p:txBody>
      </p:sp>
      <p:pic>
        <p:nvPicPr>
          <p:cNvPr id="4" name="Shape 137"/>
          <p:cNvPicPr preferRelativeResize="0"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96013" y="5797550"/>
            <a:ext cx="2947987" cy="106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16216" y="3789040"/>
            <a:ext cx="2312712" cy="19506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7236296" y="3356992"/>
            <a:ext cx="8915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London</a:t>
            </a:r>
            <a:endParaRPr lang="en-US" dirty="0"/>
          </a:p>
        </p:txBody>
      </p:sp>
      <p:pic>
        <p:nvPicPr>
          <p:cNvPr id="43011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56176" y="1556792"/>
            <a:ext cx="2274472" cy="15213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6804248" y="1268760"/>
            <a:ext cx="7248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Leeds</a:t>
            </a:r>
            <a:endParaRPr lang="en-US" dirty="0"/>
          </a:p>
        </p:txBody>
      </p:sp>
      <p:pic>
        <p:nvPicPr>
          <p:cNvPr id="43012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83568" y="4941168"/>
            <a:ext cx="1671638" cy="16830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899592" y="4509120"/>
            <a:ext cx="13276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Birmingham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755576" y="2060848"/>
            <a:ext cx="13065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Manchester</a:t>
            </a:r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 flipV="1">
            <a:off x="5508104" y="4941168"/>
            <a:ext cx="936104" cy="432048"/>
          </a:xfrm>
          <a:prstGeom prst="line">
            <a:avLst/>
          </a:prstGeom>
          <a:ln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V="1">
            <a:off x="5148064" y="3140969"/>
            <a:ext cx="1296144" cy="864095"/>
          </a:xfrm>
          <a:prstGeom prst="line">
            <a:avLst/>
          </a:prstGeom>
          <a:ln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2627784" y="3645024"/>
            <a:ext cx="1656184" cy="504056"/>
          </a:xfrm>
          <a:prstGeom prst="line">
            <a:avLst/>
          </a:prstGeom>
          <a:ln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V="1">
            <a:off x="2627784" y="4941168"/>
            <a:ext cx="1944216" cy="432048"/>
          </a:xfrm>
          <a:prstGeom prst="line">
            <a:avLst/>
          </a:prstGeom>
          <a:ln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3014" name="Picture 6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11560" y="692696"/>
            <a:ext cx="1700213" cy="1304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" name="TextBox 30"/>
          <p:cNvSpPr txBox="1"/>
          <p:nvPr/>
        </p:nvSpPr>
        <p:spPr>
          <a:xfrm>
            <a:off x="899592" y="260648"/>
            <a:ext cx="9772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Glasgow</a:t>
            </a:r>
            <a:endParaRPr lang="en-US" dirty="0"/>
          </a:p>
        </p:txBody>
      </p:sp>
      <p:cxnSp>
        <p:nvCxnSpPr>
          <p:cNvPr id="33" name="Straight Connector 32"/>
          <p:cNvCxnSpPr/>
          <p:nvPr/>
        </p:nvCxnSpPr>
        <p:spPr>
          <a:xfrm flipH="1" flipV="1">
            <a:off x="2411760" y="1844824"/>
            <a:ext cx="1728192" cy="864096"/>
          </a:xfrm>
          <a:prstGeom prst="line">
            <a:avLst/>
          </a:prstGeom>
          <a:ln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3015" name="Picture 7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23528" y="2564904"/>
            <a:ext cx="2128838" cy="1804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19" descr="no2_18legends_horizon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2555776" y="6093296"/>
            <a:ext cx="3753374" cy="51442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9757</TotalTime>
  <Words>1728</Words>
  <Application>Microsoft Macintosh PowerPoint</Application>
  <PresentationFormat>On-screen Show (4:3)</PresentationFormat>
  <Paragraphs>303</Paragraphs>
  <Slides>23</Slides>
  <Notes>12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Office Theme</vt:lpstr>
      <vt:lpstr>CMAQ-Urban: UK FINE SCALE MODELLING FOR DYNAMIC EXPOSURE STUDY  Nutthida Kitwiroon, Sean Beevers and colleagues King’s College London  14th Annual CMAS Conference  October 5-7, 2015 at Friday Center, UNC-Chapel Hill </vt:lpstr>
      <vt:lpstr>Outline</vt:lpstr>
      <vt:lpstr>Background (1)</vt:lpstr>
      <vt:lpstr>Background (2)</vt:lpstr>
      <vt:lpstr>CMAQ-Urban modelling system</vt:lpstr>
      <vt:lpstr>PowerPoint Presentation</vt:lpstr>
      <vt:lpstr>PowerPoint Presentation</vt:lpstr>
      <vt:lpstr>UK road network and emissions used in CMAQ-Urban</vt:lpstr>
      <vt:lpstr>2011 annual mean NO2 concentrations (10km grid spacing background concentrations)  </vt:lpstr>
      <vt:lpstr>PowerPoint Presentation</vt:lpstr>
      <vt:lpstr>Model runtimes</vt:lpstr>
      <vt:lpstr>Air quality monitoring stations for model evaluation</vt:lpstr>
      <vt:lpstr>Temporal variations of modelled and observed NO2 concentrations (2011)</vt:lpstr>
      <vt:lpstr>2011 annual mean NO2 concentrations  Improvement with higher resolution of background concentrations</vt:lpstr>
      <vt:lpstr>Remove double counting from background concentrations using CMAQ-DDM</vt:lpstr>
      <vt:lpstr>PowerPoint Presentation</vt:lpstr>
      <vt:lpstr>“Thank you for your attention”</vt:lpstr>
      <vt:lpstr>Sample of dynamic human exposure to PM2.5</vt:lpstr>
      <vt:lpstr>Exposure misclassification</vt:lpstr>
      <vt:lpstr>Summary</vt:lpstr>
      <vt:lpstr>Acknowledgements</vt:lpstr>
      <vt:lpstr>“Thank you for your attention”</vt:lpstr>
      <vt:lpstr>PowerPoint Presentation</vt:lpstr>
    </vt:vector>
  </TitlesOfParts>
  <Company>King's College London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CMAQ-UK Phase 2 results Nutthida Kitwiroon King’s College London</dc:title>
  <dc:creator>Nutthida Kitwiroon</dc:creator>
  <cp:lastModifiedBy>Nutthida Kitwiroon</cp:lastModifiedBy>
  <cp:revision>285</cp:revision>
  <dcterms:created xsi:type="dcterms:W3CDTF">2015-07-22T09:48:32Z</dcterms:created>
  <dcterms:modified xsi:type="dcterms:W3CDTF">2015-10-05T00:48:20Z</dcterms:modified>
</cp:coreProperties>
</file>