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3"/>
  </p:notesMasterIdLst>
  <p:handoutMasterIdLst>
    <p:handoutMasterId r:id="rId24"/>
  </p:handoutMasterIdLst>
  <p:sldIdLst>
    <p:sldId id="454" r:id="rId2"/>
    <p:sldId id="485" r:id="rId3"/>
    <p:sldId id="464" r:id="rId4"/>
    <p:sldId id="469" r:id="rId5"/>
    <p:sldId id="456" r:id="rId6"/>
    <p:sldId id="446" r:id="rId7"/>
    <p:sldId id="474" r:id="rId8"/>
    <p:sldId id="458" r:id="rId9"/>
    <p:sldId id="475" r:id="rId10"/>
    <p:sldId id="488" r:id="rId11"/>
    <p:sldId id="476" r:id="rId12"/>
    <p:sldId id="477" r:id="rId13"/>
    <p:sldId id="479" r:id="rId14"/>
    <p:sldId id="480" r:id="rId15"/>
    <p:sldId id="481" r:id="rId16"/>
    <p:sldId id="478" r:id="rId17"/>
    <p:sldId id="461" r:id="rId18"/>
    <p:sldId id="487" r:id="rId19"/>
    <p:sldId id="489" r:id="rId20"/>
    <p:sldId id="491" r:id="rId21"/>
    <p:sldId id="492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33CC"/>
    <a:srgbClr val="00FFFF"/>
    <a:srgbClr val="D60093"/>
    <a:srgbClr val="FF0066"/>
    <a:srgbClr val="00FF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7303" autoAdjust="0"/>
    <p:restoredTop sz="95591" autoAdjust="0"/>
  </p:normalViewPr>
  <p:slideViewPr>
    <p:cSldViewPr snapToGrid="0">
      <p:cViewPr varScale="1">
        <p:scale>
          <a:sx n="58" d="100"/>
          <a:sy n="58" d="100"/>
        </p:scale>
        <p:origin x="84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75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53E91-CAAE-4429-9AD2-7DD26084F45D}" type="datetimeFigureOut">
              <a:rPr lang="zh-CN" altLang="en-US" smtClean="0"/>
              <a:pPr/>
              <a:t>2015/10/7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80350-C0EE-401C-AC5B-4864358789E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98500" y="228600"/>
            <a:ext cx="1905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5000"/>
              </a:lnSpc>
              <a:spcBef>
                <a:spcPct val="30000"/>
              </a:spcBef>
              <a:defRPr/>
            </a:pPr>
            <a:r>
              <a:rPr lang="zh-CN" altLang="en-US" sz="1800" b="1" dirty="0">
                <a:latin typeface="华文新魏" pitchFamily="2" charset="-122"/>
                <a:ea typeface="华文新魏" pitchFamily="2" charset="-122"/>
              </a:rPr>
              <a:t>上海大学 </a:t>
            </a:r>
            <a:endParaRPr lang="en-US" altLang="zh-CN" sz="1800" b="1" dirty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35000"/>
              </a:lnSpc>
              <a:spcBef>
                <a:spcPct val="30000"/>
              </a:spcBef>
              <a:defRPr/>
            </a:pPr>
            <a:r>
              <a:rPr lang="en-US" altLang="zh-CN" sz="1200" b="1" dirty="0">
                <a:latin typeface="Arial" charset="0"/>
                <a:ea typeface="楷体_GB2312" pitchFamily="49" charset="-122"/>
              </a:rPr>
              <a:t>Shanghai University</a:t>
            </a:r>
            <a:r>
              <a:rPr lang="en-US" altLang="zh-CN" b="1" dirty="0">
                <a:latin typeface="Arial" charset="0"/>
                <a:ea typeface="楷体_GB2312" pitchFamily="49" charset="-122"/>
              </a:rPr>
              <a:t> </a:t>
            </a: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400"/>
            <a:ext cx="542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3"/>
          <a:srcRect t="13503" b="4971"/>
          <a:stretch>
            <a:fillRect/>
          </a:stretch>
        </p:blipFill>
        <p:spPr bwMode="auto">
          <a:xfrm>
            <a:off x="3048000" y="50800"/>
            <a:ext cx="609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304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8B56D-AE21-4EE0-A24B-E80D3A370E3F}" type="datetimeFigureOut">
              <a:rPr lang="zh-CN" altLang="en-US" smtClean="0"/>
              <a:pPr/>
              <a:t>2015/10/7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FEFE4-B933-4374-846F-8229F45255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431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Micrograms per cubic meter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FEFE4-B933-4374-846F-8229F452554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12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638-67C6-4112-A403-B385C0B9DABF}" type="datetimeFigureOut">
              <a:rPr lang="zh-CN" altLang="en-US" smtClean="0"/>
              <a:pPr/>
              <a:t>2015/10/7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341-3A95-4DFE-B1FF-821B8472E2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96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638-67C6-4112-A403-B385C0B9DABF}" type="datetimeFigureOut">
              <a:rPr lang="zh-CN" altLang="en-US" smtClean="0"/>
              <a:pPr/>
              <a:t>2015/10/7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341-3A95-4DFE-B1FF-821B8472E2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8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638-67C6-4112-A403-B385C0B9DABF}" type="datetimeFigureOut">
              <a:rPr lang="zh-CN" altLang="en-US" smtClean="0"/>
              <a:pPr/>
              <a:t>2015/10/7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341-3A95-4DFE-B1FF-821B8472E2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33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BD88BE-DDBE-4418-8D58-2E3A4F61E15A}" type="datetimeFigureOut">
              <a:rPr lang="zh-CN" altLang="en-US">
                <a:solidFill>
                  <a:srgbClr val="363535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2015/10/7</a:t>
            </a:fld>
            <a:endParaRPr lang="zh-CN" altLang="en-US">
              <a:solidFill>
                <a:srgbClr val="363535"/>
              </a:solidFill>
              <a:latin typeface="Arial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363535"/>
              </a:solidFill>
              <a:latin typeface="Arial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54649E-58D1-453E-8E05-B64D9E61C130}" type="slidenum">
              <a:rPr lang="zh-CN" altLang="en-US">
                <a:solidFill>
                  <a:srgbClr val="363535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srgbClr val="363535"/>
              </a:solidFill>
              <a:latin typeface="Arial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657350" y="451107"/>
            <a:ext cx="6247606" cy="762039"/>
          </a:xfrm>
          <a:prstGeom prst="rect">
            <a:avLst/>
          </a:prstGeom>
        </p:spPr>
        <p:txBody>
          <a:bodyPr/>
          <a:lstStyle>
            <a:lvl1pPr>
              <a:defRPr sz="4000" b="0" u="none" baseline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方正大标宋_GBK" panose="03000509000000000000" pitchFamily="65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779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638-67C6-4112-A403-B385C0B9DABF}" type="datetimeFigureOut">
              <a:rPr lang="zh-CN" altLang="en-US" smtClean="0"/>
              <a:pPr/>
              <a:t>2015/10/7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341-3A95-4DFE-B1FF-821B8472E2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13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638-67C6-4112-A403-B385C0B9DABF}" type="datetimeFigureOut">
              <a:rPr lang="zh-CN" altLang="en-US" smtClean="0"/>
              <a:pPr/>
              <a:t>2015/10/7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341-3A95-4DFE-B1FF-821B8472E2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31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638-67C6-4112-A403-B385C0B9DABF}" type="datetimeFigureOut">
              <a:rPr lang="zh-CN" altLang="en-US" smtClean="0"/>
              <a:pPr/>
              <a:t>2015/10/7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341-3A95-4DFE-B1FF-821B8472E2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93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638-67C6-4112-A403-B385C0B9DABF}" type="datetimeFigureOut">
              <a:rPr lang="zh-CN" altLang="en-US" smtClean="0"/>
              <a:pPr/>
              <a:t>2015/10/7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341-3A95-4DFE-B1FF-821B8472E2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79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638-67C6-4112-A403-B385C0B9DABF}" type="datetimeFigureOut">
              <a:rPr lang="zh-CN" altLang="en-US" smtClean="0"/>
              <a:pPr/>
              <a:t>2015/10/7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341-3A95-4DFE-B1FF-821B8472E2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69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638-67C6-4112-A403-B385C0B9DABF}" type="datetimeFigureOut">
              <a:rPr lang="zh-CN" altLang="en-US" smtClean="0"/>
              <a:pPr/>
              <a:t>2015/10/7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341-3A95-4DFE-B1FF-821B8472E2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81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638-67C6-4112-A403-B385C0B9DABF}" type="datetimeFigureOut">
              <a:rPr lang="zh-CN" altLang="en-US" smtClean="0"/>
              <a:pPr/>
              <a:t>2015/10/7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341-3A95-4DFE-B1FF-821B8472E2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18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638-67C6-4112-A403-B385C0B9DABF}" type="datetimeFigureOut">
              <a:rPr lang="zh-CN" altLang="en-US" smtClean="0"/>
              <a:pPr/>
              <a:t>2015/10/7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341-3A95-4DFE-B1FF-821B8472E2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809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A4638-67C6-4112-A403-B385C0B9DABF}" type="datetimeFigureOut">
              <a:rPr lang="zh-CN" altLang="en-US" smtClean="0"/>
              <a:pPr/>
              <a:t>2015/10/7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4341-3A95-4DFE-B1FF-821B8472E2D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999890" y="0"/>
            <a:ext cx="2144110" cy="6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8836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shucareer@oa.shu.edu.cn" TargetMode="External"/><Relationship Id="rId3" Type="http://schemas.openxmlformats.org/officeDocument/2006/relationships/hyperlink" Target="http://en.shu.edu.cn/Portals/555/2-%E2%80%9C%E9%95%BF%E6%B1%9F%E5%AD%A6%E8%80%85%E5%A5%96%E5%8A%B1%E8%AE%A1%E5%88%92%E2%80%9D%E5%AE%9E%E6%96%BD%E5%8A%9E%E6%B3%95.doc" TargetMode="External"/><Relationship Id="rId7" Type="http://schemas.openxmlformats.org/officeDocument/2006/relationships/hyperlink" Target="http://en.shu.edu.cn/Default.aspx?tabid=23926" TargetMode="External"/><Relationship Id="rId2" Type="http://schemas.openxmlformats.org/officeDocument/2006/relationships/hyperlink" Target="http://en.shu.edu.cn/Portals/555/1-%E5%9B%BD%E5%AE%B6%E5%8D%83%E4%BA%BA%E8%AE%A1%E5%88%92%E4%BB%8B%E7%BB%8D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shu.edu.cn/Portals/555/4-%E4%B8%8A%E6%B5%B7%E9%AB%98%E6%A0%A1%E7%89%B9%E8%81%98%E6%95%99%E6%8E%88%EF%BC%88%E4%B8%9C%E6%96%B9%E5%AD%A6%E8%80%85%EF%BC%89%E5%B2%97%E4%BD%8D%E8%AE%A1%E5%88%92%E5%AE%9E%E6%96%BD%E6%84%8F%E8%A7%81.docx" TargetMode="External"/><Relationship Id="rId5" Type="http://schemas.openxmlformats.org/officeDocument/2006/relationships/hyperlink" Target="http://en.shu.edu.cn/Portals/555/3-%E4%B8%8A%E6%B5%B7%E5%8D%83%E4%BA%BA-%E5%85%B3%E4%BA%8E%E5%BC%80%E5%B1%95%E7%AC%AC%E4%BA%94%E6%89%B9%E4%B8%8A%E6%B5%B7%E2%80%9C%E5%8D%83%E4%BA%BA%E8%AE%A1%E5%88%92%E2%80%9D%E7%94%B3%E6%8A%A5%E5%B7%A5%E4%BD%9C%E7%9A%84%E9%80%9A%E7%9F%A5.doc" TargetMode="External"/><Relationship Id="rId4" Type="http://schemas.openxmlformats.org/officeDocument/2006/relationships/hyperlink" Target="http://en.shu.edu.cn/Portals/555/%E5%9B%BD%E5%AE%B6%E6%9D%B0%E5%87%BA%E9%9D%92%E5%B9%B4%E7%A7%91%E5%AD%A6%E5%9F%BA%E9%87%91%E9%A1%B9%E7%9B%AE.doc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82" y="1808095"/>
            <a:ext cx="8659358" cy="185750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/>
              <a:t>Source apportionment of the Fine Particulate Matter in Beijing during extremely heavy Haze Episodes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8956" y="3918320"/>
            <a:ext cx="8623738" cy="130006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altLang="zh-CN" sz="2800" dirty="0" err="1" smtClean="0"/>
              <a:t>Yangjun</a:t>
            </a:r>
            <a:r>
              <a:rPr lang="en-US" altLang="zh-CN" sz="2800" dirty="0" smtClean="0"/>
              <a:t> Wang,  </a:t>
            </a:r>
            <a:r>
              <a:rPr lang="en-US" altLang="zh-CN" sz="2800" dirty="0" err="1" smtClean="0"/>
              <a:t>Shuxiao</a:t>
            </a:r>
            <a:r>
              <a:rPr lang="en-US" altLang="zh-CN" sz="2800" dirty="0" smtClean="0"/>
              <a:t> Wang, </a:t>
            </a:r>
            <a:r>
              <a:rPr lang="en-US" altLang="zh-CN" sz="2800" dirty="0" err="1" smtClean="0"/>
              <a:t>Yongtao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Hu</a:t>
            </a:r>
            <a:r>
              <a:rPr lang="en-US" altLang="zh-CN" sz="2800" dirty="0" smtClean="0"/>
              <a:t>, Ted Russell   </a:t>
            </a:r>
          </a:p>
          <a:p>
            <a:pPr algn="ctr">
              <a:buNone/>
            </a:pPr>
            <a:endParaRPr lang="en-US" altLang="zh-CN" sz="2800" dirty="0" smtClean="0"/>
          </a:p>
          <a:p>
            <a:pPr algn="ctr">
              <a:buNone/>
            </a:pPr>
            <a:r>
              <a:rPr lang="en-US" altLang="zh-CN" sz="2800" dirty="0" smtClean="0"/>
              <a:t>2015-10-06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96836" cy="109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248" y="283778"/>
            <a:ext cx="8702566" cy="662153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sz="2800" b="1" dirty="0" smtClean="0"/>
              <a:t>Trajectories analysis </a:t>
            </a:r>
            <a:r>
              <a:rPr lang="zh-CN" altLang="en-US" sz="3600" dirty="0" smtClean="0"/>
              <a:t/>
            </a:r>
            <a:br>
              <a:rPr lang="zh-CN" altLang="en-US" sz="3600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图片 5" descr="127757_trj001--(c)--1line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272954" y="1045997"/>
            <a:ext cx="4312694" cy="5491281"/>
          </a:xfrm>
          <a:prstGeom prst="rect">
            <a:avLst/>
          </a:prstGeom>
        </p:spPr>
      </p:pic>
      <p:pic>
        <p:nvPicPr>
          <p:cNvPr id="8" name="图片 7" descr="129736_trj001--(d)-36hours-3lines.gif"/>
          <p:cNvPicPr/>
          <p:nvPr/>
        </p:nvPicPr>
        <p:blipFill>
          <a:blip r:embed="rId3"/>
          <a:stretch>
            <a:fillRect/>
          </a:stretch>
        </p:blipFill>
        <p:spPr>
          <a:xfrm>
            <a:off x="4653887" y="992652"/>
            <a:ext cx="4299043" cy="5530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2"/>
          <a:srcRect l="2216" t="772" r="6042"/>
          <a:stretch>
            <a:fillRect/>
          </a:stretch>
        </p:blipFill>
        <p:spPr bwMode="auto">
          <a:xfrm>
            <a:off x="0" y="1844566"/>
            <a:ext cx="5675586" cy="312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0" y="5032616"/>
            <a:ext cx="4713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Temporal contribution percentages of emission regions toPM</a:t>
            </a:r>
            <a:r>
              <a:rPr lang="en-US" baseline="-25000" dirty="0" smtClean="0"/>
              <a:t>2.5</a:t>
            </a:r>
            <a:r>
              <a:rPr lang="en-US" dirty="0" smtClean="0"/>
              <a:t> concentrations in central Beijing during January 06-23,2013(LT)</a:t>
            </a:r>
            <a:endParaRPr lang="zh-CN" altLang="en-US" dirty="0"/>
          </a:p>
        </p:txBody>
      </p:sp>
      <p:pic>
        <p:nvPicPr>
          <p:cNvPr id="8" name="图片 7" descr="Figure-8--20130106-23-average-regional-contribution-小数点后1位-2.jpg"/>
          <p:cNvPicPr/>
          <p:nvPr/>
        </p:nvPicPr>
        <p:blipFill>
          <a:blip r:embed="rId3" cstate="print"/>
          <a:srcRect l="24221" t="31085" r="16214" b="30810"/>
          <a:stretch>
            <a:fillRect/>
          </a:stretch>
        </p:blipFill>
        <p:spPr>
          <a:xfrm>
            <a:off x="5558683" y="2096814"/>
            <a:ext cx="3301538" cy="277473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281448" y="4981905"/>
            <a:ext cx="3862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Average contribution percentages of different emission regions to PM</a:t>
            </a:r>
            <a:r>
              <a:rPr lang="en-US" baseline="-25000" dirty="0" smtClean="0"/>
              <a:t>2.5</a:t>
            </a:r>
            <a:r>
              <a:rPr lang="en-US" dirty="0" smtClean="0"/>
              <a:t> concentrations in central Beijing during January 06-23, 2013.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8014" y="365126"/>
            <a:ext cx="8247336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3.3 Contribution evolution during local </a:t>
            </a:r>
            <a:br>
              <a:rPr lang="en-US" b="1" dirty="0" smtClean="0"/>
            </a:br>
            <a:r>
              <a:rPr lang="en-US" b="1" dirty="0" smtClean="0"/>
              <a:t>      dominated haze episodes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2"/>
          <a:srcRect r="3581"/>
          <a:stretch>
            <a:fillRect/>
          </a:stretch>
        </p:blipFill>
        <p:spPr bwMode="auto">
          <a:xfrm>
            <a:off x="341915" y="1198178"/>
            <a:ext cx="7398954" cy="305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/>
          <p:nvPr/>
        </p:nvPicPr>
        <p:blipFill>
          <a:blip r:embed="rId3"/>
          <a:srcRect r="3609"/>
          <a:stretch>
            <a:fillRect/>
          </a:stretch>
        </p:blipFill>
        <p:spPr bwMode="auto">
          <a:xfrm>
            <a:off x="433882" y="4067504"/>
            <a:ext cx="7354284" cy="279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8014" y="365126"/>
            <a:ext cx="8247336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3.4 Contribution analysis in a non-local </a:t>
            </a:r>
            <a:br>
              <a:rPr lang="en-US" b="1" dirty="0" smtClean="0"/>
            </a:br>
            <a:r>
              <a:rPr lang="en-US" b="1" dirty="0" smtClean="0"/>
              <a:t>      dominated case (</a:t>
            </a:r>
            <a:r>
              <a:rPr lang="en-US" dirty="0" smtClean="0"/>
              <a:t>January 13, 2013(LT)</a:t>
            </a:r>
            <a:r>
              <a:rPr lang="en-US" b="1" dirty="0" smtClean="0"/>
              <a:t>)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 descr="Figure-10(a).jpg"/>
          <p:cNvPicPr/>
          <p:nvPr/>
        </p:nvPicPr>
        <p:blipFill>
          <a:blip r:embed="rId2" cstate="print"/>
          <a:srcRect l="10032" t="34620" r="8848" b="32204"/>
          <a:stretch>
            <a:fillRect/>
          </a:stretch>
        </p:blipFill>
        <p:spPr>
          <a:xfrm>
            <a:off x="499569" y="1213945"/>
            <a:ext cx="6594914" cy="2900853"/>
          </a:xfrm>
          <a:prstGeom prst="rect">
            <a:avLst/>
          </a:prstGeom>
        </p:spPr>
      </p:pic>
      <p:pic>
        <p:nvPicPr>
          <p:cNvPr id="8" name="图片 7" descr="Figure-10(b).jpg"/>
          <p:cNvPicPr/>
          <p:nvPr/>
        </p:nvPicPr>
        <p:blipFill>
          <a:blip r:embed="rId3" cstate="print"/>
          <a:srcRect l="8169" t="31229" r="8561" b="30454"/>
          <a:stretch>
            <a:fillRect/>
          </a:stretch>
        </p:blipFill>
        <p:spPr>
          <a:xfrm>
            <a:off x="552962" y="3799490"/>
            <a:ext cx="6567166" cy="3058510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 rot="16200000" flipH="1">
            <a:off x="338328" y="4172712"/>
            <a:ext cx="5346192" cy="24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16200000" flipH="1">
            <a:off x="2673096" y="4154424"/>
            <a:ext cx="5334000" cy="73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 descr="plot_file1_pm25BJ.jpg"/>
          <p:cNvPicPr/>
          <p:nvPr/>
        </p:nvPicPr>
        <p:blipFill>
          <a:blip r:embed="rId2" cstate="print"/>
          <a:srcRect l="13329" t="22702" r="19023" b="18051"/>
          <a:stretch>
            <a:fillRect/>
          </a:stretch>
        </p:blipFill>
        <p:spPr>
          <a:xfrm>
            <a:off x="882868" y="0"/>
            <a:ext cx="2995450" cy="3105807"/>
          </a:xfrm>
          <a:prstGeom prst="rect">
            <a:avLst/>
          </a:prstGeom>
        </p:spPr>
      </p:pic>
      <p:pic>
        <p:nvPicPr>
          <p:cNvPr id="5" name="图片 4" descr="plot_file1_pm25JJJnonBJ.jpg"/>
          <p:cNvPicPr/>
          <p:nvPr/>
        </p:nvPicPr>
        <p:blipFill>
          <a:blip r:embed="rId3" cstate="print"/>
          <a:srcRect l="12326" t="22813" r="19310" b="17719"/>
          <a:stretch>
            <a:fillRect/>
          </a:stretch>
        </p:blipFill>
        <p:spPr>
          <a:xfrm>
            <a:off x="4540470" y="0"/>
            <a:ext cx="2995447" cy="3090041"/>
          </a:xfrm>
          <a:prstGeom prst="rect">
            <a:avLst/>
          </a:prstGeom>
        </p:spPr>
      </p:pic>
      <p:pic>
        <p:nvPicPr>
          <p:cNvPr id="6" name="图片 5" descr="plot_file1_pm25D2nonJJJ.jpg"/>
          <p:cNvPicPr/>
          <p:nvPr/>
        </p:nvPicPr>
        <p:blipFill>
          <a:blip r:embed="rId4" cstate="print"/>
          <a:srcRect l="12182" t="22813" r="19023" b="18162"/>
          <a:stretch>
            <a:fillRect/>
          </a:stretch>
        </p:blipFill>
        <p:spPr>
          <a:xfrm>
            <a:off x="831794" y="3231933"/>
            <a:ext cx="3093819" cy="3326522"/>
          </a:xfrm>
          <a:prstGeom prst="rect">
            <a:avLst/>
          </a:prstGeom>
        </p:spPr>
      </p:pic>
      <p:pic>
        <p:nvPicPr>
          <p:cNvPr id="7" name="图片 6" descr="plot_file1_pm25BC.jpg"/>
          <p:cNvPicPr/>
          <p:nvPr/>
        </p:nvPicPr>
        <p:blipFill>
          <a:blip r:embed="rId5" cstate="print"/>
          <a:srcRect l="13186" t="22813" r="19023" b="17940"/>
          <a:stretch>
            <a:fillRect/>
          </a:stretch>
        </p:blipFill>
        <p:spPr>
          <a:xfrm>
            <a:off x="4615518" y="3342290"/>
            <a:ext cx="3109585" cy="323193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804418" y="2960554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(a) Beijing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247239" y="2992085"/>
            <a:ext cx="1834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(b) </a:t>
            </a:r>
            <a:r>
              <a:rPr lang="en-US" dirty="0" err="1" smtClean="0"/>
              <a:t>JJJ_nonBeijing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740321" y="6488668"/>
            <a:ext cx="1532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(c) other in D2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149175" y="6488668"/>
            <a:ext cx="2377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(d) Boundary Condition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30113-10-15hour-平均的PBL和流场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705351" y="444783"/>
            <a:ext cx="4979228" cy="553034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45930" y="5934670"/>
            <a:ext cx="8198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Average wind velocity field and PBL distribution in simulation domain during 10:00 - 15:00 on January 13, 2013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7900495" cy="769991"/>
          </a:xfrm>
        </p:spPr>
        <p:txBody>
          <a:bodyPr>
            <a:normAutofit/>
          </a:bodyPr>
          <a:lstStyle/>
          <a:p>
            <a:r>
              <a:rPr lang="en-US" dirty="0" smtClean="0"/>
              <a:t>Contribution percentages from regions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55379"/>
            <a:ext cx="4540469" cy="444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810365" y="6113658"/>
            <a:ext cx="235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on January 13,2013(LT)</a:t>
            </a:r>
            <a:endParaRPr lang="zh-CN" altLang="en-US" dirty="0"/>
          </a:p>
        </p:txBody>
      </p:sp>
      <p:pic>
        <p:nvPicPr>
          <p:cNvPr id="6" name="图片 5" descr="Figure-14(a)-小数点后1位-2.jpg"/>
          <p:cNvPicPr/>
          <p:nvPr/>
        </p:nvPicPr>
        <p:blipFill>
          <a:blip r:embed="rId3" cstate="print"/>
          <a:srcRect l="13902" t="33297" r="12861" b="32859"/>
          <a:stretch>
            <a:fillRect/>
          </a:stretch>
        </p:blipFill>
        <p:spPr>
          <a:xfrm>
            <a:off x="4844446" y="1517389"/>
            <a:ext cx="3637401" cy="2234804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8938" y="3776298"/>
            <a:ext cx="4635062" cy="270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0262" y="0"/>
            <a:ext cx="5439103" cy="1325563"/>
          </a:xfrm>
        </p:spPr>
        <p:txBody>
          <a:bodyPr/>
          <a:lstStyle/>
          <a:p>
            <a:r>
              <a:rPr lang="en-US" altLang="zh-CN" sz="3600" b="1" dirty="0" smtClean="0"/>
              <a:t>4. Conclusions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5311" y="1229711"/>
            <a:ext cx="8543263" cy="3862552"/>
          </a:xfrm>
        </p:spPr>
        <p:txBody>
          <a:bodyPr>
            <a:normAutofit fontScale="92500" lnSpcReduction="20000"/>
          </a:bodyPr>
          <a:lstStyle/>
          <a:p>
            <a:pPr algn="just"/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Controlling local emissions will be the most important step and should be given priority for Beijing government to mitigate the extremely heavy haze pollution.</a:t>
            </a:r>
          </a:p>
          <a:p>
            <a:pPr algn="just">
              <a:buFont typeface="Wingdings" pitchFamily="2" charset="2"/>
              <a:buChar char="Ø"/>
            </a:pPr>
            <a:endParaRPr lang="en-US" altLang="zh-CN" sz="28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it is impossible to eliminate the haze episodes in Beijing without controlling emissions in other cities in Jing-Jin-</a:t>
            </a:r>
            <a:r>
              <a:rPr lang="en-US" sz="2800" dirty="0" err="1" smtClean="0"/>
              <a:t>Ji</a:t>
            </a:r>
            <a:r>
              <a:rPr lang="en-US" sz="2800" dirty="0" smtClean="0"/>
              <a:t> region, even in long-range cities.</a:t>
            </a:r>
          </a:p>
          <a:p>
            <a:pPr algn="just">
              <a:buFont typeface="Wingdings" pitchFamily="2" charset="2"/>
              <a:buChar char="Ø"/>
            </a:pPr>
            <a:endParaRPr lang="en-US" sz="2800" dirty="0" smtClean="0"/>
          </a:p>
          <a:p>
            <a:pPr algn="just">
              <a:buFont typeface="Wingdings" pitchFamily="2" charset="2"/>
              <a:buChar char="Ø"/>
            </a:pPr>
            <a:r>
              <a:rPr lang="en-US" altLang="zh-CN" sz="2800" dirty="0" smtClean="0"/>
              <a:t>The big contributors from outside Beijing are Shandong, Tangshan, Tianjin, Shijiazhuang, Baoding, </a:t>
            </a:r>
            <a:r>
              <a:rPr lang="en-US" altLang="zh-CN" sz="2800" dirty="0" err="1" smtClean="0"/>
              <a:t>Cangzhou</a:t>
            </a:r>
            <a:r>
              <a:rPr lang="en-US" altLang="zh-CN" sz="2800" dirty="0" smtClean="0"/>
              <a:t>.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526" y="885388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Acknowledgments: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06567" y="2093637"/>
            <a:ext cx="6812675" cy="29197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err="1" smtClean="0"/>
              <a:t>Tsinghua</a:t>
            </a:r>
            <a:r>
              <a:rPr lang="en-US" altLang="zh-CN" sz="3200" dirty="0" smtClean="0"/>
              <a:t> University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/>
              <a:t>Georgia Tech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/>
              <a:t>Peking University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62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>
            <a:off x="0" y="3832235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Shanghai Municipality is devoted to establishing the city into both an innovation center of science and technology and a professional hub of global innovation. In order to fulfill its role, Shanghai University has been actively recruiting overseas elites and planning its Overseas Job Fair in 2015.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532437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                  Beijing on Jan. 23, 2013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538" y="756205"/>
            <a:ext cx="7732000" cy="507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26123" y="31532"/>
          <a:ext cx="8939047" cy="5785945"/>
        </p:xfrm>
        <a:graphic>
          <a:graphicData uri="http://schemas.openxmlformats.org/drawingml/2006/table">
            <a:tbl>
              <a:tblPr/>
              <a:tblGrid>
                <a:gridCol w="924584"/>
                <a:gridCol w="1615674"/>
                <a:gridCol w="3620783"/>
                <a:gridCol w="2778006"/>
              </a:tblGrid>
              <a:tr h="4734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Level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9927" marR="59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Background Requirement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9927" marR="59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Job Description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9927" marR="59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Remuneration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9927" marR="59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991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Tier One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9927" marR="59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Professors with outstanding academic achievements and international reputation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9927" marR="59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Establish world-class research platforms, undertake national key research projects, carry out high-end international cooperation, apply for being recruited in China’s “</a:t>
                      </a:r>
                      <a:r>
                        <a:rPr lang="en-US" sz="1400" u="none" strike="noStrike" ker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  <a:hlinkClick r:id="rId2"/>
                        </a:rPr>
                        <a:t>1,000-Talent Plan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”, </a:t>
                      </a:r>
                      <a:r>
                        <a:rPr lang="en-US" sz="1400" u="none" strike="noStrike" ker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  <a:hlinkClick r:id="rId3"/>
                        </a:rPr>
                        <a:t>the professorship of Yangtze River Scholar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, etc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9927" marR="59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Annual salary: 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   RMB 0.8-1.5 million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Housing subsidy: 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   RMB 1.5-2.3 million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Research fund: 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   RMB 1-5 million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9927" marR="59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41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Tier Two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9927" marR="59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Associate professors, heads of R&amp;D departments of top multi-national corporations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9927" marR="59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Lead the related disciplines, undertake national key research projects, carry out high-end international cooperation, apply for being recruited in China’s “</a:t>
                      </a:r>
                      <a:r>
                        <a:rPr lang="en-US" sz="1400" u="sng" kern="0">
                          <a:solidFill>
                            <a:srgbClr val="0000FF"/>
                          </a:solidFill>
                          <a:latin typeface="Calibri"/>
                          <a:ea typeface="宋体"/>
                          <a:cs typeface="宋体"/>
                          <a:hlinkClick r:id="rId2"/>
                        </a:rPr>
                        <a:t>1,000-Talent Plan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” meant for young researchers,</a:t>
                      </a:r>
                      <a:r>
                        <a:rPr lang="en-US" sz="1400" u="sng" kern="0">
                          <a:solidFill>
                            <a:srgbClr val="0000FF"/>
                          </a:solidFill>
                          <a:latin typeface="Calibri"/>
                          <a:ea typeface="宋体"/>
                          <a:cs typeface="宋体"/>
                          <a:hlinkClick r:id="rId4"/>
                        </a:rPr>
                        <a:t>National Science Fund for Distinguished Young Scholars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, and </a:t>
                      </a:r>
                      <a:r>
                        <a:rPr lang="en-US" sz="1400" u="sng" kern="0">
                          <a:solidFill>
                            <a:srgbClr val="0000FF"/>
                          </a:solidFill>
                          <a:latin typeface="Calibri"/>
                          <a:ea typeface="宋体"/>
                          <a:cs typeface="宋体"/>
                          <a:hlinkClick r:id="rId5"/>
                        </a:rPr>
                        <a:t>Shanghai “1,000-Talent Plan”,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 etc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9927" marR="59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Annual salary: 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    RMB 0.5-1 million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Housing subsidy: 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    RMB 1.3-1.8 million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Research fund: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    RMB 1-2 million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9927" marR="59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91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Tier Three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9927" marR="59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Assistant professors, post-doctors, PhD holders from prestigious overseas universities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9927" marR="59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Apply for and undertake national research projects, publish quality research papers, apply for the professorship of </a:t>
                      </a:r>
                      <a:r>
                        <a:rPr lang="en-US" sz="1400" u="sng" kern="0" dirty="0">
                          <a:solidFill>
                            <a:srgbClr val="0000FF"/>
                          </a:solidFill>
                          <a:latin typeface="Calibri"/>
                          <a:ea typeface="宋体"/>
                          <a:cs typeface="宋体"/>
                          <a:hlinkClick r:id="rId6"/>
                        </a:rPr>
                        <a:t>Oriental Scholar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 (including Young Oriental Scholar), etc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9927" marR="59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Annual salary: 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    RMB 0.2-0.5 million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Housing subsidy: 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    RMB 0.2-0.8 million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Research fund: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    RMB 0.3-1.5 million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9927" marR="59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04950" y="5969564"/>
            <a:ext cx="8749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Please register on    </a:t>
            </a:r>
            <a:r>
              <a:rPr lang="en-US" u="sng" dirty="0" smtClean="0">
                <a:hlinkClick r:id="rId7"/>
              </a:rPr>
              <a:t>http://en.shu.edu.cn/Default.aspx?tabid=23926</a:t>
            </a:r>
            <a:r>
              <a:rPr lang="en-US" dirty="0" smtClean="0"/>
              <a:t>. You can also send your C.V. to  </a:t>
            </a:r>
            <a:r>
              <a:rPr lang="en-US" u="sng" dirty="0" smtClean="0">
                <a:hlinkClick r:id="rId8"/>
              </a:rPr>
              <a:t>shucareer@oa.shu.edu.cn</a:t>
            </a:r>
            <a:r>
              <a:rPr lang="en-US" dirty="0" smtClean="0"/>
              <a:t>. They will contact you via your email address.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979683"/>
            <a:ext cx="7886700" cy="3197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CN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 you  !</a:t>
            </a:r>
            <a:endParaRPr lang="zh-CN" altLang="en-US" sz="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内容占位符 11"/>
          <p:cNvSpPr txBox="1">
            <a:spLocks/>
          </p:cNvSpPr>
          <p:nvPr/>
        </p:nvSpPr>
        <p:spPr bwMode="auto">
          <a:xfrm>
            <a:off x="0" y="977462"/>
            <a:ext cx="4489376" cy="542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>
            <a:lvl1pPr marL="338138" indent="-338138" algn="l" defTabSz="9017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n"/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33425" indent="-276225" algn="l" defTabSz="9017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27125" indent="-225425" algn="l" defTabSz="9017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577975" indent="-225425" algn="l" defTabSz="9017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30413" indent="-225425" algn="l" defTabSz="9017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487613" indent="-225425" algn="l" defTabSz="9017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A0027"/>
              </a:buClr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44813" indent="-225425" algn="l" defTabSz="9017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A0027"/>
              </a:buClr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02013" indent="-225425" algn="l" defTabSz="9017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A0027"/>
              </a:buClr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59213" indent="-225425" algn="l" defTabSz="9017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A0027"/>
              </a:buClr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altLang="zh-CN" sz="2000" kern="0" dirty="0" smtClean="0">
                <a:solidFill>
                  <a:srgbClr val="4D4D4D"/>
                </a:solidFill>
                <a:ea typeface="黑体"/>
              </a:rPr>
              <a:t>Simulation System</a:t>
            </a:r>
          </a:p>
          <a:p>
            <a:pPr lvl="1" eaLnBrk="1" hangingPunct="1">
              <a:defRPr/>
            </a:pPr>
            <a:r>
              <a:rPr lang="en-US" altLang="zh-CN" sz="2000" kern="0" dirty="0" smtClean="0">
                <a:solidFill>
                  <a:srgbClr val="4D4D4D"/>
                </a:solidFill>
                <a:ea typeface="黑体"/>
              </a:rPr>
              <a:t>WRFV3.4/CAMx5.4</a:t>
            </a:r>
          </a:p>
          <a:p>
            <a:pPr eaLnBrk="1" hangingPunct="1">
              <a:defRPr/>
            </a:pPr>
            <a:r>
              <a:rPr lang="en-US" altLang="zh-CN" sz="2000" kern="0" dirty="0" smtClean="0">
                <a:solidFill>
                  <a:srgbClr val="4D4D4D"/>
                </a:solidFill>
                <a:ea typeface="黑体"/>
              </a:rPr>
              <a:t>Mechanism</a:t>
            </a:r>
          </a:p>
          <a:p>
            <a:pPr lvl="1" eaLnBrk="1" hangingPunct="1">
              <a:defRPr/>
            </a:pPr>
            <a:r>
              <a:rPr lang="en-US" altLang="zh-CN" sz="1800" kern="0" dirty="0" smtClean="0">
                <a:solidFill>
                  <a:srgbClr val="4D4D4D"/>
                </a:solidFill>
                <a:ea typeface="黑体"/>
              </a:rPr>
              <a:t>Land surface mechanism: PL-X</a:t>
            </a:r>
          </a:p>
          <a:p>
            <a:pPr lvl="1" eaLnBrk="1" hangingPunct="1">
              <a:defRPr/>
            </a:pPr>
            <a:r>
              <a:rPr lang="en-US" altLang="zh-CN" sz="1800" kern="0" dirty="0" smtClean="0">
                <a:solidFill>
                  <a:srgbClr val="4D4D4D"/>
                </a:solidFill>
                <a:ea typeface="黑体"/>
              </a:rPr>
              <a:t>Radiation mechanism: </a:t>
            </a:r>
            <a:r>
              <a:rPr lang="en-US" altLang="zh-CN" sz="1800" kern="0" dirty="0" err="1" smtClean="0">
                <a:solidFill>
                  <a:srgbClr val="4D4D4D"/>
                </a:solidFill>
                <a:ea typeface="黑体"/>
              </a:rPr>
              <a:t>rrtmg</a:t>
            </a:r>
            <a:endParaRPr lang="en-US" altLang="zh-CN" sz="1800" kern="0" dirty="0" smtClean="0">
              <a:solidFill>
                <a:srgbClr val="4D4D4D"/>
              </a:solidFill>
              <a:ea typeface="黑体"/>
            </a:endParaRPr>
          </a:p>
          <a:p>
            <a:pPr lvl="1" eaLnBrk="1" hangingPunct="1">
              <a:defRPr/>
            </a:pPr>
            <a:r>
              <a:rPr lang="en-US" altLang="zh-CN" sz="2000" kern="0" dirty="0" smtClean="0">
                <a:solidFill>
                  <a:srgbClr val="4D4D4D"/>
                </a:solidFill>
                <a:ea typeface="黑体"/>
              </a:rPr>
              <a:t>Gas-phase/aerosol CB05&amp;AERO5</a:t>
            </a:r>
          </a:p>
          <a:p>
            <a:pPr eaLnBrk="1" hangingPunct="1">
              <a:defRPr/>
            </a:pPr>
            <a:r>
              <a:rPr lang="en-US" altLang="zh-CN" sz="2000" kern="0" dirty="0" smtClean="0">
                <a:solidFill>
                  <a:srgbClr val="4D4D4D"/>
                </a:solidFill>
                <a:ea typeface="黑体"/>
              </a:rPr>
              <a:t>Modeling domain</a:t>
            </a:r>
          </a:p>
          <a:p>
            <a:pPr lvl="1" eaLnBrk="1" hangingPunct="1">
              <a:defRPr/>
            </a:pPr>
            <a:r>
              <a:rPr lang="en-US" altLang="zh-CN" sz="1800" kern="0" dirty="0" smtClean="0">
                <a:solidFill>
                  <a:srgbClr val="4D4D4D"/>
                </a:solidFill>
                <a:ea typeface="黑体"/>
              </a:rPr>
              <a:t>China   and  Jing-Jin-</a:t>
            </a:r>
            <a:r>
              <a:rPr lang="en-US" altLang="zh-CN" sz="1800" kern="0" dirty="0" err="1" smtClean="0">
                <a:solidFill>
                  <a:srgbClr val="4D4D4D"/>
                </a:solidFill>
                <a:ea typeface="黑体"/>
              </a:rPr>
              <a:t>Ji</a:t>
            </a:r>
            <a:r>
              <a:rPr lang="en-US" altLang="zh-CN" sz="1800" kern="0" dirty="0" smtClean="0">
                <a:solidFill>
                  <a:srgbClr val="4D4D4D"/>
                </a:solidFill>
                <a:ea typeface="黑体"/>
              </a:rPr>
              <a:t> region</a:t>
            </a:r>
          </a:p>
          <a:p>
            <a:pPr eaLnBrk="1" hangingPunct="1">
              <a:defRPr/>
            </a:pPr>
            <a:r>
              <a:rPr lang="en-US" altLang="zh-CN" sz="2000" kern="0" dirty="0" smtClean="0">
                <a:solidFill>
                  <a:srgbClr val="4D4D4D"/>
                </a:solidFill>
                <a:ea typeface="黑体"/>
              </a:rPr>
              <a:t>Horizontal </a:t>
            </a:r>
            <a:r>
              <a:rPr lang="zh-CN" altLang="zh-CN" sz="2000" kern="0" dirty="0" smtClean="0">
                <a:solidFill>
                  <a:srgbClr val="4D4D4D"/>
                </a:solidFill>
                <a:ea typeface="黑体"/>
              </a:rPr>
              <a:t>Resolution</a:t>
            </a:r>
            <a:r>
              <a:rPr lang="en-US" altLang="zh-CN" sz="2000" kern="0" dirty="0" smtClean="0">
                <a:solidFill>
                  <a:srgbClr val="4D4D4D"/>
                </a:solidFill>
                <a:ea typeface="黑体"/>
              </a:rPr>
              <a:t>: </a:t>
            </a:r>
          </a:p>
          <a:p>
            <a:pPr lvl="1" eaLnBrk="1" hangingPunct="1">
              <a:defRPr/>
            </a:pPr>
            <a:r>
              <a:rPr lang="en-US" altLang="zh-CN" sz="2000" kern="0" dirty="0" smtClean="0">
                <a:solidFill>
                  <a:srgbClr val="4D4D4D"/>
                </a:solidFill>
                <a:ea typeface="黑体"/>
              </a:rPr>
              <a:t>36km×36km </a:t>
            </a:r>
          </a:p>
          <a:p>
            <a:pPr lvl="1" eaLnBrk="1" hangingPunct="1">
              <a:defRPr/>
            </a:pPr>
            <a:r>
              <a:rPr lang="en-US" altLang="zh-CN" sz="2000" kern="0" dirty="0" smtClean="0">
                <a:solidFill>
                  <a:srgbClr val="4D4D4D"/>
                </a:solidFill>
                <a:ea typeface="黑体"/>
              </a:rPr>
              <a:t>12km ×12km</a:t>
            </a:r>
          </a:p>
          <a:p>
            <a:pPr eaLnBrk="1" hangingPunct="1">
              <a:defRPr/>
            </a:pPr>
            <a:r>
              <a:rPr lang="en-US" altLang="zh-CN" kern="0" dirty="0" smtClean="0">
                <a:solidFill>
                  <a:srgbClr val="4D4D4D"/>
                </a:solidFill>
                <a:ea typeface="黑体"/>
              </a:rPr>
              <a:t>Vertical layers</a:t>
            </a:r>
          </a:p>
          <a:p>
            <a:pPr lvl="1" eaLnBrk="1" hangingPunct="1">
              <a:defRPr/>
            </a:pPr>
            <a:r>
              <a:rPr lang="en-US" altLang="zh-CN" sz="2000" kern="0" dirty="0" smtClean="0">
                <a:solidFill>
                  <a:srgbClr val="4D4D4D"/>
                </a:solidFill>
                <a:ea typeface="黑体"/>
              </a:rPr>
              <a:t>14 layers</a:t>
            </a:r>
          </a:p>
          <a:p>
            <a:pPr eaLnBrk="1" hangingPunct="1">
              <a:defRPr/>
            </a:pPr>
            <a:r>
              <a:rPr lang="zh-CN" altLang="zh-CN" sz="2000" kern="0" dirty="0" smtClean="0">
                <a:solidFill>
                  <a:srgbClr val="4D4D4D"/>
                </a:solidFill>
                <a:ea typeface="黑体"/>
              </a:rPr>
              <a:t>Time Period</a:t>
            </a:r>
            <a:r>
              <a:rPr lang="en-US" altLang="zh-CN" sz="2000" kern="0" dirty="0" smtClean="0">
                <a:solidFill>
                  <a:srgbClr val="4D4D4D"/>
                </a:solidFill>
                <a:ea typeface="黑体"/>
              </a:rPr>
              <a:t>:</a:t>
            </a:r>
          </a:p>
          <a:p>
            <a:pPr lvl="1" eaLnBrk="1" hangingPunct="1">
              <a:defRPr/>
            </a:pPr>
            <a:r>
              <a:rPr lang="en-US" altLang="zh-CN" sz="2000" kern="0" dirty="0" smtClean="0">
                <a:solidFill>
                  <a:srgbClr val="4D4D4D"/>
                </a:solidFill>
                <a:ea typeface="黑体"/>
              </a:rPr>
              <a:t>January 2013</a:t>
            </a:r>
          </a:p>
          <a:p>
            <a:pPr>
              <a:defRPr/>
            </a:pPr>
            <a:endParaRPr lang="zh-CN" altLang="en-US" sz="2000" kern="0" dirty="0">
              <a:solidFill>
                <a:srgbClr val="000000"/>
              </a:solidFill>
              <a:ea typeface="黑体"/>
            </a:endParaRPr>
          </a:p>
        </p:txBody>
      </p:sp>
      <p:sp>
        <p:nvSpPr>
          <p:cNvPr id="15" name="内容占位符 11"/>
          <p:cNvSpPr txBox="1">
            <a:spLocks/>
          </p:cNvSpPr>
          <p:nvPr/>
        </p:nvSpPr>
        <p:spPr bwMode="auto">
          <a:xfrm>
            <a:off x="4319753" y="4546064"/>
            <a:ext cx="4411802" cy="122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338138" indent="-338138" defTabSz="901700" eaLnBrk="1" hangingPunct="1">
              <a:spcBef>
                <a:spcPct val="20000"/>
              </a:spcBef>
              <a:buClrTx/>
              <a:buFont typeface="Wingdings" panose="05000000000000000000" pitchFamily="2" charset="2"/>
              <a:buChar char="n"/>
              <a:defRPr kumimoji="1" sz="2000" b="1" ker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33425" lvl="1" indent="-276225" defTabSz="901700" eaLnBrk="1" hangingPunct="1">
              <a:spcBef>
                <a:spcPct val="20000"/>
              </a:spcBef>
              <a:buClrTx/>
              <a:buFont typeface="Wingdings" panose="05000000000000000000" pitchFamily="2" charset="2"/>
              <a:buChar char="§"/>
              <a:defRPr kumimoji="1" sz="2000" ker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27125" indent="-225425" defTabSz="901700" eaLnBrk="0" hangingPunct="0">
              <a:spcBef>
                <a:spcPct val="20000"/>
              </a:spcBef>
              <a:buClrTx/>
              <a:buChar char="•"/>
              <a:defRPr kumimoji="1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577975" indent="-225425" defTabSz="901700" eaLnBrk="0" hangingPunct="0">
              <a:spcBef>
                <a:spcPct val="20000"/>
              </a:spcBef>
              <a:buClrTx/>
              <a:buChar char="•"/>
              <a:defRPr kumimoji="1" sz="2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30413" indent="-225425" defTabSz="901700" eaLnBrk="0" hangingPunct="0">
              <a:spcBef>
                <a:spcPct val="20000"/>
              </a:spcBef>
              <a:buClrTx/>
              <a:buChar char="•"/>
              <a:defRPr kumimoji="1" sz="2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487613" indent="-225425" defTabSz="901700" fontAlgn="base">
              <a:spcBef>
                <a:spcPct val="20000"/>
              </a:spcBef>
              <a:spcAft>
                <a:spcPct val="0"/>
              </a:spcAft>
              <a:buClr>
                <a:srgbClr val="AA0027"/>
              </a:buClr>
              <a:buChar char="•"/>
              <a:defRPr kumimoji="1">
                <a:latin typeface="+mn-lt"/>
                <a:ea typeface="+mn-ea"/>
              </a:defRPr>
            </a:lvl6pPr>
            <a:lvl7pPr marL="2944813" indent="-225425" defTabSz="901700" fontAlgn="base">
              <a:spcBef>
                <a:spcPct val="20000"/>
              </a:spcBef>
              <a:spcAft>
                <a:spcPct val="0"/>
              </a:spcAft>
              <a:buClr>
                <a:srgbClr val="AA0027"/>
              </a:buClr>
              <a:buChar char="•"/>
              <a:defRPr kumimoji="1">
                <a:latin typeface="+mn-lt"/>
                <a:ea typeface="+mn-ea"/>
              </a:defRPr>
            </a:lvl7pPr>
            <a:lvl8pPr marL="3402013" indent="-225425" defTabSz="901700" fontAlgn="base">
              <a:spcBef>
                <a:spcPct val="20000"/>
              </a:spcBef>
              <a:spcAft>
                <a:spcPct val="0"/>
              </a:spcAft>
              <a:buClr>
                <a:srgbClr val="AA0027"/>
              </a:buClr>
              <a:buChar char="•"/>
              <a:defRPr kumimoji="1">
                <a:latin typeface="+mn-lt"/>
                <a:ea typeface="+mn-ea"/>
              </a:defRPr>
            </a:lvl8pPr>
            <a:lvl9pPr marL="3859213" indent="-225425" defTabSz="901700" fontAlgn="base">
              <a:spcBef>
                <a:spcPct val="20000"/>
              </a:spcBef>
              <a:spcAft>
                <a:spcPct val="0"/>
              </a:spcAft>
              <a:buClr>
                <a:srgbClr val="AA0027"/>
              </a:buClr>
              <a:buChar char="•"/>
              <a:defRPr kumimoji="1">
                <a:latin typeface="+mn-lt"/>
                <a:ea typeface="+mn-ea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dirty="0" smtClean="0">
                <a:ea typeface="黑体"/>
              </a:rPr>
              <a:t>Source Apportionment</a:t>
            </a:r>
            <a:endParaRPr lang="en-US" altLang="zh-CN" dirty="0">
              <a:ea typeface="黑体"/>
            </a:endParaRPr>
          </a:p>
          <a:p>
            <a:pPr lvl="1" fontAlgn="base">
              <a:spcAft>
                <a:spcPct val="0"/>
              </a:spcAft>
            </a:pPr>
            <a:r>
              <a:rPr lang="en-US" altLang="zh-CN" dirty="0" smtClean="0">
                <a:ea typeface="黑体"/>
              </a:rPr>
              <a:t>Receptor:  urban center of Beijing </a:t>
            </a:r>
          </a:p>
          <a:p>
            <a:pPr lvl="1" fontAlgn="base">
              <a:spcAft>
                <a:spcPct val="0"/>
              </a:spcAft>
            </a:pPr>
            <a:r>
              <a:rPr lang="en-US" altLang="zh-CN" dirty="0" smtClean="0">
                <a:ea typeface="黑体"/>
              </a:rPr>
              <a:t>15 emission regions</a:t>
            </a:r>
          </a:p>
          <a:p>
            <a:pPr fontAlgn="base">
              <a:spcAft>
                <a:spcPct val="0"/>
              </a:spcAft>
            </a:pPr>
            <a:r>
              <a:rPr lang="en-US" altLang="zh-CN" dirty="0" smtClean="0">
                <a:ea typeface="黑体"/>
              </a:rPr>
              <a:t>Species</a:t>
            </a:r>
            <a:endParaRPr lang="en-US" altLang="zh-CN" dirty="0">
              <a:ea typeface="黑体"/>
            </a:endParaRPr>
          </a:p>
          <a:p>
            <a:pPr lvl="1" fontAlgn="base">
              <a:spcAft>
                <a:spcPct val="0"/>
              </a:spcAft>
            </a:pPr>
            <a:r>
              <a:rPr lang="en-US" altLang="zh-CN" dirty="0" smtClean="0">
                <a:ea typeface="黑体"/>
              </a:rPr>
              <a:t>PM2.5</a:t>
            </a:r>
            <a:endParaRPr lang="en-US" altLang="zh-CN" dirty="0">
              <a:solidFill>
                <a:srgbClr val="FF0000"/>
              </a:solidFill>
              <a:ea typeface="黑体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79" y="0"/>
            <a:ext cx="4745421" cy="45062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04952"/>
            <a:ext cx="8676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 dirty="0" smtClean="0">
                <a:solidFill>
                  <a:schemeClr val="tx1"/>
                </a:solidFill>
              </a:rPr>
              <a:t>1. Model setup</a:t>
            </a:r>
            <a:r>
              <a:rPr lang="en-US" altLang="zh-CN" sz="3600" dirty="0" smtClean="0"/>
              <a:t> </a:t>
            </a:r>
            <a:endParaRPr lang="en-US" altLang="zh-CN" sz="36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479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Figure-1.jpg"/>
          <p:cNvPicPr/>
          <p:nvPr/>
        </p:nvPicPr>
        <p:blipFill>
          <a:blip r:embed="rId2"/>
          <a:srcRect l="10606" t="27122" r="10568" b="43617"/>
          <a:stretch>
            <a:fillRect/>
          </a:stretch>
        </p:blipFill>
        <p:spPr>
          <a:xfrm>
            <a:off x="0" y="1024760"/>
            <a:ext cx="9144000" cy="4745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6043" y="0"/>
            <a:ext cx="7886700" cy="1325563"/>
          </a:xfrm>
        </p:spPr>
        <p:txBody>
          <a:bodyPr/>
          <a:lstStyle/>
          <a:p>
            <a:r>
              <a:rPr lang="en-US" altLang="zh-CN" sz="3200" b="1" dirty="0" smtClean="0"/>
              <a:t>2. Evaluation of Model Performance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" name="图片 7"/>
          <p:cNvPicPr/>
          <p:nvPr/>
        </p:nvPicPr>
        <p:blipFill>
          <a:blip r:embed="rId2"/>
          <a:srcRect l="2441" t="5128" r="7167"/>
          <a:stretch>
            <a:fillRect/>
          </a:stretch>
        </p:blipFill>
        <p:spPr bwMode="auto">
          <a:xfrm>
            <a:off x="1332003" y="1103586"/>
            <a:ext cx="5620590" cy="236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/>
          <p:nvPr/>
        </p:nvPicPr>
        <p:blipFill>
          <a:blip r:embed="rId3"/>
          <a:srcRect t="4446" r="8303" b="10451"/>
          <a:stretch>
            <a:fillRect/>
          </a:stretch>
        </p:blipFill>
        <p:spPr bwMode="auto">
          <a:xfrm>
            <a:off x="1318572" y="3058510"/>
            <a:ext cx="5618256" cy="212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/>
          <p:nvPr/>
        </p:nvPicPr>
        <p:blipFill>
          <a:blip r:embed="rId4"/>
          <a:srcRect t="5389" r="4643"/>
          <a:stretch>
            <a:fillRect/>
          </a:stretch>
        </p:blipFill>
        <p:spPr bwMode="auto">
          <a:xfrm>
            <a:off x="1330528" y="4776951"/>
            <a:ext cx="5669362" cy="187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283777" y="2270235"/>
          <a:ext cx="8860223" cy="2926080"/>
        </p:xfrm>
        <a:graphic>
          <a:graphicData uri="http://schemas.openxmlformats.org/drawingml/2006/table">
            <a:tbl>
              <a:tblPr/>
              <a:tblGrid>
                <a:gridCol w="725215"/>
                <a:gridCol w="1004796"/>
                <a:gridCol w="1073224"/>
                <a:gridCol w="834295"/>
                <a:gridCol w="984470"/>
                <a:gridCol w="850981"/>
                <a:gridCol w="934411"/>
                <a:gridCol w="867668"/>
                <a:gridCol w="884354"/>
                <a:gridCol w="700809"/>
              </a:tblGrid>
              <a:tr h="137930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Calibri"/>
                          <a:ea typeface="宋体"/>
                          <a:cs typeface="Times New Roman"/>
                        </a:rPr>
                        <a:t>City</a:t>
                      </a:r>
                      <a:endParaRPr lang="zh-CN" sz="16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Calibri"/>
                          <a:ea typeface="宋体"/>
                          <a:cs typeface="Times New Roman"/>
                        </a:rPr>
                        <a:t>Predicted average (</a:t>
                      </a:r>
                      <a:r>
                        <a:rPr lang="en-US" sz="1600" b="1" kern="100" dirty="0" err="1">
                          <a:latin typeface="Calibri"/>
                          <a:ea typeface="宋体"/>
                          <a:cs typeface="Times New Roman"/>
                        </a:rPr>
                        <a:t>μg</a:t>
                      </a:r>
                      <a:r>
                        <a:rPr lang="en-US" sz="1600" b="1" kern="100" dirty="0">
                          <a:latin typeface="Calibri"/>
                          <a:ea typeface="宋体"/>
                          <a:cs typeface="Times New Roman"/>
                        </a:rPr>
                        <a:t>/m</a:t>
                      </a:r>
                      <a:r>
                        <a:rPr lang="en-US" sz="1600" b="1" kern="100" baseline="30000" dirty="0">
                          <a:latin typeface="Calibri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en-US" sz="1600" b="1" kern="100" dirty="0"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6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Calibri"/>
                          <a:ea typeface="宋体"/>
                          <a:cs typeface="Times New Roman"/>
                        </a:rPr>
                        <a:t>Measured average</a:t>
                      </a:r>
                      <a:endParaRPr lang="zh-CN" sz="1600" b="1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Calibri"/>
                          <a:ea typeface="宋体"/>
                          <a:cs typeface="Times New Roman"/>
                        </a:rPr>
                        <a:t> (</a:t>
                      </a:r>
                      <a:r>
                        <a:rPr lang="en-US" sz="1600" b="1" kern="100" dirty="0" err="1">
                          <a:latin typeface="Calibri"/>
                          <a:ea typeface="宋体"/>
                          <a:cs typeface="Times New Roman"/>
                        </a:rPr>
                        <a:t>μg</a:t>
                      </a:r>
                      <a:r>
                        <a:rPr lang="en-US" sz="1600" b="1" kern="100" dirty="0">
                          <a:latin typeface="Calibri"/>
                          <a:ea typeface="宋体"/>
                          <a:cs typeface="Times New Roman"/>
                        </a:rPr>
                        <a:t>/m</a:t>
                      </a:r>
                      <a:r>
                        <a:rPr lang="en-US" sz="1600" b="1" kern="100" baseline="30000" dirty="0">
                          <a:latin typeface="Calibri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en-US" sz="1600" b="1" kern="100" dirty="0"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6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Calibri"/>
                          <a:ea typeface="宋体"/>
                          <a:cs typeface="Times New Roman"/>
                        </a:rPr>
                        <a:t>Number of data pairs</a:t>
                      </a:r>
                      <a:endParaRPr lang="zh-CN" sz="16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Calibri"/>
                          <a:ea typeface="宋体"/>
                          <a:cs typeface="Times New Roman"/>
                        </a:rPr>
                        <a:t>BIAS</a:t>
                      </a:r>
                      <a:endParaRPr lang="zh-CN" sz="1600" b="1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Calibri"/>
                          <a:ea typeface="宋体"/>
                          <a:cs typeface="Times New Roman"/>
                        </a:rPr>
                        <a:t>(</a:t>
                      </a:r>
                      <a:r>
                        <a:rPr lang="en-US" sz="1600" b="1" kern="100" dirty="0" err="1">
                          <a:latin typeface="Calibri"/>
                          <a:ea typeface="宋体"/>
                          <a:cs typeface="Times New Roman"/>
                        </a:rPr>
                        <a:t>μg</a:t>
                      </a:r>
                      <a:r>
                        <a:rPr lang="en-US" sz="1600" b="1" kern="100" dirty="0">
                          <a:latin typeface="Calibri"/>
                          <a:ea typeface="宋体"/>
                          <a:cs typeface="Times New Roman"/>
                        </a:rPr>
                        <a:t>/m</a:t>
                      </a:r>
                      <a:r>
                        <a:rPr lang="en-US" sz="1600" b="1" kern="100" baseline="30000" dirty="0">
                          <a:latin typeface="Calibri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en-US" sz="1600" b="1" kern="100" dirty="0"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6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Calibri"/>
                          <a:ea typeface="宋体"/>
                          <a:cs typeface="Times New Roman"/>
                        </a:rPr>
                        <a:t>ERROR</a:t>
                      </a:r>
                      <a:endParaRPr lang="zh-CN" sz="1600" b="1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Calibri"/>
                          <a:ea typeface="宋体"/>
                          <a:cs typeface="Times New Roman"/>
                        </a:rPr>
                        <a:t>(</a:t>
                      </a:r>
                      <a:r>
                        <a:rPr lang="en-US" sz="1600" b="1" kern="100" dirty="0" err="1">
                          <a:latin typeface="Calibri"/>
                          <a:ea typeface="宋体"/>
                          <a:cs typeface="Times New Roman"/>
                        </a:rPr>
                        <a:t>μg</a:t>
                      </a:r>
                      <a:r>
                        <a:rPr lang="en-US" sz="1600" b="1" kern="100" dirty="0">
                          <a:latin typeface="Calibri"/>
                          <a:ea typeface="宋体"/>
                          <a:cs typeface="Times New Roman"/>
                        </a:rPr>
                        <a:t>/m</a:t>
                      </a:r>
                      <a:r>
                        <a:rPr lang="en-US" sz="1600" b="1" kern="100" baseline="30000" dirty="0">
                          <a:latin typeface="Calibri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en-US" sz="1600" b="1" kern="100" dirty="0"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6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Calibri"/>
                          <a:ea typeface="宋体"/>
                          <a:cs typeface="Times New Roman"/>
                        </a:rPr>
                        <a:t>RMSE</a:t>
                      </a:r>
                      <a:endParaRPr lang="zh-CN" sz="1600" b="1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Calibri"/>
                          <a:ea typeface="宋体"/>
                          <a:cs typeface="Times New Roman"/>
                        </a:rPr>
                        <a:t>(μg/m</a:t>
                      </a:r>
                      <a:r>
                        <a:rPr lang="en-US" sz="1600" b="1" kern="100" baseline="30000">
                          <a:latin typeface="Calibri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en-US" sz="1600" b="1" kern="100"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6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600" b="1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Calibri"/>
                          <a:ea typeface="宋体"/>
                          <a:cs typeface="Times New Roman"/>
                        </a:rPr>
                        <a:t>FBIAS</a:t>
                      </a:r>
                      <a:endParaRPr lang="zh-CN" sz="16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600" b="1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Calibri"/>
                          <a:ea typeface="宋体"/>
                          <a:cs typeface="Times New Roman"/>
                        </a:rPr>
                        <a:t>FERROR</a:t>
                      </a:r>
                      <a:endParaRPr lang="zh-CN" sz="16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600" b="1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Calibri"/>
                          <a:ea typeface="宋体"/>
                          <a:cs typeface="Times New Roman"/>
                        </a:rPr>
                        <a:t>IOA</a:t>
                      </a:r>
                      <a:endParaRPr lang="zh-CN" sz="16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Calibri"/>
                          <a:ea typeface="宋体"/>
                          <a:cs typeface="Times New Roman"/>
                        </a:rPr>
                        <a:t>Beijing</a:t>
                      </a:r>
                      <a:endParaRPr lang="zh-CN" sz="16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Calibri"/>
                          <a:ea typeface="宋体"/>
                          <a:cs typeface="Times New Roman"/>
                        </a:rPr>
                        <a:t>163.68</a:t>
                      </a:r>
                      <a:endParaRPr lang="zh-CN" sz="16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Calibri"/>
                          <a:ea typeface="宋体"/>
                          <a:cs typeface="Times New Roman"/>
                        </a:rPr>
                        <a:t>180.32</a:t>
                      </a:r>
                      <a:endParaRPr lang="zh-CN" sz="16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Calibri"/>
                          <a:ea typeface="宋体"/>
                          <a:cs typeface="Times New Roman"/>
                        </a:rPr>
                        <a:t>483</a:t>
                      </a:r>
                      <a:endParaRPr lang="zh-CN" sz="16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Calibri"/>
                          <a:ea typeface="宋体"/>
                          <a:cs typeface="Times New Roman"/>
                        </a:rPr>
                        <a:t>-16.64</a:t>
                      </a:r>
                      <a:endParaRPr lang="zh-CN" sz="16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Calibri"/>
                          <a:ea typeface="宋体"/>
                          <a:cs typeface="Times New Roman"/>
                        </a:rPr>
                        <a:t>109.92</a:t>
                      </a:r>
                      <a:endParaRPr lang="zh-CN" sz="16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Calibri"/>
                          <a:ea typeface="宋体"/>
                          <a:cs typeface="Times New Roman"/>
                        </a:rPr>
                        <a:t>149.19</a:t>
                      </a:r>
                      <a:endParaRPr lang="zh-CN" sz="16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Calibri"/>
                          <a:ea typeface="宋体"/>
                          <a:cs typeface="Times New Roman"/>
                        </a:rPr>
                        <a:t>3.71%</a:t>
                      </a:r>
                      <a:endParaRPr lang="zh-CN" sz="16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Calibri"/>
                          <a:ea typeface="宋体"/>
                          <a:cs typeface="Times New Roman"/>
                        </a:rPr>
                        <a:t>67.98%</a:t>
                      </a:r>
                      <a:endParaRPr lang="zh-CN" sz="16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Calibri"/>
                          <a:ea typeface="宋体"/>
                          <a:cs typeface="Times New Roman"/>
                        </a:rPr>
                        <a:t>0.647</a:t>
                      </a:r>
                      <a:endParaRPr lang="zh-CN" sz="16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88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Calibri"/>
                          <a:ea typeface="宋体"/>
                          <a:cs typeface="Times New Roman"/>
                        </a:rPr>
                        <a:t>Tianjin</a:t>
                      </a:r>
                      <a:endParaRPr lang="zh-CN" sz="16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Calibri"/>
                          <a:ea typeface="宋体"/>
                          <a:cs typeface="Times New Roman"/>
                        </a:rPr>
                        <a:t>150.56</a:t>
                      </a:r>
                      <a:endParaRPr lang="zh-CN" sz="16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Calibri"/>
                          <a:ea typeface="宋体"/>
                          <a:cs typeface="Times New Roman"/>
                        </a:rPr>
                        <a:t>176.05 </a:t>
                      </a:r>
                      <a:endParaRPr lang="zh-CN" sz="16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Calibri"/>
                          <a:ea typeface="宋体"/>
                          <a:cs typeface="Times New Roman"/>
                        </a:rPr>
                        <a:t>427</a:t>
                      </a:r>
                      <a:endParaRPr lang="zh-CN" sz="16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Calibri"/>
                          <a:ea typeface="宋体"/>
                          <a:cs typeface="Times New Roman"/>
                        </a:rPr>
                        <a:t>-25.50</a:t>
                      </a:r>
                      <a:endParaRPr lang="zh-CN" sz="16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Calibri"/>
                          <a:ea typeface="宋体"/>
                          <a:cs typeface="Times New Roman"/>
                        </a:rPr>
                        <a:t>74.72</a:t>
                      </a:r>
                      <a:endParaRPr lang="zh-CN" sz="16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Calibri"/>
                          <a:ea typeface="宋体"/>
                          <a:cs typeface="Times New Roman"/>
                        </a:rPr>
                        <a:t> 99.02</a:t>
                      </a:r>
                      <a:endParaRPr lang="zh-CN" sz="16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Calibri"/>
                          <a:ea typeface="宋体"/>
                          <a:cs typeface="Times New Roman"/>
                        </a:rPr>
                        <a:t>-7.07%</a:t>
                      </a:r>
                      <a:endParaRPr lang="zh-CN" sz="16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Calibri"/>
                          <a:ea typeface="宋体"/>
                          <a:cs typeface="Times New Roman"/>
                        </a:rPr>
                        <a:t>49.01%</a:t>
                      </a:r>
                      <a:endParaRPr lang="zh-CN" sz="16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Calibri"/>
                          <a:ea typeface="宋体"/>
                          <a:cs typeface="Times New Roman"/>
                        </a:rPr>
                        <a:t>0.678</a:t>
                      </a:r>
                      <a:endParaRPr lang="zh-CN" sz="16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88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Calibri"/>
                          <a:ea typeface="宋体"/>
                          <a:cs typeface="Times New Roman"/>
                        </a:rPr>
                        <a:t>Jinan</a:t>
                      </a:r>
                      <a:endParaRPr lang="zh-CN" sz="16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Calibri"/>
                          <a:ea typeface="宋体"/>
                          <a:cs typeface="Times New Roman"/>
                        </a:rPr>
                        <a:t>174.03</a:t>
                      </a:r>
                      <a:endParaRPr lang="zh-CN" sz="16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Calibri"/>
                          <a:ea typeface="宋体"/>
                          <a:cs typeface="Times New Roman"/>
                        </a:rPr>
                        <a:t>252.08</a:t>
                      </a:r>
                      <a:endParaRPr lang="zh-CN" sz="16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Calibri"/>
                          <a:ea typeface="宋体"/>
                          <a:cs typeface="Times New Roman"/>
                        </a:rPr>
                        <a:t>418</a:t>
                      </a:r>
                      <a:endParaRPr lang="zh-CN" sz="16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Calibri"/>
                          <a:ea typeface="宋体"/>
                          <a:cs typeface="Times New Roman"/>
                        </a:rPr>
                        <a:t>-78.05</a:t>
                      </a:r>
                      <a:endParaRPr lang="zh-CN" sz="16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Calibri"/>
                          <a:ea typeface="宋体"/>
                          <a:cs typeface="Times New Roman"/>
                        </a:rPr>
                        <a:t>103.46</a:t>
                      </a:r>
                      <a:endParaRPr lang="zh-CN" sz="16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Calibri"/>
                          <a:ea typeface="宋体"/>
                          <a:cs typeface="Times New Roman"/>
                        </a:rPr>
                        <a:t>131.56</a:t>
                      </a:r>
                      <a:endParaRPr lang="zh-CN" sz="16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Calibri"/>
                          <a:ea typeface="宋体"/>
                          <a:cs typeface="Times New Roman"/>
                        </a:rPr>
                        <a:t>-34.55%</a:t>
                      </a:r>
                      <a:endParaRPr lang="zh-CN" sz="16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Calibri"/>
                          <a:ea typeface="宋体"/>
                          <a:cs typeface="Times New Roman"/>
                        </a:rPr>
                        <a:t>47.15%</a:t>
                      </a:r>
                      <a:endParaRPr lang="zh-CN" sz="16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Calibri"/>
                          <a:ea typeface="宋体"/>
                          <a:cs typeface="Times New Roman"/>
                        </a:rPr>
                        <a:t>0.526</a:t>
                      </a:r>
                      <a:endParaRPr lang="zh-CN" sz="16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15310" y="977464"/>
            <a:ext cx="88286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Quantitative evaluation of predicted PM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2.5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concentrations with hourly observations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" y="6243145"/>
            <a:ext cx="9143998" cy="614854"/>
          </a:xfrm>
        </p:spPr>
        <p:txBody>
          <a:bodyPr>
            <a:noAutofit/>
          </a:bodyPr>
          <a:lstStyle/>
          <a:p>
            <a:r>
              <a:rPr lang="en-US" sz="2000" dirty="0" smtClean="0"/>
              <a:t>Average modeled ground-level concentrations of PM2.5 in the second domain for January </a:t>
            </a:r>
            <a:r>
              <a:rPr lang="en-US" sz="2000" dirty="0" smtClean="0"/>
              <a:t>06-23 </a:t>
            </a:r>
            <a:r>
              <a:rPr lang="en-US" sz="2000" dirty="0" smtClean="0"/>
              <a:t>2013(LT)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69268" y="1939159"/>
            <a:ext cx="2396360" cy="430086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218747" y="362606"/>
            <a:ext cx="7886700" cy="880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 smtClean="0">
                <a:latin typeface="+mj-lt"/>
                <a:ea typeface="+mj-ea"/>
                <a:cs typeface="+mj-cs"/>
              </a:rPr>
              <a:t>3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.1 modeled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concentrations of PM</a:t>
            </a:r>
            <a:r>
              <a:rPr kumimoji="0" lang="en-US" altLang="zh-CN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2.5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图片 7" descr="figure1-20130106-23-average-pm25.png"/>
          <p:cNvPicPr/>
          <p:nvPr/>
        </p:nvPicPr>
        <p:blipFill>
          <a:blip r:embed="rId2"/>
          <a:srcRect t="1763"/>
          <a:stretch>
            <a:fillRect/>
          </a:stretch>
        </p:blipFill>
        <p:spPr>
          <a:xfrm>
            <a:off x="1308539" y="1166647"/>
            <a:ext cx="4619296" cy="510802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28089" y="0"/>
            <a:ext cx="6960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3. Results and discussions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" y="5990896"/>
            <a:ext cx="9143998" cy="867103"/>
          </a:xfrm>
        </p:spPr>
        <p:txBody>
          <a:bodyPr>
            <a:noAutofit/>
          </a:bodyPr>
          <a:lstStyle/>
          <a:p>
            <a:r>
              <a:rPr lang="en-US" sz="2000" dirty="0" smtClean="0"/>
              <a:t>Temporal variation of contributions from different emission regions to PM</a:t>
            </a:r>
            <a:r>
              <a:rPr lang="en-US" sz="2000" baseline="-25000" dirty="0" smtClean="0"/>
              <a:t>2.5</a:t>
            </a:r>
            <a:r>
              <a:rPr lang="en-US" sz="2000" dirty="0" smtClean="0"/>
              <a:t> concentrations at the urban center of Beijing during January 06-23, 2013(LT)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69268" y="1939159"/>
            <a:ext cx="2396360" cy="430086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218746" y="236483"/>
            <a:ext cx="8925253" cy="880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2800" b="1" dirty="0" smtClean="0">
                <a:latin typeface="+mj-lt"/>
                <a:ea typeface="+mj-ea"/>
                <a:cs typeface="+mj-cs"/>
              </a:rPr>
              <a:t>3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.2 </a:t>
            </a:r>
            <a:r>
              <a:rPr lang="en-US" sz="2800" b="1" dirty="0" smtClean="0"/>
              <a:t>Temporal variation of source apportionment results</a:t>
            </a:r>
            <a:endParaRPr lang="zh-CN" altLang="en-US" sz="2800" dirty="0" smtClean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图片 9" descr="Figure-5--20130106-23-regional-contribution.jpg"/>
          <p:cNvPicPr/>
          <p:nvPr/>
        </p:nvPicPr>
        <p:blipFill>
          <a:blip r:embed="rId2"/>
          <a:srcRect l="9173" t="32745" r="18164" b="33844"/>
          <a:stretch>
            <a:fillRect/>
          </a:stretch>
        </p:blipFill>
        <p:spPr>
          <a:xfrm>
            <a:off x="567559" y="914400"/>
            <a:ext cx="8213833" cy="5013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7574" y="380892"/>
            <a:ext cx="8515350" cy="13255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Hourly distribution of velocity field and PBL on January 12, 2013(LT)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1353" y="1778329"/>
            <a:ext cx="7886700" cy="4351338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 descr="wrf_gsn-20130112-09_00.jpg"/>
          <p:cNvPicPr/>
          <p:nvPr/>
        </p:nvPicPr>
        <p:blipFill>
          <a:blip r:embed="rId2" cstate="print"/>
          <a:srcRect l="23986" t="26667" r="19649" b="26250"/>
          <a:stretch>
            <a:fillRect/>
          </a:stretch>
        </p:blipFill>
        <p:spPr>
          <a:xfrm>
            <a:off x="1" y="2328672"/>
            <a:ext cx="2389632" cy="2554471"/>
          </a:xfrm>
          <a:prstGeom prst="rect">
            <a:avLst/>
          </a:prstGeom>
        </p:spPr>
      </p:pic>
      <p:pic>
        <p:nvPicPr>
          <p:cNvPr id="5" name="图片 4" descr="wrf_gsn-20130112-10_00.jpg"/>
          <p:cNvPicPr/>
          <p:nvPr/>
        </p:nvPicPr>
        <p:blipFill>
          <a:blip r:embed="rId3" cstate="print"/>
          <a:srcRect l="23750" t="26875" r="20458" b="26561"/>
          <a:stretch>
            <a:fillRect/>
          </a:stretch>
        </p:blipFill>
        <p:spPr>
          <a:xfrm>
            <a:off x="2349063" y="2292095"/>
            <a:ext cx="2308282" cy="2602159"/>
          </a:xfrm>
          <a:prstGeom prst="rect">
            <a:avLst/>
          </a:prstGeom>
        </p:spPr>
      </p:pic>
      <p:pic>
        <p:nvPicPr>
          <p:cNvPr id="6" name="图片 5" descr="wrf_gsn-20130112-11_00.jpg"/>
          <p:cNvPicPr/>
          <p:nvPr/>
        </p:nvPicPr>
        <p:blipFill>
          <a:blip r:embed="rId4" cstate="print"/>
          <a:srcRect l="23921" t="26979" r="20097" b="26577"/>
          <a:stretch>
            <a:fillRect/>
          </a:stretch>
        </p:blipFill>
        <p:spPr>
          <a:xfrm>
            <a:off x="4720406" y="2365248"/>
            <a:ext cx="2253418" cy="2535840"/>
          </a:xfrm>
          <a:prstGeom prst="rect">
            <a:avLst/>
          </a:prstGeom>
        </p:spPr>
      </p:pic>
      <p:pic>
        <p:nvPicPr>
          <p:cNvPr id="7" name="图片 6" descr="wrf_gsn-20130112-12_00.jpg"/>
          <p:cNvPicPr/>
          <p:nvPr/>
        </p:nvPicPr>
        <p:blipFill>
          <a:blip r:embed="rId5" cstate="print"/>
          <a:srcRect l="23986" t="26875" r="19919" b="26667"/>
          <a:stretch>
            <a:fillRect/>
          </a:stretch>
        </p:blipFill>
        <p:spPr>
          <a:xfrm>
            <a:off x="6952826" y="2292095"/>
            <a:ext cx="2191174" cy="254526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88729" y="5313007"/>
            <a:ext cx="8103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(a) 17:00                        (b) 18:00                                (c) 19:00                           (d) 20:00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5907</TotalTime>
  <Words>663</Words>
  <Application>Microsoft Office PowerPoint</Application>
  <PresentationFormat>On-screen Show (4:3)</PresentationFormat>
  <Paragraphs>141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黑体</vt:lpstr>
      <vt:lpstr>宋体</vt:lpstr>
      <vt:lpstr>Arial</vt:lpstr>
      <vt:lpstr>Calibri</vt:lpstr>
      <vt:lpstr>Calibri Light</vt:lpstr>
      <vt:lpstr>楷体_GB2312</vt:lpstr>
      <vt:lpstr>华文新魏</vt:lpstr>
      <vt:lpstr>Times New Roman</vt:lpstr>
      <vt:lpstr>Wingdings</vt:lpstr>
      <vt:lpstr>方正大标宋_GBK</vt:lpstr>
      <vt:lpstr>Office 主题</vt:lpstr>
      <vt:lpstr>Source apportionment of the Fine Particulate Matter in Beijing during extremely heavy Haze Episodes</vt:lpstr>
      <vt:lpstr>                  Beijing on Jan. 23, 2013  </vt:lpstr>
      <vt:lpstr>PowerPoint Presentation</vt:lpstr>
      <vt:lpstr>PowerPoint Presentation</vt:lpstr>
      <vt:lpstr>2. Evaluation of Model Performance </vt:lpstr>
      <vt:lpstr>PowerPoint Presentation</vt:lpstr>
      <vt:lpstr>Average modeled ground-level concentrations of PM2.5 in the second domain for January 06-23 2013(LT)</vt:lpstr>
      <vt:lpstr>Temporal variation of contributions from different emission regions to PM2.5 concentrations at the urban center of Beijing during January 06-23, 2013(LT)</vt:lpstr>
      <vt:lpstr>Hourly distribution of velocity field and PBL on January 12, 2013(LT) </vt:lpstr>
      <vt:lpstr>  Trajectories analysis  </vt:lpstr>
      <vt:lpstr>PowerPoint Presentation</vt:lpstr>
      <vt:lpstr>3.3 Contribution evolution during local        dominated haze episodes </vt:lpstr>
      <vt:lpstr>3.4 Contribution analysis in a non-local        dominated case (January 13, 2013(LT)) </vt:lpstr>
      <vt:lpstr>PowerPoint Presentation</vt:lpstr>
      <vt:lpstr>PowerPoint Presentation</vt:lpstr>
      <vt:lpstr>Contribution percentages from regions</vt:lpstr>
      <vt:lpstr>4. Conclusions</vt:lpstr>
      <vt:lpstr>Acknowledgments: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</dc:creator>
  <cp:lastModifiedBy>Friday Center</cp:lastModifiedBy>
  <cp:revision>820</cp:revision>
  <dcterms:created xsi:type="dcterms:W3CDTF">2014-12-20T12:49:37Z</dcterms:created>
  <dcterms:modified xsi:type="dcterms:W3CDTF">2015-10-07T12:17:25Z</dcterms:modified>
</cp:coreProperties>
</file>