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jpeg" ContentType="image/jpeg"/>
  <Default Extension="emf" ContentType="image/x-emf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9" r:id="rId1"/>
    <p:sldMasterId id="2147483727" r:id="rId2"/>
  </p:sldMasterIdLst>
  <p:notesMasterIdLst>
    <p:notesMasterId r:id="rId21"/>
  </p:notesMasterIdLst>
  <p:handoutMasterIdLst>
    <p:handoutMasterId r:id="rId22"/>
  </p:handoutMasterIdLst>
  <p:sldIdLst>
    <p:sldId id="290" r:id="rId3"/>
    <p:sldId id="323" r:id="rId4"/>
    <p:sldId id="379" r:id="rId5"/>
    <p:sldId id="368" r:id="rId6"/>
    <p:sldId id="369" r:id="rId7"/>
    <p:sldId id="373" r:id="rId8"/>
    <p:sldId id="374" r:id="rId9"/>
    <p:sldId id="377" r:id="rId10"/>
    <p:sldId id="380" r:id="rId11"/>
    <p:sldId id="381" r:id="rId12"/>
    <p:sldId id="382" r:id="rId13"/>
    <p:sldId id="383" r:id="rId14"/>
    <p:sldId id="384" r:id="rId15"/>
    <p:sldId id="385" r:id="rId16"/>
    <p:sldId id="386" r:id="rId17"/>
    <p:sldId id="372" r:id="rId18"/>
    <p:sldId id="304" r:id="rId19"/>
    <p:sldId id="378" r:id="rId20"/>
  </p:sldIdLst>
  <p:sldSz cx="9144000" cy="6858000" type="screen4x3"/>
  <p:notesSz cx="7019925" cy="9305925"/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 Rounded MT Bold" pitchFamily="34" charset="0"/>
        <a:ea typeface="ＭＳ Ｐゴシック" pitchFamily="1" charset="-128"/>
        <a:cs typeface="+mn-cs"/>
      </a:defRPr>
    </a:lvl1pPr>
    <a:lvl2pPr marL="457200" algn="ctr" rtl="0" eaLnBrk="0" fontAlgn="base" hangingPunct="0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 Rounded MT Bold" pitchFamily="34" charset="0"/>
        <a:ea typeface="ＭＳ Ｐゴシック" pitchFamily="1" charset="-128"/>
        <a:cs typeface="+mn-cs"/>
      </a:defRPr>
    </a:lvl2pPr>
    <a:lvl3pPr marL="914400" algn="ctr" rtl="0" eaLnBrk="0" fontAlgn="base" hangingPunct="0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 Rounded MT Bold" pitchFamily="34" charset="0"/>
        <a:ea typeface="ＭＳ Ｐゴシック" pitchFamily="1" charset="-128"/>
        <a:cs typeface="+mn-cs"/>
      </a:defRPr>
    </a:lvl3pPr>
    <a:lvl4pPr marL="1371600" algn="ctr" rtl="0" eaLnBrk="0" fontAlgn="base" hangingPunct="0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 Rounded MT Bold" pitchFamily="34" charset="0"/>
        <a:ea typeface="ＭＳ Ｐゴシック" pitchFamily="1" charset="-128"/>
        <a:cs typeface="+mn-cs"/>
      </a:defRPr>
    </a:lvl4pPr>
    <a:lvl5pPr marL="1828800" algn="ctr" rtl="0" eaLnBrk="0" fontAlgn="base" hangingPunct="0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 Rounded MT Bold" pitchFamily="34" charset="0"/>
        <a:ea typeface="ＭＳ Ｐゴシック" pitchFamily="1" charset="-128"/>
        <a:cs typeface="+mn-cs"/>
      </a:defRPr>
    </a:lvl5pPr>
    <a:lvl6pPr marL="2286000" algn="l" defTabSz="914400" rtl="0" eaLnBrk="1" latinLnBrk="0" hangingPunct="1">
      <a:defRPr sz="1400" kern="1200">
        <a:solidFill>
          <a:schemeClr val="tx1"/>
        </a:solidFill>
        <a:latin typeface="Arial Rounded MT Bold" pitchFamily="34" charset="0"/>
        <a:ea typeface="ＭＳ Ｐゴシック" pitchFamily="1" charset="-128"/>
        <a:cs typeface="+mn-cs"/>
      </a:defRPr>
    </a:lvl6pPr>
    <a:lvl7pPr marL="2743200" algn="l" defTabSz="914400" rtl="0" eaLnBrk="1" latinLnBrk="0" hangingPunct="1">
      <a:defRPr sz="1400" kern="1200">
        <a:solidFill>
          <a:schemeClr val="tx1"/>
        </a:solidFill>
        <a:latin typeface="Arial Rounded MT Bold" pitchFamily="34" charset="0"/>
        <a:ea typeface="ＭＳ Ｐゴシック" pitchFamily="1" charset="-128"/>
        <a:cs typeface="+mn-cs"/>
      </a:defRPr>
    </a:lvl7pPr>
    <a:lvl8pPr marL="3200400" algn="l" defTabSz="914400" rtl="0" eaLnBrk="1" latinLnBrk="0" hangingPunct="1">
      <a:defRPr sz="1400" kern="1200">
        <a:solidFill>
          <a:schemeClr val="tx1"/>
        </a:solidFill>
        <a:latin typeface="Arial Rounded MT Bold" pitchFamily="34" charset="0"/>
        <a:ea typeface="ＭＳ Ｐゴシック" pitchFamily="1" charset="-128"/>
        <a:cs typeface="+mn-cs"/>
      </a:defRPr>
    </a:lvl8pPr>
    <a:lvl9pPr marL="3657600" algn="l" defTabSz="914400" rtl="0" eaLnBrk="1" latinLnBrk="0" hangingPunct="1">
      <a:defRPr sz="1400" kern="1200">
        <a:solidFill>
          <a:schemeClr val="tx1"/>
        </a:solidFill>
        <a:latin typeface="Arial Rounded MT Bold" pitchFamily="34" charset="0"/>
        <a:ea typeface="ＭＳ Ｐゴシック" pitchFamily="1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0D2FF"/>
    <a:srgbClr val="0070B9"/>
    <a:srgbClr val="FF0000"/>
    <a:srgbClr val="333333"/>
    <a:srgbClr val="000000"/>
    <a:srgbClr val="336699"/>
    <a:srgbClr val="009900"/>
    <a:srgbClr val="EAEAEA"/>
    <a:srgbClr val="DDDD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34580" autoAdjust="0"/>
    <p:restoredTop sz="86410" autoAdjust="0"/>
  </p:normalViewPr>
  <p:slideViewPr>
    <p:cSldViewPr snapToGrid="0">
      <p:cViewPr varScale="1">
        <p:scale>
          <a:sx n="98" d="100"/>
          <a:sy n="98" d="100"/>
        </p:scale>
        <p:origin x="-128" y="-1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802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20" Type="http://schemas.openxmlformats.org/officeDocument/2006/relationships/slide" Target="slides/slide18.xml"/><Relationship Id="rId21" Type="http://schemas.openxmlformats.org/officeDocument/2006/relationships/notesMaster" Target="notesMasters/notesMaster1.xml"/><Relationship Id="rId22" Type="http://schemas.openxmlformats.org/officeDocument/2006/relationships/handoutMaster" Target="handoutMasters/handoutMaster1.xml"/><Relationship Id="rId23" Type="http://schemas.openxmlformats.org/officeDocument/2006/relationships/printerSettings" Target="printerSettings/printerSettings1.bin"/><Relationship Id="rId24" Type="http://schemas.openxmlformats.org/officeDocument/2006/relationships/presProps" Target="presProps.xml"/><Relationship Id="rId25" Type="http://schemas.openxmlformats.org/officeDocument/2006/relationships/viewProps" Target="viewProps.xml"/><Relationship Id="rId26" Type="http://schemas.openxmlformats.org/officeDocument/2006/relationships/theme" Target="theme/theme1.xml"/><Relationship Id="rId27" Type="http://schemas.openxmlformats.org/officeDocument/2006/relationships/tableStyles" Target="tableStyles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3042603" cy="4656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279" tIns="46640" rIns="93279" bIns="46640" numCol="1" anchor="t" anchorCtr="0" compatLnSpc="1">
            <a:prstTxWarp prst="textNoShape">
              <a:avLst/>
            </a:prstTxWarp>
          </a:bodyPr>
          <a:lstStyle>
            <a:lvl1pPr algn="l" defTabSz="932888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1744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5733" y="0"/>
            <a:ext cx="3042603" cy="4656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279" tIns="46640" rIns="93279" bIns="46640" numCol="1" anchor="t" anchorCtr="0" compatLnSpc="1">
            <a:prstTxWarp prst="textNoShape">
              <a:avLst/>
            </a:prstTxWarp>
          </a:bodyPr>
          <a:lstStyle>
            <a:lvl1pPr algn="r" defTabSz="932888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1744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8838722"/>
            <a:ext cx="3042603" cy="4656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279" tIns="46640" rIns="93279" bIns="46640" numCol="1" anchor="b" anchorCtr="0" compatLnSpc="1">
            <a:prstTxWarp prst="textNoShape">
              <a:avLst/>
            </a:prstTxWarp>
          </a:bodyPr>
          <a:lstStyle>
            <a:lvl1pPr algn="l" defTabSz="932888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1744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5733" y="8838722"/>
            <a:ext cx="3042603" cy="4656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279" tIns="46640" rIns="93279" bIns="46640" numCol="1" anchor="b" anchorCtr="0" compatLnSpc="1">
            <a:prstTxWarp prst="textNoShape">
              <a:avLst/>
            </a:prstTxWarp>
          </a:bodyPr>
          <a:lstStyle>
            <a:lvl1pPr algn="r" defTabSz="932888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8C0D43DB-AE9B-44C9-B826-D0711630FB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887957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3042603" cy="4656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279" tIns="46640" rIns="93279" bIns="46640" numCol="1" anchor="t" anchorCtr="0" compatLnSpc="1">
            <a:prstTxWarp prst="textNoShape">
              <a:avLst/>
            </a:prstTxWarp>
          </a:bodyPr>
          <a:lstStyle>
            <a:lvl1pPr algn="l" defTabSz="932888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5733" y="0"/>
            <a:ext cx="3042603" cy="4656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279" tIns="46640" rIns="93279" bIns="46640" numCol="1" anchor="t" anchorCtr="0" compatLnSpc="1">
            <a:prstTxWarp prst="textNoShape">
              <a:avLst/>
            </a:prstTxWarp>
          </a:bodyPr>
          <a:lstStyle>
            <a:lvl1pPr algn="r" defTabSz="932888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2688" y="696913"/>
            <a:ext cx="4654550" cy="349091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29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2629" y="4420950"/>
            <a:ext cx="5614668" cy="41873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279" tIns="46640" rIns="93279" bIns="4664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1229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8838722"/>
            <a:ext cx="3042603" cy="4656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279" tIns="46640" rIns="93279" bIns="46640" numCol="1" anchor="b" anchorCtr="0" compatLnSpc="1">
            <a:prstTxWarp prst="textNoShape">
              <a:avLst/>
            </a:prstTxWarp>
          </a:bodyPr>
          <a:lstStyle>
            <a:lvl1pPr algn="l" defTabSz="932888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29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5733" y="8838722"/>
            <a:ext cx="3042603" cy="4656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279" tIns="46640" rIns="93279" bIns="46640" numCol="1" anchor="b" anchorCtr="0" compatLnSpc="1">
            <a:prstTxWarp prst="textNoShape">
              <a:avLst/>
            </a:prstTxWarp>
          </a:bodyPr>
          <a:lstStyle>
            <a:lvl1pPr algn="r" defTabSz="932888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28B6A537-8018-4331-8D85-54855E0A2A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420466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EE6BA34-C78F-4D09-BEF6-76D8EB37BBF6}" type="slidenum">
              <a:rPr lang="en-US" smtClean="0"/>
              <a:pPr/>
              <a:t>1</a:t>
            </a:fld>
            <a:endParaRPr lang="en-US" smtClean="0"/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57958" indent="-291522"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66089" indent="-233218"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32524" indent="-233218"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98959" indent="-233218"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65395" indent="-233218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75000"/>
              <a:buFont typeface="Monotype Sorts" charset="0"/>
              <a:buChar char="n"/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031830" indent="-233218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75000"/>
              <a:buFont typeface="Monotype Sorts" charset="0"/>
              <a:buChar char="n"/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98266" indent="-233218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75000"/>
              <a:buFont typeface="Monotype Sorts" charset="0"/>
              <a:buChar char="n"/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964701" indent="-233218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75000"/>
              <a:buFont typeface="Monotype Sorts" charset="0"/>
              <a:buChar char="n"/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7485AF08-D247-834A-B5B9-A5800E886FD0}" type="slidenum">
              <a:rPr kumimoji="0" lang="en-US" sz="1200">
                <a:latin typeface="Times New Roman" charset="0"/>
              </a:rPr>
              <a:pPr/>
              <a:t>17</a:t>
            </a:fld>
            <a:endParaRPr kumimoji="0" lang="en-US" sz="1200">
              <a:latin typeface="Times New Roman" charset="0"/>
            </a:endParaRPr>
          </a:p>
        </p:txBody>
      </p:sp>
      <p:sp>
        <p:nvSpPr>
          <p:cNvPr id="31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61988" y="990600"/>
            <a:ext cx="7966075" cy="1447800"/>
          </a:xfrm>
          <a:solidFill>
            <a:srgbClr val="003F69">
              <a:alpha val="0"/>
            </a:srgbClr>
          </a:solidFill>
        </p:spPr>
        <p:txBody>
          <a:bodyPr lIns="0" tIns="0" rIns="0" bIns="0" anchor="b"/>
          <a:lstStyle>
            <a:lvl1pPr>
              <a:lnSpc>
                <a:spcPct val="90000"/>
              </a:lnSpc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704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649288" y="2559050"/>
            <a:ext cx="7978775" cy="1579563"/>
          </a:xfrm>
          <a:solidFill>
            <a:srgbClr val="003F69">
              <a:alpha val="0"/>
            </a:srgbClr>
          </a:solidFill>
        </p:spPr>
        <p:txBody>
          <a:bodyPr lIns="0" tIns="0" rIns="0" bIns="0"/>
          <a:lstStyle>
            <a:lvl1pPr marL="0" indent="0">
              <a:lnSpc>
                <a:spcPct val="70000"/>
              </a:lnSpc>
              <a:buFont typeface="Times" pitchFamily="18" charset="0"/>
              <a:buNone/>
              <a:defRPr i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0195DC-4683-4270-AEE8-58634869E9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54813" y="96838"/>
            <a:ext cx="2182812" cy="60547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06375" y="96838"/>
            <a:ext cx="6396038" cy="60547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E02F38-A2D7-401B-8D74-A8DD3500294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3775" y="96838"/>
            <a:ext cx="794385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06375" y="1490663"/>
            <a:ext cx="4289425" cy="4660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490663"/>
            <a:ext cx="4289425" cy="4660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E22F1E-C7DC-42BB-9B03-B7DC02F97C5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E0D7E-5A85-804C-B189-CA1F8B0BD084}" type="datetimeFigureOut">
              <a:rPr lang="en-US" smtClean="0"/>
              <a:t>10/6/15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C00AE-CFD7-094A-B240-D399FD39F4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47771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E0D7E-5A85-804C-B189-CA1F8B0BD084}" type="datetimeFigureOut">
              <a:rPr lang="en-US" smtClean="0"/>
              <a:t>10/6/15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C00AE-CFD7-094A-B240-D399FD39F4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0002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E0D7E-5A85-804C-B189-CA1F8B0BD084}" type="datetimeFigureOut">
              <a:rPr lang="en-US" smtClean="0"/>
              <a:t>10/6/15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C00AE-CFD7-094A-B240-D399FD39F4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1257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E0D7E-5A85-804C-B189-CA1F8B0BD084}" type="datetimeFigureOut">
              <a:rPr lang="en-US" smtClean="0"/>
              <a:t>10/6/15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C00AE-CFD7-094A-B240-D399FD39F4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755989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E0D7E-5A85-804C-B189-CA1F8B0BD084}" type="datetimeFigureOut">
              <a:rPr lang="en-US" smtClean="0"/>
              <a:t>10/6/15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C00AE-CFD7-094A-B240-D399FD39F4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08681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E0D7E-5A85-804C-B189-CA1F8B0BD084}" type="datetimeFigureOut">
              <a:rPr lang="en-US" smtClean="0"/>
              <a:t>10/6/15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C00AE-CFD7-094A-B240-D399FD39F4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995522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E0D7E-5A85-804C-B189-CA1F8B0BD084}" type="datetimeFigureOut">
              <a:rPr lang="en-US" smtClean="0"/>
              <a:t>10/6/15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C00AE-CFD7-094A-B240-D399FD39F4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11124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8C227B-4E24-4462-A9C3-2CD9F15AC8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E0D7E-5A85-804C-B189-CA1F8B0BD084}" type="datetimeFigureOut">
              <a:rPr lang="en-US" smtClean="0"/>
              <a:t>10/6/15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C00AE-CFD7-094A-B240-D399FD39F4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60601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E0D7E-5A85-804C-B189-CA1F8B0BD084}" type="datetimeFigureOut">
              <a:rPr lang="en-US" smtClean="0"/>
              <a:t>10/6/15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C00AE-CFD7-094A-B240-D399FD39F4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933076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E0D7E-5A85-804C-B189-CA1F8B0BD084}" type="datetimeFigureOut">
              <a:rPr lang="en-US" smtClean="0"/>
              <a:t>10/6/15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C00AE-CFD7-094A-B240-D399FD39F4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755388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E0D7E-5A85-804C-B189-CA1F8B0BD084}" type="datetimeFigureOut">
              <a:rPr lang="en-US" smtClean="0"/>
              <a:t>10/6/15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C00AE-CFD7-094A-B240-D399FD39F4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10621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51D40C-C4AD-4D54-AD0E-35853D5BD8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06375" y="1490663"/>
            <a:ext cx="4289425" cy="46609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90663"/>
            <a:ext cx="4289425" cy="46609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3A9132-22C5-467F-9EAE-4F134465210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16455F-B070-4602-9548-9CB56E852E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6C6979-4A75-45D5-A6C3-CCED5556B2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484006-84F8-48C3-8FF1-101F0697FE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DF1BDF-F2F7-4000-AA00-7AC9D0225D4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D11A97-3E89-45BA-8138-C03E0C1AF0A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3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4.xml"/><Relationship Id="rId3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7.xml"/><Relationship Id="rId6" Type="http://schemas.openxmlformats.org/officeDocument/2006/relationships/slideLayout" Target="../slideLayouts/slideLayout18.xml"/><Relationship Id="rId7" Type="http://schemas.openxmlformats.org/officeDocument/2006/relationships/slideLayout" Target="../slideLayouts/slideLayout19.xml"/><Relationship Id="rId8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206375" y="1490663"/>
            <a:ext cx="8731250" cy="466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86021" name="Rectangle 5"/>
          <p:cNvSpPr>
            <a:spLocks noChangeArrowheads="1"/>
          </p:cNvSpPr>
          <p:nvPr/>
        </p:nvSpPr>
        <p:spPr bwMode="auto">
          <a:xfrm>
            <a:off x="0" y="6224588"/>
            <a:ext cx="685800" cy="228600"/>
          </a:xfrm>
          <a:prstGeom prst="rect">
            <a:avLst/>
          </a:prstGeom>
          <a:solidFill>
            <a:srgbClr val="0070B9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860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0" y="6224588"/>
            <a:ext cx="609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>
              <a:defRPr sz="1000" b="1">
                <a:solidFill>
                  <a:schemeClr val="bg1"/>
                </a:solidFill>
                <a:latin typeface="Arial" charset="0"/>
              </a:defRPr>
            </a:lvl1pPr>
          </a:lstStyle>
          <a:p>
            <a:pPr>
              <a:defRPr/>
            </a:pPr>
            <a:fld id="{291FAF2A-7305-4169-9EB0-3D893EB001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29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993775" y="96838"/>
            <a:ext cx="79438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</p:sldLayoutIdLst>
  <p:hf hdr="0" ftr="0" dt="0"/>
  <p:txStyles>
    <p:titleStyle>
      <a:lvl1pPr marL="53975" algn="l" rtl="0" eaLnBrk="0" fontAlgn="base" hangingPunct="0">
        <a:spcBef>
          <a:spcPct val="0"/>
        </a:spcBef>
        <a:spcAft>
          <a:spcPct val="0"/>
        </a:spcAft>
        <a:defRPr sz="2000" b="1">
          <a:solidFill>
            <a:srgbClr val="0070B9"/>
          </a:solidFill>
          <a:latin typeface="+mj-lt"/>
          <a:ea typeface="+mj-ea"/>
          <a:cs typeface="+mj-cs"/>
        </a:defRPr>
      </a:lvl1pPr>
      <a:lvl2pPr marL="53975" algn="l" rtl="0" eaLnBrk="0" fontAlgn="base" hangingPunct="0">
        <a:spcBef>
          <a:spcPct val="0"/>
        </a:spcBef>
        <a:spcAft>
          <a:spcPct val="0"/>
        </a:spcAft>
        <a:defRPr sz="2000" b="1">
          <a:solidFill>
            <a:srgbClr val="0070B9"/>
          </a:solidFill>
          <a:latin typeface="Arial Rounded MT Bold" pitchFamily="34" charset="0"/>
          <a:ea typeface="ＭＳ Ｐゴシック" pitchFamily="1" charset="-128"/>
        </a:defRPr>
      </a:lvl2pPr>
      <a:lvl3pPr marL="53975" algn="l" rtl="0" eaLnBrk="0" fontAlgn="base" hangingPunct="0">
        <a:spcBef>
          <a:spcPct val="0"/>
        </a:spcBef>
        <a:spcAft>
          <a:spcPct val="0"/>
        </a:spcAft>
        <a:defRPr sz="2000" b="1">
          <a:solidFill>
            <a:srgbClr val="0070B9"/>
          </a:solidFill>
          <a:latin typeface="Arial Rounded MT Bold" pitchFamily="34" charset="0"/>
          <a:ea typeface="ＭＳ Ｐゴシック" pitchFamily="1" charset="-128"/>
        </a:defRPr>
      </a:lvl3pPr>
      <a:lvl4pPr marL="53975" algn="l" rtl="0" eaLnBrk="0" fontAlgn="base" hangingPunct="0">
        <a:spcBef>
          <a:spcPct val="0"/>
        </a:spcBef>
        <a:spcAft>
          <a:spcPct val="0"/>
        </a:spcAft>
        <a:defRPr sz="2000" b="1">
          <a:solidFill>
            <a:srgbClr val="0070B9"/>
          </a:solidFill>
          <a:latin typeface="Arial Rounded MT Bold" pitchFamily="34" charset="0"/>
          <a:ea typeface="ＭＳ Ｐゴシック" pitchFamily="1" charset="-128"/>
        </a:defRPr>
      </a:lvl4pPr>
      <a:lvl5pPr marL="53975" algn="l" rtl="0" eaLnBrk="0" fontAlgn="base" hangingPunct="0">
        <a:spcBef>
          <a:spcPct val="0"/>
        </a:spcBef>
        <a:spcAft>
          <a:spcPct val="0"/>
        </a:spcAft>
        <a:defRPr sz="2000" b="1">
          <a:solidFill>
            <a:srgbClr val="0070B9"/>
          </a:solidFill>
          <a:latin typeface="Arial Rounded MT Bold" pitchFamily="34" charset="0"/>
          <a:ea typeface="ＭＳ Ｐゴシック" pitchFamily="1" charset="-128"/>
        </a:defRPr>
      </a:lvl5pPr>
      <a:lvl6pPr marL="511175" algn="l" rtl="0" fontAlgn="base">
        <a:spcBef>
          <a:spcPct val="0"/>
        </a:spcBef>
        <a:spcAft>
          <a:spcPct val="0"/>
        </a:spcAft>
        <a:defRPr sz="2000" b="1">
          <a:solidFill>
            <a:srgbClr val="0070B9"/>
          </a:solidFill>
          <a:latin typeface="Arial Rounded MT Bold" pitchFamily="34" charset="0"/>
          <a:ea typeface="ＭＳ Ｐゴシック" pitchFamily="1" charset="-128"/>
        </a:defRPr>
      </a:lvl6pPr>
      <a:lvl7pPr marL="968375" algn="l" rtl="0" fontAlgn="base">
        <a:spcBef>
          <a:spcPct val="0"/>
        </a:spcBef>
        <a:spcAft>
          <a:spcPct val="0"/>
        </a:spcAft>
        <a:defRPr sz="2000" b="1">
          <a:solidFill>
            <a:srgbClr val="0070B9"/>
          </a:solidFill>
          <a:latin typeface="Arial Rounded MT Bold" pitchFamily="34" charset="0"/>
          <a:ea typeface="ＭＳ Ｐゴシック" pitchFamily="1" charset="-128"/>
        </a:defRPr>
      </a:lvl7pPr>
      <a:lvl8pPr marL="1425575" algn="l" rtl="0" fontAlgn="base">
        <a:spcBef>
          <a:spcPct val="0"/>
        </a:spcBef>
        <a:spcAft>
          <a:spcPct val="0"/>
        </a:spcAft>
        <a:defRPr sz="2000" b="1">
          <a:solidFill>
            <a:srgbClr val="0070B9"/>
          </a:solidFill>
          <a:latin typeface="Arial Rounded MT Bold" pitchFamily="34" charset="0"/>
          <a:ea typeface="ＭＳ Ｐゴシック" pitchFamily="1" charset="-128"/>
        </a:defRPr>
      </a:lvl8pPr>
      <a:lvl9pPr marL="1882775" algn="l" rtl="0" fontAlgn="base">
        <a:spcBef>
          <a:spcPct val="0"/>
        </a:spcBef>
        <a:spcAft>
          <a:spcPct val="0"/>
        </a:spcAft>
        <a:defRPr sz="2000" b="1">
          <a:solidFill>
            <a:srgbClr val="0070B9"/>
          </a:solidFill>
          <a:latin typeface="Arial Rounded MT Bold" pitchFamily="34" charset="0"/>
          <a:ea typeface="ＭＳ Ｐゴシック" pitchFamily="1" charset="-128"/>
        </a:defRPr>
      </a:lvl9pPr>
    </p:titleStyle>
    <p:bodyStyle>
      <a:lvl1pPr marL="168275" indent="-168275" algn="l" rtl="0" eaLnBrk="0" fontAlgn="base" hangingPunct="0">
        <a:spcBef>
          <a:spcPct val="20000"/>
        </a:spcBef>
        <a:spcAft>
          <a:spcPct val="0"/>
        </a:spcAft>
        <a:buClr>
          <a:srgbClr val="0070B9"/>
        </a:buClr>
        <a:buSzPct val="90000"/>
        <a:buFont typeface="Times" pitchFamily="18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458788" indent="-174625" algn="l" rtl="0" eaLnBrk="0" fontAlgn="base" hangingPunct="0">
        <a:spcBef>
          <a:spcPct val="20000"/>
        </a:spcBef>
        <a:spcAft>
          <a:spcPct val="0"/>
        </a:spcAft>
        <a:buClr>
          <a:srgbClr val="0070B9"/>
        </a:buClr>
        <a:buChar char="–"/>
        <a:defRPr>
          <a:solidFill>
            <a:schemeClr val="tx1"/>
          </a:solidFill>
          <a:latin typeface="+mn-lt"/>
          <a:ea typeface="+mn-ea"/>
        </a:defRPr>
      </a:lvl2pPr>
      <a:lvl3pPr marL="742950" indent="-168275" algn="l" rtl="0" eaLnBrk="0" fontAlgn="base" hangingPunct="0">
        <a:spcBef>
          <a:spcPct val="20000"/>
        </a:spcBef>
        <a:spcAft>
          <a:spcPct val="0"/>
        </a:spcAft>
        <a:buClr>
          <a:srgbClr val="0070B9"/>
        </a:buClr>
        <a:buSzPct val="90000"/>
        <a:buFont typeface="Times" pitchFamily="18" charset="0"/>
        <a:buChar char="•"/>
        <a:defRPr>
          <a:solidFill>
            <a:schemeClr val="tx1"/>
          </a:solidFill>
          <a:latin typeface="+mn-lt"/>
          <a:ea typeface="+mn-ea"/>
        </a:defRPr>
      </a:lvl3pPr>
      <a:lvl4pPr marL="1027113" indent="-169863" algn="l" rtl="0" eaLnBrk="0" fontAlgn="base" hangingPunct="0">
        <a:spcBef>
          <a:spcPct val="20000"/>
        </a:spcBef>
        <a:spcAft>
          <a:spcPct val="0"/>
        </a:spcAft>
        <a:buClr>
          <a:srgbClr val="0070B9"/>
        </a:buClr>
        <a:buChar char="–"/>
        <a:defRPr>
          <a:solidFill>
            <a:schemeClr val="tx1"/>
          </a:solidFill>
          <a:latin typeface="+mn-lt"/>
          <a:ea typeface="+mn-ea"/>
        </a:defRPr>
      </a:lvl4pPr>
      <a:lvl5pPr marL="1317625" indent="-176213" algn="l" rtl="0" eaLnBrk="0" fontAlgn="base" hangingPunct="0">
        <a:spcBef>
          <a:spcPct val="20000"/>
        </a:spcBef>
        <a:spcAft>
          <a:spcPct val="0"/>
        </a:spcAft>
        <a:buClr>
          <a:srgbClr val="0070B9"/>
        </a:buClr>
        <a:buChar char="»"/>
        <a:defRPr i="1">
          <a:solidFill>
            <a:schemeClr val="tx1"/>
          </a:solidFill>
          <a:latin typeface="+mn-lt"/>
          <a:ea typeface="+mn-ea"/>
        </a:defRPr>
      </a:lvl5pPr>
      <a:lvl6pPr marL="1774825" indent="-176213" algn="l" rtl="0" fontAlgn="base">
        <a:spcBef>
          <a:spcPct val="20000"/>
        </a:spcBef>
        <a:spcAft>
          <a:spcPct val="0"/>
        </a:spcAft>
        <a:buClr>
          <a:srgbClr val="0070B9"/>
        </a:buClr>
        <a:buChar char="»"/>
        <a:defRPr i="1">
          <a:solidFill>
            <a:schemeClr val="tx1"/>
          </a:solidFill>
          <a:latin typeface="+mn-lt"/>
          <a:ea typeface="+mn-ea"/>
        </a:defRPr>
      </a:lvl6pPr>
      <a:lvl7pPr marL="2232025" indent="-176213" algn="l" rtl="0" fontAlgn="base">
        <a:spcBef>
          <a:spcPct val="20000"/>
        </a:spcBef>
        <a:spcAft>
          <a:spcPct val="0"/>
        </a:spcAft>
        <a:buClr>
          <a:srgbClr val="0070B9"/>
        </a:buClr>
        <a:buChar char="»"/>
        <a:defRPr i="1">
          <a:solidFill>
            <a:schemeClr val="tx1"/>
          </a:solidFill>
          <a:latin typeface="+mn-lt"/>
          <a:ea typeface="+mn-ea"/>
        </a:defRPr>
      </a:lvl7pPr>
      <a:lvl8pPr marL="2689225" indent="-176213" algn="l" rtl="0" fontAlgn="base">
        <a:spcBef>
          <a:spcPct val="20000"/>
        </a:spcBef>
        <a:spcAft>
          <a:spcPct val="0"/>
        </a:spcAft>
        <a:buClr>
          <a:srgbClr val="0070B9"/>
        </a:buClr>
        <a:buChar char="»"/>
        <a:defRPr i="1">
          <a:solidFill>
            <a:schemeClr val="tx1"/>
          </a:solidFill>
          <a:latin typeface="+mn-lt"/>
          <a:ea typeface="+mn-ea"/>
        </a:defRPr>
      </a:lvl8pPr>
      <a:lvl9pPr marL="3146425" indent="-176213" algn="l" rtl="0" fontAlgn="base">
        <a:spcBef>
          <a:spcPct val="20000"/>
        </a:spcBef>
        <a:spcAft>
          <a:spcPct val="0"/>
        </a:spcAft>
        <a:buClr>
          <a:srgbClr val="0070B9"/>
        </a:buClr>
        <a:buChar char="»"/>
        <a:defRPr i="1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5E0D7E-5A85-804C-B189-CA1F8B0BD084}" type="datetimeFigureOut">
              <a:rPr lang="en-US" smtClean="0"/>
              <a:t>10/6/15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5C00AE-CFD7-094A-B240-D399FD39F4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89027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14.gi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0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g"/><Relationship Id="rId3" Type="http://schemas.openxmlformats.org/officeDocument/2006/relationships/image" Target="../media/image11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8" name="Rectangle 4"/>
          <p:cNvSpPr>
            <a:spLocks noGrp="1" noChangeArrowheads="1"/>
          </p:cNvSpPr>
          <p:nvPr>
            <p:ph type="ctrTitle"/>
          </p:nvPr>
        </p:nvSpPr>
        <p:spPr>
          <a:xfrm>
            <a:off x="68643" y="142624"/>
            <a:ext cx="9029593" cy="1362317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High-Resolution Simulations with CMAQ </a:t>
            </a:r>
            <a:r>
              <a:rPr lang="en-US" dirty="0" smtClean="0">
                <a:solidFill>
                  <a:srgbClr val="000000"/>
                </a:solidFill>
              </a:rPr>
              <a:t/>
            </a:r>
            <a:br>
              <a:rPr lang="en-US" dirty="0" smtClean="0">
                <a:solidFill>
                  <a:srgbClr val="000000"/>
                </a:solidFill>
              </a:rPr>
            </a:br>
            <a:r>
              <a:rPr lang="en-US" dirty="0" smtClean="0">
                <a:solidFill>
                  <a:srgbClr val="000000"/>
                </a:solidFill>
              </a:rPr>
              <a:t>for </a:t>
            </a:r>
            <a:r>
              <a:rPr lang="en-US" dirty="0">
                <a:solidFill>
                  <a:srgbClr val="000000"/>
                </a:solidFill>
              </a:rPr>
              <a:t>Improved Linkages with Exposure Models </a:t>
            </a:r>
            <a:r>
              <a:rPr lang="en-US" dirty="0" smtClean="0">
                <a:solidFill>
                  <a:srgbClr val="000000"/>
                </a:solidFill>
              </a:rPr>
              <a:t/>
            </a:r>
            <a:br>
              <a:rPr lang="en-US" dirty="0" smtClean="0">
                <a:solidFill>
                  <a:srgbClr val="000000"/>
                </a:solidFill>
              </a:rPr>
            </a:b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075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0" y="2182148"/>
            <a:ext cx="2621257" cy="2830052"/>
          </a:xfrm>
        </p:spPr>
        <p:txBody>
          <a:bodyPr/>
          <a:lstStyle/>
          <a:p>
            <a:pPr algn="ctr" eaLnBrk="1" hangingPunct="1">
              <a:lnSpc>
                <a:spcPct val="120000"/>
              </a:lnSpc>
              <a:spcBef>
                <a:spcPct val="0"/>
              </a:spcBef>
            </a:pPr>
            <a:r>
              <a:rPr lang="en-US" sz="1700" i="0" dirty="0" smtClean="0">
                <a:solidFill>
                  <a:srgbClr val="000000"/>
                </a:solidFill>
              </a:rPr>
              <a:t>Martin Otte</a:t>
            </a:r>
          </a:p>
          <a:p>
            <a:pPr algn="ctr" eaLnBrk="1" hangingPunct="1">
              <a:lnSpc>
                <a:spcPct val="120000"/>
              </a:lnSpc>
              <a:spcBef>
                <a:spcPct val="0"/>
              </a:spcBef>
            </a:pPr>
            <a:r>
              <a:rPr lang="en-US" sz="1700" dirty="0" smtClean="0">
                <a:solidFill>
                  <a:srgbClr val="000000"/>
                </a:solidFill>
              </a:rPr>
              <a:t>CSC </a:t>
            </a:r>
          </a:p>
          <a:p>
            <a:pPr algn="ctr" eaLnBrk="1" hangingPunct="1">
              <a:lnSpc>
                <a:spcPct val="120000"/>
              </a:lnSpc>
              <a:spcBef>
                <a:spcPct val="0"/>
              </a:spcBef>
            </a:pPr>
            <a:endParaRPr lang="en-US" sz="1700" i="0" dirty="0">
              <a:solidFill>
                <a:srgbClr val="000000"/>
              </a:solidFill>
            </a:endParaRPr>
          </a:p>
          <a:p>
            <a:pPr algn="ctr" eaLnBrk="1" hangingPunct="1">
              <a:lnSpc>
                <a:spcPct val="120000"/>
              </a:lnSpc>
              <a:spcBef>
                <a:spcPct val="0"/>
              </a:spcBef>
            </a:pPr>
            <a:r>
              <a:rPr lang="en-US" sz="1700" i="0" dirty="0" smtClean="0">
                <a:solidFill>
                  <a:srgbClr val="000000"/>
                </a:solidFill>
              </a:rPr>
              <a:t>Christopher </a:t>
            </a:r>
            <a:r>
              <a:rPr lang="en-US" sz="1700" i="0" dirty="0" smtClean="0">
                <a:solidFill>
                  <a:srgbClr val="000000"/>
                </a:solidFill>
              </a:rPr>
              <a:t>Nolte</a:t>
            </a:r>
          </a:p>
          <a:p>
            <a:pPr algn="ctr" eaLnBrk="1" hangingPunct="1">
              <a:lnSpc>
                <a:spcPct val="120000"/>
              </a:lnSpc>
              <a:spcBef>
                <a:spcPct val="0"/>
              </a:spcBef>
            </a:pPr>
            <a:r>
              <a:rPr lang="en-US" sz="1700" dirty="0" smtClean="0">
                <a:solidFill>
                  <a:srgbClr val="000000"/>
                </a:solidFill>
              </a:rPr>
              <a:t>US </a:t>
            </a:r>
            <a:r>
              <a:rPr lang="en-US" sz="1700" dirty="0" smtClean="0">
                <a:solidFill>
                  <a:srgbClr val="000000"/>
                </a:solidFill>
              </a:rPr>
              <a:t>EPA</a:t>
            </a:r>
          </a:p>
          <a:p>
            <a:pPr algn="ctr" eaLnBrk="1" hangingPunct="1">
              <a:lnSpc>
                <a:spcPct val="120000"/>
              </a:lnSpc>
              <a:spcBef>
                <a:spcPct val="0"/>
              </a:spcBef>
            </a:pPr>
            <a:endParaRPr lang="en-US" sz="1700" i="0" dirty="0">
              <a:solidFill>
                <a:srgbClr val="000000"/>
              </a:solidFill>
            </a:endParaRPr>
          </a:p>
          <a:p>
            <a:pPr algn="ctr" eaLnBrk="1" hangingPunct="1">
              <a:lnSpc>
                <a:spcPct val="120000"/>
              </a:lnSpc>
              <a:spcBef>
                <a:spcPct val="0"/>
              </a:spcBef>
            </a:pPr>
            <a:r>
              <a:rPr lang="en-US" sz="1700" i="0" dirty="0" smtClean="0">
                <a:solidFill>
                  <a:srgbClr val="000000"/>
                </a:solidFill>
              </a:rPr>
              <a:t>Robert </a:t>
            </a:r>
            <a:r>
              <a:rPr lang="en-US" sz="1700" i="0" dirty="0" err="1" smtClean="0">
                <a:solidFill>
                  <a:srgbClr val="000000"/>
                </a:solidFill>
              </a:rPr>
              <a:t>Walko</a:t>
            </a:r>
            <a:endParaRPr lang="en-US" sz="1700" i="0" dirty="0" smtClean="0">
              <a:solidFill>
                <a:srgbClr val="000000"/>
              </a:solidFill>
            </a:endParaRPr>
          </a:p>
          <a:p>
            <a:pPr algn="ctr" eaLnBrk="1" hangingPunct="1">
              <a:lnSpc>
                <a:spcPct val="120000"/>
              </a:lnSpc>
              <a:spcBef>
                <a:spcPct val="0"/>
              </a:spcBef>
            </a:pPr>
            <a:r>
              <a:rPr lang="en-US" sz="1700" dirty="0" smtClean="0">
                <a:solidFill>
                  <a:srgbClr val="000000"/>
                </a:solidFill>
              </a:rPr>
              <a:t>Univ. Miami</a:t>
            </a:r>
          </a:p>
          <a:p>
            <a:pPr eaLnBrk="1" hangingPunct="1">
              <a:lnSpc>
                <a:spcPct val="120000"/>
              </a:lnSpc>
              <a:spcAft>
                <a:spcPct val="25000"/>
              </a:spcAft>
            </a:pPr>
            <a:endParaRPr lang="en-US" sz="1600" dirty="0" smtClean="0">
              <a:solidFill>
                <a:srgbClr val="000000"/>
              </a:solidFill>
            </a:endParaRPr>
          </a:p>
          <a:p>
            <a:pPr eaLnBrk="1" hangingPunct="1">
              <a:lnSpc>
                <a:spcPct val="120000"/>
              </a:lnSpc>
              <a:spcAft>
                <a:spcPct val="25000"/>
              </a:spcAft>
            </a:pPr>
            <a:endParaRPr lang="en-US" sz="1200" dirty="0" smtClean="0">
              <a:solidFill>
                <a:srgbClr val="000000"/>
              </a:solidFill>
            </a:endParaRPr>
          </a:p>
          <a:p>
            <a:pPr eaLnBrk="1" hangingPunct="1">
              <a:lnSpc>
                <a:spcPct val="120000"/>
              </a:lnSpc>
              <a:spcBef>
                <a:spcPct val="0"/>
              </a:spcBef>
            </a:pPr>
            <a:endParaRPr lang="en-US" sz="1600" baseline="30000" dirty="0" smtClean="0">
              <a:solidFill>
                <a:srgbClr val="000000"/>
              </a:solidFill>
            </a:endParaRPr>
          </a:p>
        </p:txBody>
      </p:sp>
      <p:pic>
        <p:nvPicPr>
          <p:cNvPr id="3" name="Picture 2" descr="LAX_IAH_focu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6196" y="1862039"/>
            <a:ext cx="6353092" cy="474533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38C227B-4E24-4462-A9C3-2CD9F15AC8EE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pic>
        <p:nvPicPr>
          <p:cNvPr id="5" name="Picture 4" descr="LAX_IAH_focu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36" y="788251"/>
            <a:ext cx="4339247" cy="324112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28881" y="378280"/>
            <a:ext cx="34559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Deterministic Large-Scale CMAQ</a:t>
            </a:r>
            <a:endParaRPr lang="en-US" sz="1600" dirty="0"/>
          </a:p>
        </p:txBody>
      </p:sp>
      <p:sp>
        <p:nvSpPr>
          <p:cNvPr id="7" name="TextBox 6"/>
          <p:cNvSpPr txBox="1"/>
          <p:nvPr/>
        </p:nvSpPr>
        <p:spPr>
          <a:xfrm>
            <a:off x="5452331" y="1711858"/>
            <a:ext cx="31598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Stochastic Small-Scale CMAQ</a:t>
            </a:r>
            <a:endParaRPr lang="en-US" sz="1600" dirty="0"/>
          </a:p>
        </p:txBody>
      </p:sp>
      <p:pic>
        <p:nvPicPr>
          <p:cNvPr id="8" name="Picture 7" descr="hdiv24.gi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65" t="2561" r="12032" b="17065"/>
          <a:stretch/>
        </p:blipFill>
        <p:spPr>
          <a:xfrm>
            <a:off x="4938345" y="2563271"/>
            <a:ext cx="4040294" cy="4141299"/>
          </a:xfrm>
          <a:prstGeom prst="rect">
            <a:avLst/>
          </a:prstGeom>
        </p:spPr>
      </p:pic>
      <p:cxnSp>
        <p:nvCxnSpPr>
          <p:cNvPr id="11" name="Straight Connector 10"/>
          <p:cNvCxnSpPr/>
          <p:nvPr/>
        </p:nvCxnSpPr>
        <p:spPr bwMode="auto">
          <a:xfrm>
            <a:off x="3758031" y="1904820"/>
            <a:ext cx="1231079" cy="4716697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" name="Straight Connector 13"/>
          <p:cNvCxnSpPr/>
          <p:nvPr/>
        </p:nvCxnSpPr>
        <p:spPr bwMode="auto">
          <a:xfrm>
            <a:off x="3848742" y="1904820"/>
            <a:ext cx="5040943" cy="69973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9" name="TextBox 18"/>
          <p:cNvSpPr txBox="1"/>
          <p:nvPr/>
        </p:nvSpPr>
        <p:spPr>
          <a:xfrm>
            <a:off x="102633" y="4425550"/>
            <a:ext cx="424646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Arial"/>
              <a:buChar char="•"/>
            </a:pPr>
            <a:r>
              <a:rPr lang="en-US" dirty="0" smtClean="0"/>
              <a:t>The large scale run provides the mean conditions and local gradients</a:t>
            </a:r>
          </a:p>
          <a:p>
            <a:pPr marL="285750" indent="-285750" algn="l">
              <a:buFont typeface="Arial"/>
              <a:buChar char="•"/>
            </a:pPr>
            <a:endParaRPr lang="en-US" dirty="0" smtClean="0"/>
          </a:p>
          <a:p>
            <a:pPr marL="285750" indent="-285750" algn="l">
              <a:buFont typeface="Arial"/>
              <a:buChar char="•"/>
            </a:pPr>
            <a:r>
              <a:rPr lang="en-US" dirty="0" smtClean="0"/>
              <a:t>The small scale run simulates the emissions variability and the turbulence which generates the fine-scale variability missing in deterministic runs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51909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3632" y="-82756"/>
            <a:ext cx="7943850" cy="1143000"/>
          </a:xfrm>
        </p:spPr>
        <p:txBody>
          <a:bodyPr/>
          <a:lstStyle/>
          <a:p>
            <a:pPr algn="ctr"/>
            <a:r>
              <a:rPr lang="en-US" dirty="0" smtClean="0"/>
              <a:t>Stochastic CMAQ details: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6375" y="1221275"/>
            <a:ext cx="8731250" cy="4660900"/>
          </a:xfrm>
        </p:spPr>
        <p:txBody>
          <a:bodyPr/>
          <a:lstStyle/>
          <a:p>
            <a:r>
              <a:rPr lang="en-US" dirty="0" smtClean="0"/>
              <a:t>Given the large-scale conditions for a particular time (which are held constant), we generate the fine-scale meteorology and chemistry fields</a:t>
            </a:r>
          </a:p>
          <a:p>
            <a:endParaRPr lang="en-US" sz="800" dirty="0" smtClean="0"/>
          </a:p>
          <a:p>
            <a:r>
              <a:rPr lang="en-US" dirty="0" smtClean="0"/>
              <a:t>Fine-scale emissions are required though!</a:t>
            </a:r>
          </a:p>
          <a:p>
            <a:endParaRPr lang="en-US" sz="800" dirty="0" smtClean="0"/>
          </a:p>
          <a:p>
            <a:r>
              <a:rPr lang="en-US" dirty="0" smtClean="0"/>
              <a:t>As the fine-scale model integrates forward, it generates an ensemble of realizations that represents the variability at each location (time is the ensemble dimension)</a:t>
            </a:r>
          </a:p>
          <a:p>
            <a:endParaRPr lang="en-US" sz="800" dirty="0" smtClean="0"/>
          </a:p>
          <a:p>
            <a:r>
              <a:rPr lang="en-US" dirty="0" smtClean="0"/>
              <a:t>By keeping the large scale conditions stationary, we can compute the necessary statistics at each location (variance about the mean, total dosages, time spent above a particular threshold level, etc.)</a:t>
            </a:r>
          </a:p>
          <a:p>
            <a:endParaRPr lang="en-US" sz="800" dirty="0" smtClean="0"/>
          </a:p>
          <a:p>
            <a:r>
              <a:rPr lang="en-US" dirty="0" smtClean="0"/>
              <a:t>Downscaling at smaller scales is better justified because the energy transfer at small scales is downscale; at </a:t>
            </a:r>
            <a:r>
              <a:rPr lang="en-US" dirty="0" err="1" smtClean="0"/>
              <a:t>meso</a:t>
            </a:r>
            <a:r>
              <a:rPr lang="en-US" dirty="0" smtClean="0"/>
              <a:t> and larger scales energy/</a:t>
            </a:r>
            <a:r>
              <a:rPr lang="en-US" dirty="0" err="1" smtClean="0"/>
              <a:t>enstrophy</a:t>
            </a:r>
            <a:r>
              <a:rPr lang="en-US" dirty="0" smtClean="0"/>
              <a:t> transfer is upscale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38C227B-4E24-4462-A9C3-2CD9F15AC8EE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69140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5682" y="148150"/>
            <a:ext cx="7943850" cy="1143000"/>
          </a:xfrm>
        </p:spPr>
        <p:txBody>
          <a:bodyPr/>
          <a:lstStyle/>
          <a:p>
            <a:r>
              <a:rPr lang="en-US" dirty="0" smtClean="0"/>
              <a:t>Sigma coordinates are not appropriate high resolution runs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38C227B-4E24-4462-A9C3-2CD9F15AC8EE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pic>
        <p:nvPicPr>
          <p:cNvPr id="5" name="Picture 4" descr="cut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5886" y="1192975"/>
            <a:ext cx="3476232" cy="550119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11598" y="1731737"/>
            <a:ext cx="35082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Sigma coordinate representation used</a:t>
            </a:r>
          </a:p>
          <a:p>
            <a:r>
              <a:rPr lang="en-US" dirty="0" smtClean="0"/>
              <a:t>by most atmospheric models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116451" y="4988436"/>
            <a:ext cx="29777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Shaved cell representation used</a:t>
            </a:r>
          </a:p>
          <a:p>
            <a:r>
              <a:rPr lang="en-US" dirty="0" smtClean="0"/>
              <a:t>in the global CMAQ model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13165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38C227B-4E24-4462-A9C3-2CD9F15AC8EE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p:pic>
        <p:nvPicPr>
          <p:cNvPr id="5" name="Picture 4" descr="cut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332" y="12700"/>
            <a:ext cx="7589520" cy="6809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10081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38C227B-4E24-4462-A9C3-2CD9F15AC8EE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pic>
        <p:nvPicPr>
          <p:cNvPr id="5" name="Picture 4" descr="cut3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8"/>
          <a:stretch/>
        </p:blipFill>
        <p:spPr>
          <a:xfrm>
            <a:off x="910872" y="0"/>
            <a:ext cx="743806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2585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38C227B-4E24-4462-A9C3-2CD9F15AC8EE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  <p:pic>
        <p:nvPicPr>
          <p:cNvPr id="5" name="Picture 4" descr="cut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" y="190500"/>
            <a:ext cx="9040368" cy="6467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4242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484006-84F8-48C3-8FF1-101F0697FE6D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sz="4400">
                <a:solidFill>
                  <a:schemeClr val="tx2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t10</a:t>
            </a:r>
          </a:p>
        </p:txBody>
      </p:sp>
      <p:pic>
        <p:nvPicPr>
          <p:cNvPr id="4" name="Picture 3" descr="t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945"/>
          <a:stretch>
            <a:fillRect/>
          </a:stretch>
        </p:blipFill>
        <p:spPr bwMode="auto">
          <a:xfrm>
            <a:off x="0" y="542707"/>
            <a:ext cx="9144000" cy="5695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2913626" y="38100"/>
            <a:ext cx="3386602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en-US" dirty="0" smtClean="0">
                <a:effectLst>
                  <a:outerShdw blurRad="38100" dist="38100" dir="2700000" algn="tl">
                    <a:srgbClr val="DDDDDD"/>
                  </a:outerShdw>
                </a:effectLst>
              </a:rPr>
              <a:t>Shaved cell flow </a:t>
            </a:r>
            <a:r>
              <a:rPr lang="en-US" dirty="0">
                <a:effectLst>
                  <a:outerShdw blurRad="38100" dist="38100" dir="2700000" algn="tl">
                    <a:srgbClr val="DDDDDD"/>
                  </a:outerShdw>
                </a:effectLst>
              </a:rPr>
              <a:t>over an obstruction:</a:t>
            </a:r>
          </a:p>
        </p:txBody>
      </p:sp>
    </p:spTree>
    <p:extLst>
      <p:ext uri="{BB962C8B-B14F-4D97-AF65-F5344CB8AC3E}">
        <p14:creationId xmlns:p14="http://schemas.microsoft.com/office/powerpoint/2010/main" val="1536364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meta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1" t="10921" r="2716" b="-404"/>
          <a:stretch/>
        </p:blipFill>
        <p:spPr>
          <a:xfrm>
            <a:off x="1620252" y="899459"/>
            <a:ext cx="5670252" cy="344015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401736" y="171860"/>
            <a:ext cx="36688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Emitted Tracer in </a:t>
            </a:r>
            <a:br>
              <a:rPr lang="en-US" dirty="0" smtClean="0"/>
            </a:br>
            <a:r>
              <a:rPr lang="en-US" dirty="0" smtClean="0"/>
              <a:t>Wasatch Range near Salt Lake City, UT</a:t>
            </a:r>
            <a:endParaRPr lang="en-US" dirty="0"/>
          </a:p>
        </p:txBody>
      </p:sp>
      <p:sp>
        <p:nvSpPr>
          <p:cNvPr id="51" name="Content Placeholder 2"/>
          <p:cNvSpPr txBox="1">
            <a:spLocks/>
          </p:cNvSpPr>
          <p:nvPr/>
        </p:nvSpPr>
        <p:spPr>
          <a:xfrm>
            <a:off x="761959" y="4440909"/>
            <a:ext cx="8259679" cy="2240142"/>
          </a:xfrm>
          <a:prstGeom prst="rect">
            <a:avLst/>
          </a:prstGeom>
        </p:spPr>
        <p:txBody>
          <a:bodyPr/>
          <a:lstStyle>
            <a:lvl1pPr marL="168275" indent="-1682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0B9"/>
              </a:buClr>
              <a:buSzPct val="90000"/>
              <a:buFont typeface="Times" pitchFamily="18" charset="0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8788" indent="-1746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0B9"/>
              </a:buClr>
              <a:buChar char="–"/>
              <a:defRPr>
                <a:solidFill>
                  <a:schemeClr val="tx1"/>
                </a:solidFill>
                <a:latin typeface="+mn-lt"/>
                <a:ea typeface="+mn-ea"/>
              </a:defRPr>
            </a:lvl2pPr>
            <a:lvl3pPr marL="742950" indent="-1682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0B9"/>
              </a:buClr>
              <a:buSzPct val="90000"/>
              <a:buFont typeface="Times" pitchFamily="18" charset="0"/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3pPr>
            <a:lvl4pPr marL="1027113" indent="-1698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0B9"/>
              </a:buClr>
              <a:buChar char="–"/>
              <a:defRPr>
                <a:solidFill>
                  <a:schemeClr val="tx1"/>
                </a:solidFill>
                <a:latin typeface="+mn-lt"/>
                <a:ea typeface="+mn-ea"/>
              </a:defRPr>
            </a:lvl4pPr>
            <a:lvl5pPr marL="1317625" indent="-1762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0B9"/>
              </a:buClr>
              <a:buChar char="»"/>
              <a:defRPr i="1">
                <a:solidFill>
                  <a:schemeClr val="tx1"/>
                </a:solidFill>
                <a:latin typeface="+mn-lt"/>
                <a:ea typeface="+mn-ea"/>
              </a:defRPr>
            </a:lvl5pPr>
            <a:lvl6pPr marL="1774825" indent="-176213" algn="l" rtl="0" fontAlgn="base">
              <a:spcBef>
                <a:spcPct val="20000"/>
              </a:spcBef>
              <a:spcAft>
                <a:spcPct val="0"/>
              </a:spcAft>
              <a:buClr>
                <a:srgbClr val="0070B9"/>
              </a:buClr>
              <a:buChar char="»"/>
              <a:defRPr i="1">
                <a:solidFill>
                  <a:schemeClr val="tx1"/>
                </a:solidFill>
                <a:latin typeface="+mn-lt"/>
                <a:ea typeface="+mn-ea"/>
              </a:defRPr>
            </a:lvl6pPr>
            <a:lvl7pPr marL="2232025" indent="-176213" algn="l" rtl="0" fontAlgn="base">
              <a:spcBef>
                <a:spcPct val="20000"/>
              </a:spcBef>
              <a:spcAft>
                <a:spcPct val="0"/>
              </a:spcAft>
              <a:buClr>
                <a:srgbClr val="0070B9"/>
              </a:buClr>
              <a:buChar char="»"/>
              <a:defRPr i="1">
                <a:solidFill>
                  <a:schemeClr val="tx1"/>
                </a:solidFill>
                <a:latin typeface="+mn-lt"/>
                <a:ea typeface="+mn-ea"/>
              </a:defRPr>
            </a:lvl7pPr>
            <a:lvl8pPr marL="2689225" indent="-176213" algn="l" rtl="0" fontAlgn="base">
              <a:spcBef>
                <a:spcPct val="20000"/>
              </a:spcBef>
              <a:spcAft>
                <a:spcPct val="0"/>
              </a:spcAft>
              <a:buClr>
                <a:srgbClr val="0070B9"/>
              </a:buClr>
              <a:buChar char="»"/>
              <a:defRPr i="1">
                <a:solidFill>
                  <a:schemeClr val="tx1"/>
                </a:solidFill>
                <a:latin typeface="+mn-lt"/>
                <a:ea typeface="+mn-ea"/>
              </a:defRPr>
            </a:lvl8pPr>
            <a:lvl9pPr marL="3146425" indent="-176213" algn="l" rtl="0" fontAlgn="base">
              <a:spcBef>
                <a:spcPct val="20000"/>
              </a:spcBef>
              <a:spcAft>
                <a:spcPct val="0"/>
              </a:spcAft>
              <a:buClr>
                <a:srgbClr val="0070B9"/>
              </a:buClr>
              <a:buChar char="»"/>
              <a:defRPr i="1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en-US" dirty="0" smtClean="0"/>
              <a:t>Advantages of shaved cells:</a:t>
            </a:r>
          </a:p>
          <a:p>
            <a:pPr lvl="1">
              <a:lnSpc>
                <a:spcPct val="110000"/>
              </a:lnSpc>
            </a:pPr>
            <a:r>
              <a:rPr lang="en-US" dirty="0" smtClean="0">
                <a:solidFill>
                  <a:srgbClr val="000090"/>
                </a:solidFill>
              </a:rPr>
              <a:t>Reduced artificial mixing</a:t>
            </a:r>
          </a:p>
          <a:p>
            <a:pPr lvl="1">
              <a:lnSpc>
                <a:spcPct val="110000"/>
              </a:lnSpc>
            </a:pPr>
            <a:r>
              <a:rPr lang="en-US" dirty="0" smtClean="0">
                <a:solidFill>
                  <a:srgbClr val="000090"/>
                </a:solidFill>
              </a:rPr>
              <a:t>Can represent steep terrain/buildings</a:t>
            </a:r>
          </a:p>
          <a:p>
            <a:pPr>
              <a:lnSpc>
                <a:spcPct val="150000"/>
              </a:lnSpc>
            </a:pPr>
            <a:r>
              <a:rPr lang="en-US" b="1" dirty="0" smtClean="0">
                <a:solidFill>
                  <a:srgbClr val="333333"/>
                </a:solidFill>
              </a:rPr>
              <a:t>Disadvantages:</a:t>
            </a:r>
          </a:p>
          <a:p>
            <a:pPr lvl="1">
              <a:lnSpc>
                <a:spcPct val="110000"/>
              </a:lnSpc>
            </a:pPr>
            <a:r>
              <a:rPr lang="en-US" dirty="0" smtClean="0">
                <a:solidFill>
                  <a:srgbClr val="000090"/>
                </a:solidFill>
              </a:rPr>
              <a:t>Uneven vertical resolution at surface</a:t>
            </a:r>
          </a:p>
          <a:p>
            <a:pPr lvl="1">
              <a:lnSpc>
                <a:spcPct val="110000"/>
              </a:lnSpc>
            </a:pPr>
            <a:r>
              <a:rPr lang="en-US" dirty="0" smtClean="0">
                <a:solidFill>
                  <a:srgbClr val="000090"/>
                </a:solidFill>
              </a:rPr>
              <a:t>Need many vertical levels to have high near-surface resolution at high altitudes</a:t>
            </a:r>
          </a:p>
        </p:txBody>
      </p:sp>
      <p:sp>
        <p:nvSpPr>
          <p:cNvPr id="5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0" y="6224588"/>
            <a:ext cx="609600" cy="228600"/>
          </a:xfrm>
        </p:spPr>
        <p:txBody>
          <a:bodyPr/>
          <a:lstStyle/>
          <a:p>
            <a:pPr>
              <a:defRPr/>
            </a:pPr>
            <a:fld id="{24484006-84F8-48C3-8FF1-101F0697FE6D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52395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993775" y="96838"/>
            <a:ext cx="7943850" cy="1143000"/>
          </a:xfrm>
        </p:spPr>
        <p:txBody>
          <a:bodyPr/>
          <a:lstStyle/>
          <a:p>
            <a:pPr algn="ctr"/>
            <a:r>
              <a:rPr lang="en-US" dirty="0" smtClean="0"/>
              <a:t>Current / Future Work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206375" y="1490663"/>
            <a:ext cx="8731250" cy="4660900"/>
          </a:xfrm>
        </p:spPr>
        <p:txBody>
          <a:bodyPr/>
          <a:lstStyle/>
          <a:p>
            <a:pPr>
              <a:spcBef>
                <a:spcPts val="1200"/>
              </a:spcBef>
            </a:pPr>
            <a:r>
              <a:rPr lang="en-US" dirty="0" smtClean="0"/>
              <a:t>Using the physical realism of CMAQ to link with human exposure models would be ideal for air pollution modeling</a:t>
            </a:r>
          </a:p>
          <a:p>
            <a:pPr>
              <a:spcBef>
                <a:spcPts val="1200"/>
              </a:spcBef>
            </a:pPr>
            <a:endParaRPr lang="en-US" dirty="0"/>
          </a:p>
          <a:p>
            <a:pPr>
              <a:spcBef>
                <a:spcPts val="1200"/>
              </a:spcBef>
            </a:pPr>
            <a:r>
              <a:rPr lang="en-US" dirty="0" smtClean="0"/>
              <a:t>I am putting together the pieces necessary to accomplish this</a:t>
            </a:r>
          </a:p>
          <a:p>
            <a:pPr>
              <a:spcBef>
                <a:spcPts val="1200"/>
              </a:spcBef>
            </a:pPr>
            <a:endParaRPr lang="en-US" dirty="0"/>
          </a:p>
          <a:p>
            <a:pPr>
              <a:spcBef>
                <a:spcPts val="1200"/>
              </a:spcBef>
            </a:pPr>
            <a:r>
              <a:rPr lang="en-US" dirty="0" smtClean="0"/>
              <a:t>Requires a model that does not use sigma coordinates</a:t>
            </a:r>
          </a:p>
          <a:p>
            <a:pPr>
              <a:spcBef>
                <a:spcPts val="1200"/>
              </a:spcBef>
            </a:pPr>
            <a:endParaRPr lang="en-US" dirty="0"/>
          </a:p>
          <a:p>
            <a:pPr>
              <a:spcBef>
                <a:spcPts val="1200"/>
              </a:spcBef>
            </a:pPr>
            <a:r>
              <a:rPr lang="en-US" dirty="0" smtClean="0"/>
              <a:t>The model should also behave well for mountain/valley air pollution events</a:t>
            </a:r>
            <a:endParaRPr lang="en-US" dirty="0"/>
          </a:p>
          <a:p>
            <a:pPr>
              <a:spcBef>
                <a:spcPts val="1200"/>
              </a:spcBef>
            </a:pPr>
            <a:endParaRPr lang="en-US" dirty="0" smtClean="0"/>
          </a:p>
          <a:p>
            <a:pPr>
              <a:spcBef>
                <a:spcPts val="1200"/>
              </a:spcBef>
            </a:pPr>
            <a:endParaRPr lang="en-US" dirty="0"/>
          </a:p>
          <a:p>
            <a:pPr marL="0" indent="0">
              <a:spcBef>
                <a:spcPts val="1200"/>
              </a:spcBef>
              <a:buNone/>
            </a:pPr>
            <a:endParaRPr lang="en-US" dirty="0" smtClean="0"/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0" y="6224588"/>
            <a:ext cx="609600" cy="228600"/>
          </a:xfrm>
        </p:spPr>
        <p:txBody>
          <a:bodyPr/>
          <a:lstStyle/>
          <a:p>
            <a:pPr>
              <a:defRPr/>
            </a:pPr>
            <a:fld id="{038C227B-4E24-4462-A9C3-2CD9F15AC8EE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83010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1837" y="96838"/>
            <a:ext cx="8545788" cy="1636266"/>
          </a:xfrm>
        </p:spPr>
        <p:txBody>
          <a:bodyPr/>
          <a:lstStyle/>
          <a:p>
            <a:r>
              <a:rPr lang="en-US" dirty="0" smtClean="0"/>
              <a:t>Motivation: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We want to model air pollution from global scales right down to the finest scales necessary for linkages with human exposure models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6375" y="2189705"/>
            <a:ext cx="8731250" cy="3935695"/>
          </a:xfrm>
        </p:spPr>
        <p:txBody>
          <a:bodyPr/>
          <a:lstStyle/>
          <a:p>
            <a:r>
              <a:rPr lang="en-US" dirty="0" smtClean="0"/>
              <a:t>CMAQ currently does not get anywhere near the resolution necessary for direct input to health risk assessment models</a:t>
            </a:r>
            <a:endParaRPr lang="en-US" dirty="0" smtClean="0"/>
          </a:p>
          <a:p>
            <a:pPr marL="284163" lvl="1" indent="0">
              <a:buNone/>
            </a:pPr>
            <a:endParaRPr lang="en-US" dirty="0"/>
          </a:p>
          <a:p>
            <a:r>
              <a:rPr lang="en-US" dirty="0" smtClean="0"/>
              <a:t>We have to rely on parameterized/non-physically based models to bridge the gap to exposure models</a:t>
            </a:r>
            <a:endParaRPr lang="en-US" dirty="0"/>
          </a:p>
          <a:p>
            <a:endParaRPr lang="en-US" dirty="0" smtClean="0"/>
          </a:p>
          <a:p>
            <a:r>
              <a:rPr lang="en-US" dirty="0" smtClean="0"/>
              <a:t>Ideally we would use the physics within CMAQ to characterize exposure</a:t>
            </a:r>
          </a:p>
          <a:p>
            <a:endParaRPr lang="en-US" dirty="0"/>
          </a:p>
          <a:p>
            <a:r>
              <a:rPr lang="en-US" dirty="0" smtClean="0"/>
              <a:t>Link global climate, regional air pollution, and small-scale exposure right in the same model</a:t>
            </a:r>
          </a:p>
          <a:p>
            <a:endParaRPr lang="en-US" dirty="0"/>
          </a:p>
          <a:p>
            <a:pPr marL="0" indent="0">
              <a:buNone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38C227B-4E24-4462-A9C3-2CD9F15AC8EE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89349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3775" y="96838"/>
            <a:ext cx="7943850" cy="740780"/>
          </a:xfrm>
        </p:spPr>
        <p:txBody>
          <a:bodyPr/>
          <a:lstStyle/>
          <a:p>
            <a:r>
              <a:rPr lang="en-US" dirty="0" smtClean="0"/>
              <a:t>What is the problem with existing CMAQ simulations?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38C227B-4E24-4462-A9C3-2CD9F15AC8EE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p:pic>
        <p:nvPicPr>
          <p:cNvPr id="5" name="Picture 4" descr="ozon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346" y="1486096"/>
            <a:ext cx="3956242" cy="3645519"/>
          </a:xfrm>
          <a:prstGeom prst="rect">
            <a:avLst/>
          </a:prstGeom>
        </p:spPr>
      </p:pic>
      <p:pic>
        <p:nvPicPr>
          <p:cNvPr id="6" name="Picture 5" descr="wind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1213" y="1463709"/>
            <a:ext cx="4097016" cy="364458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276295" y="1202387"/>
            <a:ext cx="12248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Wind Speed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207782" y="1202387"/>
            <a:ext cx="7489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Ozone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08092" y="5512069"/>
            <a:ext cx="90088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dirty="0" smtClean="0"/>
              <a:t>Numerical simulations lack the high frequency variability necessary for exposure models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939930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0" y="6224588"/>
            <a:ext cx="609600" cy="228600"/>
          </a:xfrm>
        </p:spPr>
        <p:txBody>
          <a:bodyPr/>
          <a:lstStyle/>
          <a:p>
            <a:pPr>
              <a:defRPr/>
            </a:pPr>
            <a:fld id="{038C227B-4E24-4462-A9C3-2CD9F15AC8EE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966751" y="204918"/>
            <a:ext cx="7943850" cy="525144"/>
          </a:xfrm>
        </p:spPr>
        <p:txBody>
          <a:bodyPr/>
          <a:lstStyle/>
          <a:p>
            <a:r>
              <a:rPr lang="en-US" dirty="0" smtClean="0"/>
              <a:t>We will rely on next-generation </a:t>
            </a:r>
            <a:r>
              <a:rPr lang="en-US" dirty="0" err="1" smtClean="0"/>
              <a:t>multiresolution</a:t>
            </a:r>
            <a:r>
              <a:rPr lang="en-US" dirty="0" smtClean="0"/>
              <a:t> models to bridge the gap between global and regional air pollution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pic>
        <p:nvPicPr>
          <p:cNvPr id="7" name="Picture 9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763" y="2633737"/>
            <a:ext cx="3433626" cy="3494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4" descr="bt1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92" t="23575" r="13608" b="26727"/>
          <a:stretch>
            <a:fillRect/>
          </a:stretch>
        </p:blipFill>
        <p:spPr bwMode="auto">
          <a:xfrm>
            <a:off x="5295598" y="2608590"/>
            <a:ext cx="3377045" cy="33943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6" descr="bt5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56" t="52872" r="43550" b="25670"/>
          <a:stretch>
            <a:fillRect/>
          </a:stretch>
        </p:blipFill>
        <p:spPr bwMode="auto">
          <a:xfrm>
            <a:off x="4774034" y="4097957"/>
            <a:ext cx="1454727" cy="1177636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3765" y="968000"/>
            <a:ext cx="7457165" cy="1412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71198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38C227B-4E24-4462-A9C3-2CD9F15AC8EE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pic>
        <p:nvPicPr>
          <p:cNvPr id="5" name="Picture 6" descr="dual"/>
          <p:cNvPicPr>
            <a:picLocks noChangeAspect="1" noChangeArrowheads="1"/>
          </p:cNvPicPr>
          <p:nvPr/>
        </p:nvPicPr>
        <p:blipFill rotWithShape="1">
          <a:blip r:embed="rId2">
            <a:lum contrast="-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52" t="22108" r="11295" b="37140"/>
          <a:stretch/>
        </p:blipFill>
        <p:spPr bwMode="auto">
          <a:xfrm>
            <a:off x="635953" y="834158"/>
            <a:ext cx="3384579" cy="2597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1110548" y="184280"/>
            <a:ext cx="688181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800" b="1" dirty="0" smtClean="0">
                <a:solidFill>
                  <a:schemeClr val="accent2"/>
                </a:solidFill>
              </a:rPr>
              <a:t>We can rapidly nest down to very high resolution locally</a:t>
            </a:r>
            <a:endParaRPr lang="en-US" sz="1800" b="1" dirty="0">
              <a:solidFill>
                <a:schemeClr val="accent2"/>
              </a:solidFill>
            </a:endParaRPr>
          </a:p>
        </p:txBody>
      </p:sp>
      <p:pic>
        <p:nvPicPr>
          <p:cNvPr id="7" name="Picture 2" descr="C:\Users\rwalko\Documents\ali\cdh1.gif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74" t="21111" r="11175" b="29769"/>
          <a:stretch/>
        </p:blipFill>
        <p:spPr bwMode="auto">
          <a:xfrm>
            <a:off x="5174956" y="708878"/>
            <a:ext cx="3658276" cy="3249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LAX_IAH_focus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6751" y="3678830"/>
            <a:ext cx="4526398" cy="3165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4169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38C227B-4E24-4462-A9C3-2CD9F15AC8EE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993775" y="-24752"/>
            <a:ext cx="7241797" cy="1143000"/>
          </a:xfrm>
        </p:spPr>
        <p:txBody>
          <a:bodyPr/>
          <a:lstStyle/>
          <a:p>
            <a:pPr algn="ctr"/>
            <a:r>
              <a:rPr lang="en-US" dirty="0" smtClean="0"/>
              <a:t>Fully coupled </a:t>
            </a:r>
            <a:r>
              <a:rPr lang="en-US" dirty="0" err="1" smtClean="0"/>
              <a:t>multiresolution</a:t>
            </a:r>
            <a:r>
              <a:rPr lang="en-US" dirty="0" smtClean="0"/>
              <a:t> simulations with CMAQ</a:t>
            </a:r>
            <a:br>
              <a:rPr lang="en-US" dirty="0" smtClean="0"/>
            </a:br>
            <a:r>
              <a:rPr lang="en-US" sz="1000" dirty="0" smtClean="0"/>
              <a:t>      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1600" dirty="0" smtClean="0"/>
              <a:t>100 km global resolution to 12 km over US       </a:t>
            </a:r>
            <a:endParaRPr lang="en-US" sz="1600" dirty="0"/>
          </a:p>
        </p:txBody>
      </p:sp>
      <p:sp>
        <p:nvSpPr>
          <p:cNvPr id="6" name="Slide Number Placeholder 3"/>
          <p:cNvSpPr txBox="1">
            <a:spLocks/>
          </p:cNvSpPr>
          <p:nvPr/>
        </p:nvSpPr>
        <p:spPr bwMode="auto">
          <a:xfrm>
            <a:off x="0" y="6224588"/>
            <a:ext cx="609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chemeClr val="bg1"/>
                </a:solidFill>
                <a:latin typeface="Arial" charset="0"/>
                <a:ea typeface="ＭＳ Ｐゴシック" pitchFamily="1" charset="-128"/>
                <a:cs typeface="+mn-cs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 Rounded MT Bold" pitchFamily="34" charset="0"/>
                <a:ea typeface="ＭＳ Ｐゴシック" pitchFamily="1" charset="-128"/>
                <a:cs typeface="+mn-cs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 Rounded MT Bold" pitchFamily="34" charset="0"/>
                <a:ea typeface="ＭＳ Ｐゴシック" pitchFamily="1" charset="-128"/>
                <a:cs typeface="+mn-cs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 Rounded MT Bold" pitchFamily="34" charset="0"/>
                <a:ea typeface="ＭＳ Ｐゴシック" pitchFamily="1" charset="-128"/>
                <a:cs typeface="+mn-cs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 Rounded MT Bold" pitchFamily="34" charset="0"/>
                <a:ea typeface="ＭＳ Ｐゴシック" pitchFamily="1" charset="-128"/>
                <a:cs typeface="+mn-cs"/>
              </a:defRPr>
            </a:lvl5pPr>
            <a:lvl6pPr marL="2286000" algn="l" defTabSz="914400" rtl="0" eaLnBrk="1" latinLnBrk="0" hangingPunct="1">
              <a:defRPr sz="1400" kern="1200">
                <a:solidFill>
                  <a:schemeClr val="tx1"/>
                </a:solidFill>
                <a:latin typeface="Arial Rounded MT Bold" pitchFamily="34" charset="0"/>
                <a:ea typeface="ＭＳ Ｐゴシック" pitchFamily="1" charset="-128"/>
                <a:cs typeface="+mn-cs"/>
              </a:defRPr>
            </a:lvl6pPr>
            <a:lvl7pPr marL="2743200" algn="l" defTabSz="914400" rtl="0" eaLnBrk="1" latinLnBrk="0" hangingPunct="1">
              <a:defRPr sz="1400" kern="1200">
                <a:solidFill>
                  <a:schemeClr val="tx1"/>
                </a:solidFill>
                <a:latin typeface="Arial Rounded MT Bold" pitchFamily="34" charset="0"/>
                <a:ea typeface="ＭＳ Ｐゴシック" pitchFamily="1" charset="-128"/>
                <a:cs typeface="+mn-cs"/>
              </a:defRPr>
            </a:lvl7pPr>
            <a:lvl8pPr marL="3200400" algn="l" defTabSz="914400" rtl="0" eaLnBrk="1" latinLnBrk="0" hangingPunct="1">
              <a:defRPr sz="1400" kern="1200">
                <a:solidFill>
                  <a:schemeClr val="tx1"/>
                </a:solidFill>
                <a:latin typeface="Arial Rounded MT Bold" pitchFamily="34" charset="0"/>
                <a:ea typeface="ＭＳ Ｐゴシック" pitchFamily="1" charset="-128"/>
                <a:cs typeface="+mn-cs"/>
              </a:defRPr>
            </a:lvl8pPr>
            <a:lvl9pPr marL="3657600" algn="l" defTabSz="914400" rtl="0" eaLnBrk="1" latinLnBrk="0" hangingPunct="1">
              <a:defRPr sz="1400" kern="1200">
                <a:solidFill>
                  <a:schemeClr val="tx1"/>
                </a:solidFill>
                <a:latin typeface="Arial Rounded MT Bold" pitchFamily="34" charset="0"/>
                <a:ea typeface="ＭＳ Ｐゴシック" pitchFamily="1" charset="-128"/>
                <a:cs typeface="+mn-cs"/>
              </a:defRPr>
            </a:lvl9pPr>
          </a:lstStyle>
          <a:p>
            <a:pPr>
              <a:defRPr/>
            </a:pPr>
            <a:fld id="{038C227B-4E24-4462-A9C3-2CD9F15AC8EE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pic>
        <p:nvPicPr>
          <p:cNvPr id="7" name="Picture 6" descr="western_hemis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4" t="6968" r="4490" b="6853"/>
          <a:stretch/>
        </p:blipFill>
        <p:spPr>
          <a:xfrm>
            <a:off x="25151" y="1483829"/>
            <a:ext cx="5362121" cy="5374171"/>
          </a:xfrm>
          <a:prstGeom prst="rect">
            <a:avLst/>
          </a:prstGeom>
        </p:spPr>
      </p:pic>
      <p:pic>
        <p:nvPicPr>
          <p:cNvPr id="8" name="Picture 7" descr="north_america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31" t="4401" r="4678" b="16021"/>
          <a:stretch/>
        </p:blipFill>
        <p:spPr>
          <a:xfrm>
            <a:off x="5174964" y="1031135"/>
            <a:ext cx="3935123" cy="3634127"/>
          </a:xfrm>
          <a:prstGeom prst="ellipse">
            <a:avLst/>
          </a:prstGeom>
        </p:spPr>
      </p:pic>
      <p:cxnSp>
        <p:nvCxnSpPr>
          <p:cNvPr id="9" name="Straight Connector 8"/>
          <p:cNvCxnSpPr>
            <a:endCxn id="8" idx="4"/>
          </p:cNvCxnSpPr>
          <p:nvPr/>
        </p:nvCxnSpPr>
        <p:spPr bwMode="auto">
          <a:xfrm>
            <a:off x="2816440" y="4501791"/>
            <a:ext cx="4326086" cy="163471"/>
          </a:xfrm>
          <a:prstGeom prst="line">
            <a:avLst/>
          </a:prstGeom>
          <a:solidFill>
            <a:schemeClr val="accent1"/>
          </a:solidFill>
          <a:ln w="44450" cap="rnd" cmpd="sng" algn="ctr">
            <a:solidFill>
              <a:schemeClr val="accent6">
                <a:lumMod val="40000"/>
                <a:lumOff val="60000"/>
              </a:schemeClr>
            </a:solidFill>
            <a:prstDash val="solid"/>
            <a:round/>
            <a:headEnd type="oval" w="med" len="med"/>
            <a:tailEnd type="oval" w="med" len="med"/>
          </a:ln>
          <a:effectLst/>
        </p:spPr>
      </p:cxnSp>
      <p:cxnSp>
        <p:nvCxnSpPr>
          <p:cNvPr id="10" name="Straight Connector 9"/>
          <p:cNvCxnSpPr/>
          <p:nvPr/>
        </p:nvCxnSpPr>
        <p:spPr bwMode="auto">
          <a:xfrm flipV="1">
            <a:off x="2539825" y="1056286"/>
            <a:ext cx="4237234" cy="1370657"/>
          </a:xfrm>
          <a:prstGeom prst="line">
            <a:avLst/>
          </a:prstGeom>
          <a:solidFill>
            <a:schemeClr val="accent1"/>
          </a:solidFill>
          <a:ln w="44450" cap="rnd" cmpd="sng" algn="ctr">
            <a:solidFill>
              <a:schemeClr val="accent6">
                <a:lumMod val="40000"/>
                <a:lumOff val="60000"/>
              </a:schemeClr>
            </a:solidFill>
            <a:prstDash val="solid"/>
            <a:round/>
            <a:headEnd type="oval" w="med" len="med"/>
            <a:tailEnd type="oval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15607574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993775" y="-51772"/>
            <a:ext cx="7367531" cy="1143000"/>
          </a:xfrm>
        </p:spPr>
        <p:txBody>
          <a:bodyPr/>
          <a:lstStyle/>
          <a:p>
            <a:pPr algn="ctr"/>
            <a:r>
              <a:rPr lang="en-US" dirty="0" smtClean="0"/>
              <a:t>Ozone in Upper Troposphere </a:t>
            </a:r>
            <a:br>
              <a:rPr lang="en-US" dirty="0" smtClean="0"/>
            </a:br>
            <a:r>
              <a:rPr lang="en-US" sz="1600" dirty="0" smtClean="0"/>
              <a:t>blue 0 </a:t>
            </a:r>
            <a:r>
              <a:rPr lang="en-US" sz="1600" dirty="0" err="1" smtClean="0"/>
              <a:t>ppmV</a:t>
            </a:r>
            <a:r>
              <a:rPr lang="en-US" sz="1600" dirty="0" smtClean="0"/>
              <a:t> to red 0.24 </a:t>
            </a:r>
            <a:r>
              <a:rPr lang="en-US" sz="1600" dirty="0" err="1" smtClean="0"/>
              <a:t>ppmV</a:t>
            </a:r>
            <a:endParaRPr lang="en-US" sz="1600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0" y="6224588"/>
            <a:ext cx="609600" cy="228600"/>
          </a:xfrm>
        </p:spPr>
        <p:txBody>
          <a:bodyPr/>
          <a:lstStyle/>
          <a:p>
            <a:pPr>
              <a:defRPr/>
            </a:pPr>
            <a:fld id="{038C227B-4E24-4462-A9C3-2CD9F15AC8EE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pic>
        <p:nvPicPr>
          <p:cNvPr id="7" name="Picture 6" descr="o3_8km_n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2260" y="976298"/>
            <a:ext cx="5595159" cy="5888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1267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38C227B-4E24-4462-A9C3-2CD9F15AC8EE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993775" y="96838"/>
            <a:ext cx="7367531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53975"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70B9"/>
                </a:solidFill>
                <a:latin typeface="+mj-lt"/>
                <a:ea typeface="+mj-ea"/>
                <a:cs typeface="+mj-cs"/>
              </a:defRPr>
            </a:lvl1pPr>
            <a:lvl2pPr marL="53975"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70B9"/>
                </a:solidFill>
                <a:latin typeface="Arial Rounded MT Bold" pitchFamily="34" charset="0"/>
                <a:ea typeface="ＭＳ Ｐゴシック" pitchFamily="1" charset="-128"/>
              </a:defRPr>
            </a:lvl2pPr>
            <a:lvl3pPr marL="53975"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70B9"/>
                </a:solidFill>
                <a:latin typeface="Arial Rounded MT Bold" pitchFamily="34" charset="0"/>
                <a:ea typeface="ＭＳ Ｐゴシック" pitchFamily="1" charset="-128"/>
              </a:defRPr>
            </a:lvl3pPr>
            <a:lvl4pPr marL="53975"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70B9"/>
                </a:solidFill>
                <a:latin typeface="Arial Rounded MT Bold" pitchFamily="34" charset="0"/>
                <a:ea typeface="ＭＳ Ｐゴシック" pitchFamily="1" charset="-128"/>
              </a:defRPr>
            </a:lvl4pPr>
            <a:lvl5pPr marL="53975"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70B9"/>
                </a:solidFill>
                <a:latin typeface="Arial Rounded MT Bold" pitchFamily="34" charset="0"/>
                <a:ea typeface="ＭＳ Ｐゴシック" pitchFamily="1" charset="-128"/>
              </a:defRPr>
            </a:lvl5pPr>
            <a:lvl6pPr marL="511175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70B9"/>
                </a:solidFill>
                <a:latin typeface="Arial Rounded MT Bold" pitchFamily="34" charset="0"/>
                <a:ea typeface="ＭＳ Ｐゴシック" pitchFamily="1" charset="-128"/>
              </a:defRPr>
            </a:lvl6pPr>
            <a:lvl7pPr marL="968375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70B9"/>
                </a:solidFill>
                <a:latin typeface="Arial Rounded MT Bold" pitchFamily="34" charset="0"/>
                <a:ea typeface="ＭＳ Ｐゴシック" pitchFamily="1" charset="-128"/>
              </a:defRPr>
            </a:lvl7pPr>
            <a:lvl8pPr marL="1425575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70B9"/>
                </a:solidFill>
                <a:latin typeface="Arial Rounded MT Bold" pitchFamily="34" charset="0"/>
                <a:ea typeface="ＭＳ Ｐゴシック" pitchFamily="1" charset="-128"/>
              </a:defRPr>
            </a:lvl8pPr>
            <a:lvl9pPr marL="1882775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70B9"/>
                </a:solidFill>
                <a:latin typeface="Arial Rounded MT Bold" pitchFamily="34" charset="0"/>
                <a:ea typeface="ＭＳ Ｐゴシック" pitchFamily="1" charset="-128"/>
              </a:defRPr>
            </a:lvl9pPr>
          </a:lstStyle>
          <a:p>
            <a:pPr algn="ctr"/>
            <a:r>
              <a:rPr lang="en-US" smtClean="0"/>
              <a:t>CO at Surface</a:t>
            </a:r>
            <a:br>
              <a:rPr lang="en-US" smtClean="0"/>
            </a:br>
            <a:r>
              <a:rPr lang="en-US" sz="1600" smtClean="0"/>
              <a:t>blue 0 ppmV to red 0.4 ppmV</a:t>
            </a:r>
            <a:endParaRPr lang="en-US" sz="1600" dirty="0"/>
          </a:p>
        </p:txBody>
      </p:sp>
      <p:sp>
        <p:nvSpPr>
          <p:cNvPr id="6" name="Slide Number Placeholder 3"/>
          <p:cNvSpPr txBox="1">
            <a:spLocks/>
          </p:cNvSpPr>
          <p:nvPr/>
        </p:nvSpPr>
        <p:spPr bwMode="auto">
          <a:xfrm>
            <a:off x="0" y="6224588"/>
            <a:ext cx="609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chemeClr val="bg1"/>
                </a:solidFill>
                <a:latin typeface="Arial" charset="0"/>
                <a:ea typeface="ＭＳ Ｐゴシック" pitchFamily="1" charset="-128"/>
                <a:cs typeface="+mn-cs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 Rounded MT Bold" pitchFamily="34" charset="0"/>
                <a:ea typeface="ＭＳ Ｐゴシック" pitchFamily="1" charset="-128"/>
                <a:cs typeface="+mn-cs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 Rounded MT Bold" pitchFamily="34" charset="0"/>
                <a:ea typeface="ＭＳ Ｐゴシック" pitchFamily="1" charset="-128"/>
                <a:cs typeface="+mn-cs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 Rounded MT Bold" pitchFamily="34" charset="0"/>
                <a:ea typeface="ＭＳ Ｐゴシック" pitchFamily="1" charset="-128"/>
                <a:cs typeface="+mn-cs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 Rounded MT Bold" pitchFamily="34" charset="0"/>
                <a:ea typeface="ＭＳ Ｐゴシック" pitchFamily="1" charset="-128"/>
                <a:cs typeface="+mn-cs"/>
              </a:defRPr>
            </a:lvl5pPr>
            <a:lvl6pPr marL="2286000" algn="l" defTabSz="914400" rtl="0" eaLnBrk="1" latinLnBrk="0" hangingPunct="1">
              <a:defRPr sz="1400" kern="1200">
                <a:solidFill>
                  <a:schemeClr val="tx1"/>
                </a:solidFill>
                <a:latin typeface="Arial Rounded MT Bold" pitchFamily="34" charset="0"/>
                <a:ea typeface="ＭＳ Ｐゴシック" pitchFamily="1" charset="-128"/>
                <a:cs typeface="+mn-cs"/>
              </a:defRPr>
            </a:lvl6pPr>
            <a:lvl7pPr marL="2743200" algn="l" defTabSz="914400" rtl="0" eaLnBrk="1" latinLnBrk="0" hangingPunct="1">
              <a:defRPr sz="1400" kern="1200">
                <a:solidFill>
                  <a:schemeClr val="tx1"/>
                </a:solidFill>
                <a:latin typeface="Arial Rounded MT Bold" pitchFamily="34" charset="0"/>
                <a:ea typeface="ＭＳ Ｐゴシック" pitchFamily="1" charset="-128"/>
                <a:cs typeface="+mn-cs"/>
              </a:defRPr>
            </a:lvl7pPr>
            <a:lvl8pPr marL="3200400" algn="l" defTabSz="914400" rtl="0" eaLnBrk="1" latinLnBrk="0" hangingPunct="1">
              <a:defRPr sz="1400" kern="1200">
                <a:solidFill>
                  <a:schemeClr val="tx1"/>
                </a:solidFill>
                <a:latin typeface="Arial Rounded MT Bold" pitchFamily="34" charset="0"/>
                <a:ea typeface="ＭＳ Ｐゴシック" pitchFamily="1" charset="-128"/>
                <a:cs typeface="+mn-cs"/>
              </a:defRPr>
            </a:lvl8pPr>
            <a:lvl9pPr marL="3657600" algn="l" defTabSz="914400" rtl="0" eaLnBrk="1" latinLnBrk="0" hangingPunct="1">
              <a:defRPr sz="1400" kern="1200">
                <a:solidFill>
                  <a:schemeClr val="tx1"/>
                </a:solidFill>
                <a:latin typeface="Arial Rounded MT Bold" pitchFamily="34" charset="0"/>
                <a:ea typeface="ＭＳ Ｐゴシック" pitchFamily="1" charset="-128"/>
                <a:cs typeface="+mn-cs"/>
              </a:defRPr>
            </a:lvl9pPr>
          </a:lstStyle>
          <a:p>
            <a:pPr>
              <a:defRPr/>
            </a:pPr>
            <a:fld id="{038C227B-4E24-4462-A9C3-2CD9F15AC8EE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pic>
        <p:nvPicPr>
          <p:cNvPr id="7" name="Picture 6" descr="co_sfc_pixe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4122" y="1068860"/>
            <a:ext cx="6110202" cy="5688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3783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5116" y="96838"/>
            <a:ext cx="8802509" cy="1143000"/>
          </a:xfrm>
        </p:spPr>
        <p:txBody>
          <a:bodyPr/>
          <a:lstStyle/>
          <a:p>
            <a:r>
              <a:rPr lang="en-US" dirty="0" smtClean="0"/>
              <a:t>But how do we link</a:t>
            </a:r>
            <a:r>
              <a:rPr lang="en-US" baseline="0" dirty="0" smtClean="0"/>
              <a:t> with small scale for health and exposure models?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It is not computationally feasible to go from a global grid down to meter scale locally</a:t>
            </a:r>
            <a:endParaRPr lang="en-US" dirty="0"/>
          </a:p>
          <a:p>
            <a:r>
              <a:rPr lang="en-US" dirty="0" smtClean="0"/>
              <a:t>Even if we could go to meter scale, we would still have the problem that the finer scale variability would be missing</a:t>
            </a:r>
            <a:endParaRPr lang="en-US" dirty="0"/>
          </a:p>
          <a:p>
            <a:r>
              <a:rPr lang="en-US" dirty="0" smtClean="0"/>
              <a:t>Problems include:</a:t>
            </a:r>
          </a:p>
          <a:p>
            <a:pPr lvl="1"/>
            <a:r>
              <a:rPr lang="en-US" dirty="0" smtClean="0"/>
              <a:t>“grey zone” atmospheric physics</a:t>
            </a:r>
          </a:p>
          <a:p>
            <a:pPr lvl="1"/>
            <a:r>
              <a:rPr lang="en-US" dirty="0" smtClean="0"/>
              <a:t>Need sufficient resolution to represent terrain/land surface/buildings </a:t>
            </a:r>
          </a:p>
          <a:p>
            <a:pPr lvl="1"/>
            <a:r>
              <a:rPr lang="en-US" dirty="0" smtClean="0"/>
              <a:t>Represent the temporal and spatial variability of emissions</a:t>
            </a:r>
          </a:p>
          <a:p>
            <a:pPr lvl="1"/>
            <a:r>
              <a:rPr lang="en-US" dirty="0" smtClean="0"/>
              <a:t>The effective resolution of atmospheric models is 3-5 times the grid size</a:t>
            </a:r>
          </a:p>
          <a:p>
            <a:pPr lvl="1"/>
            <a:r>
              <a:rPr lang="en-US" dirty="0" smtClean="0"/>
              <a:t>We need to represent the turbulent motions responsible for the fine-scale variability</a:t>
            </a:r>
          </a:p>
          <a:p>
            <a:r>
              <a:rPr lang="en-US" dirty="0" smtClean="0"/>
              <a:t>How do we get around these problems? By wisely downscaling!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38C227B-4E24-4462-A9C3-2CD9F15AC8EE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3195880"/>
      </p:ext>
    </p:extLst>
  </p:cSld>
  <p:clrMapOvr>
    <a:masterClrMapping/>
  </p:clrMapOvr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 Rounded MT Bold"/>
        <a:ea typeface="ＭＳ Ｐゴシック"/>
        <a:cs typeface=""/>
      </a:majorFont>
      <a:minorFont>
        <a:latin typeface="Arial Rounded MT Bold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Rounded MT Bold" pitchFamily="34" charset="0"/>
            <a:ea typeface="ＭＳ Ｐゴシック" pitchFamily="1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Rounded MT Bold" pitchFamily="34" charset="0"/>
            <a:ea typeface="ＭＳ Ｐゴシック" pitchFamily="1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18745</TotalTime>
  <Words>595</Words>
  <Application>Microsoft Macintosh PowerPoint</Application>
  <PresentationFormat>On-screen Show (4:3)</PresentationFormat>
  <Paragraphs>96</Paragraphs>
  <Slides>18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0" baseType="lpstr">
      <vt:lpstr>Blank Presentation</vt:lpstr>
      <vt:lpstr>Custom Design</vt:lpstr>
      <vt:lpstr>High-Resolution Simulations with CMAQ  for Improved Linkages with Exposure Models  </vt:lpstr>
      <vt:lpstr>Motivation:  We want to model air pollution from global scales right down to the finest scales necessary for linkages with human exposure models</vt:lpstr>
      <vt:lpstr>What is the problem with existing CMAQ simulations?</vt:lpstr>
      <vt:lpstr>We will rely on next-generation multiresolution models to bridge the gap between global and regional air pollution </vt:lpstr>
      <vt:lpstr>PowerPoint Presentation</vt:lpstr>
      <vt:lpstr>Fully coupled multiresolution simulations with CMAQ         100 km global resolution to 12 km over US       </vt:lpstr>
      <vt:lpstr>Ozone in Upper Troposphere  blue 0 ppmV to red 0.24 ppmV</vt:lpstr>
      <vt:lpstr>PowerPoint Presentation</vt:lpstr>
      <vt:lpstr>But how do we link with small scale for health and exposure models? </vt:lpstr>
      <vt:lpstr>PowerPoint Presentation</vt:lpstr>
      <vt:lpstr>Stochastic CMAQ details:</vt:lpstr>
      <vt:lpstr>Sigma coordinates are not appropriate high resolution runs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Current / Future Work</vt:lpstr>
    </vt:vector>
  </TitlesOfParts>
  <Company>EPA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Alice Gilliland</dc:creator>
  <cp:lastModifiedBy>Martin Otte</cp:lastModifiedBy>
  <cp:revision>911</cp:revision>
  <dcterms:created xsi:type="dcterms:W3CDTF">2008-09-29T20:29:27Z</dcterms:created>
  <dcterms:modified xsi:type="dcterms:W3CDTF">2015-10-06T12:17:25Z</dcterms:modified>
</cp:coreProperties>
</file>