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60" r:id="rId2"/>
    <p:sldId id="294" r:id="rId3"/>
    <p:sldId id="277" r:id="rId4"/>
    <p:sldId id="270" r:id="rId5"/>
    <p:sldId id="259" r:id="rId6"/>
    <p:sldId id="265" r:id="rId7"/>
    <p:sldId id="267" r:id="rId8"/>
    <p:sldId id="311" r:id="rId9"/>
    <p:sldId id="295" r:id="rId10"/>
    <p:sldId id="301" r:id="rId11"/>
    <p:sldId id="302" r:id="rId12"/>
    <p:sldId id="303" r:id="rId13"/>
    <p:sldId id="308" r:id="rId14"/>
    <p:sldId id="309" r:id="rId15"/>
    <p:sldId id="310" r:id="rId16"/>
    <p:sldId id="304" r:id="rId17"/>
    <p:sldId id="307" r:id="rId18"/>
    <p:sldId id="300" r:id="rId19"/>
    <p:sldId id="305" r:id="rId20"/>
    <p:sldId id="285" r:id="rId21"/>
    <p:sldId id="299" r:id="rId22"/>
    <p:sldId id="306" r:id="rId23"/>
    <p:sldId id="284" r:id="rId24"/>
    <p:sldId id="257" r:id="rId25"/>
    <p:sldId id="258" r:id="rId26"/>
    <p:sldId id="264" r:id="rId27"/>
    <p:sldId id="266" r:id="rId28"/>
    <p:sldId id="296" r:id="rId29"/>
    <p:sldId id="291" r:id="rId30"/>
    <p:sldId id="290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6" autoAdjust="0"/>
    <p:restoredTop sz="96471" autoAdjust="0"/>
  </p:normalViewPr>
  <p:slideViewPr>
    <p:cSldViewPr>
      <p:cViewPr>
        <p:scale>
          <a:sx n="100" d="100"/>
          <a:sy n="100" d="100"/>
        </p:scale>
        <p:origin x="-832" y="-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D48FE-8595-433E-8131-95C242784D45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B7F87-95E2-481D-9040-B5B646CA8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97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“simulation” </a:t>
            </a:r>
            <a:r>
              <a:rPr lang="en-US" b="1" dirty="0" smtClean="0"/>
              <a:t>or</a:t>
            </a:r>
            <a:r>
              <a:rPr lang="en-US" dirty="0" smtClean="0"/>
              <a:t> “modeling” in the last bullet.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7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be useful to say</a:t>
            </a:r>
            <a:r>
              <a:rPr lang="en-US" baseline="0" dirty="0" smtClean="0"/>
              <a:t> that this WRF version has known high bias in precip, and we are examining the effects of an update in the cumulus </a:t>
            </a:r>
            <a:r>
              <a:rPr lang="en-US" baseline="0" dirty="0" err="1" smtClean="0"/>
              <a:t>parametrization</a:t>
            </a:r>
            <a:r>
              <a:rPr lang="en-US" baseline="0" dirty="0" smtClean="0"/>
              <a:t> (based on Kain – Fritsch, and considering the radiative </a:t>
            </a:r>
            <a:r>
              <a:rPr lang="en-US" baseline="0" dirty="0" err="1" smtClean="0"/>
              <a:t>feebacks</a:t>
            </a:r>
            <a:r>
              <a:rPr lang="en-US" baseline="0" dirty="0" smtClean="0"/>
              <a:t> of sub-grid clouds) recently available in WRF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01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CGCM = Coupled</a:t>
            </a:r>
            <a:r>
              <a:rPr lang="en-US" baseline="0" dirty="0" smtClean="0"/>
              <a:t> General Circulation Model (CANADA)</a:t>
            </a:r>
          </a:p>
          <a:p>
            <a:r>
              <a:rPr lang="en-US" baseline="0" dirty="0" smtClean="0"/>
              <a:t>CSIRO = Commonwealth Scientific and Industrial Research Organization model (AUSTRALIA)</a:t>
            </a:r>
          </a:p>
          <a:p>
            <a:r>
              <a:rPr lang="en-US" baseline="0" dirty="0" smtClean="0"/>
              <a:t>MIROC = Model for Interdisciplinary Research on Climate (developed by CCSR = Center for Climate System Research, Tokyo, JAPAN)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6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8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CGCM shows the greatest change in </a:t>
            </a:r>
            <a:r>
              <a:rPr lang="en-US" dirty="0" err="1" smtClean="0"/>
              <a:t>Tmax</a:t>
            </a:r>
            <a:r>
              <a:rPr lang="en-US" dirty="0" smtClean="0"/>
              <a:t> over time,</a:t>
            </a:r>
            <a:r>
              <a:rPr lang="en-US" baseline="0" dirty="0" smtClean="0"/>
              <a:t> while MIROC shows highest values as a domain average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68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Greatest domain-average drying out seen</a:t>
            </a:r>
            <a:r>
              <a:rPr lang="en-US" baseline="0" dirty="0" smtClean="0"/>
              <a:t> in the MIROC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68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be useful to say</a:t>
            </a:r>
            <a:r>
              <a:rPr lang="en-US" baseline="0" dirty="0" smtClean="0"/>
              <a:t> that this WRF version has known high bias in precip, and we are examining the effects of an update in the cumulus </a:t>
            </a:r>
            <a:r>
              <a:rPr lang="en-US" baseline="0" dirty="0" err="1" smtClean="0"/>
              <a:t>parametrization</a:t>
            </a:r>
            <a:r>
              <a:rPr lang="en-US" baseline="0" dirty="0" smtClean="0"/>
              <a:t> (based on Kain – Fritsch, and considering the radiative </a:t>
            </a:r>
            <a:r>
              <a:rPr lang="en-US" baseline="0" dirty="0" err="1" smtClean="0"/>
              <a:t>feebacks</a:t>
            </a:r>
            <a:r>
              <a:rPr lang="en-US" baseline="0" dirty="0" smtClean="0"/>
              <a:t> of sub-grid clouds) recently available in WRF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3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PRISM =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Parameter-elevation Regressions on Independent Slopes Model (PRISM) climate mapping system (Daly et al., 2002)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Wanted to see the effects of met variable changes alone; when socioeconomics varied, negative</a:t>
            </a:r>
            <a:r>
              <a:rPr lang="en-US" baseline="0" dirty="0" smtClean="0"/>
              <a:t> trend was seen.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00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A1B MIROC shows high</a:t>
            </a:r>
            <a:r>
              <a:rPr lang="en-US" baseline="0" dirty="0" smtClean="0"/>
              <a:t> peak in 2040; general upward trend consistent with increasing temps and decreasing precip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5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be useful to say</a:t>
            </a:r>
            <a:r>
              <a:rPr lang="en-US" baseline="0" dirty="0" smtClean="0"/>
              <a:t> that this WRF version has known high bias in precip, and we are examining the effects of an update in the cumulus </a:t>
            </a:r>
            <a:r>
              <a:rPr lang="en-US" baseline="0" dirty="0" err="1" smtClean="0"/>
              <a:t>parametrization</a:t>
            </a:r>
            <a:r>
              <a:rPr lang="en-US" baseline="0" dirty="0" smtClean="0"/>
              <a:t> (based on Kain – Fritsch, and considering the radiative </a:t>
            </a:r>
            <a:r>
              <a:rPr lang="en-US" baseline="0" dirty="0" err="1" smtClean="0"/>
              <a:t>feebacks</a:t>
            </a:r>
            <a:r>
              <a:rPr lang="en-US" baseline="0" dirty="0" smtClean="0"/>
              <a:t> of sub-grid clouds) recently available in WRF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be useful to say</a:t>
            </a:r>
            <a:r>
              <a:rPr lang="en-US" baseline="0" dirty="0" smtClean="0"/>
              <a:t> that this WRF version has known high bias in precip, and we are examining the effects of an update in the cumulus </a:t>
            </a:r>
            <a:r>
              <a:rPr lang="en-US" baseline="0" dirty="0" err="1" smtClean="0"/>
              <a:t>parametrization</a:t>
            </a:r>
            <a:r>
              <a:rPr lang="en-US" baseline="0" dirty="0" smtClean="0"/>
              <a:t> (based on Kain – Fritsch, and considering the radiative </a:t>
            </a:r>
            <a:r>
              <a:rPr lang="en-US" baseline="0" dirty="0" err="1" smtClean="0"/>
              <a:t>feebacks</a:t>
            </a:r>
            <a:r>
              <a:rPr lang="en-US" baseline="0" dirty="0" smtClean="0"/>
              <a:t> of sub-grid clouds) recently available in WRF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3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be useful to say</a:t>
            </a:r>
            <a:r>
              <a:rPr lang="en-US" baseline="0" dirty="0" smtClean="0"/>
              <a:t> that this WRF version has known high bias in precip, and we are examining the effects of an update in the cumulus </a:t>
            </a:r>
            <a:r>
              <a:rPr lang="en-US" baseline="0" dirty="0" err="1" smtClean="0"/>
              <a:t>parametrization</a:t>
            </a:r>
            <a:r>
              <a:rPr lang="en-US" baseline="0" dirty="0" smtClean="0"/>
              <a:t> (based on Kain – Fritsch, and considering the radiative </a:t>
            </a:r>
            <a:r>
              <a:rPr lang="en-US" baseline="0" dirty="0" err="1" smtClean="0"/>
              <a:t>feebacks</a:t>
            </a:r>
            <a:r>
              <a:rPr lang="en-US" baseline="0" dirty="0" smtClean="0"/>
              <a:t> of sub-grid clouds) recently available in WRF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3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be useful to say</a:t>
            </a:r>
            <a:r>
              <a:rPr lang="en-US" baseline="0" dirty="0" smtClean="0"/>
              <a:t> that this WRF version has known high bias in precip, and we are examining the effects of an update in the cumulus </a:t>
            </a:r>
            <a:r>
              <a:rPr lang="en-US" baseline="0" dirty="0" err="1" smtClean="0"/>
              <a:t>parametrization</a:t>
            </a:r>
            <a:r>
              <a:rPr lang="en-US" baseline="0" dirty="0" smtClean="0"/>
              <a:t> (based on Kain – Fritsch, and considering the radiative </a:t>
            </a:r>
            <a:r>
              <a:rPr lang="en-US" baseline="0" dirty="0" err="1" smtClean="0"/>
              <a:t>feebacks</a:t>
            </a:r>
            <a:r>
              <a:rPr lang="en-US" baseline="0" dirty="0" smtClean="0"/>
              <a:t> of sub-grid clouds) recently available in WRF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B7F87-95E2-481D-9040-B5B646CA84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3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Use for background at the end for questions. Emphasize the need for a ONE-ATMOSPHERE system.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97B6552-129C-4FC6-852A-0EC7723A48B4}" type="slidenum">
              <a:rPr lang="en-US" altLang="en-US"/>
              <a:pPr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CE39-9551-4A52-AC0D-C50E8A5BBF73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6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E398-846D-4342-B679-280AD734E868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96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02380-F3F9-46F9-8888-342A689FE045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0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06CC2-B0C1-4952-9EB2-FD27364562A4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5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1784-85BC-433D-A103-FED332AD40E1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44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668E6-E26A-4A16-9B1C-C89CBFB8EAB8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4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A3FD-722C-4898-998D-F5A80C49D0F9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2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099E-562E-4D38-9D30-9FEDE595325F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5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CB21-C188-4B7D-AF1E-665C9CBDF9D9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49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9F4F-C59C-4DFA-9635-9866F1DBF12F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7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F94F4-03AF-4B66-973C-27C22A1DE1E0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1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43F6E-04ED-4CBA-BFE0-03B91890D340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FF75D-BDB7-46CA-A235-8E05C3752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6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5" Type="http://schemas.openxmlformats.org/officeDocument/2006/relationships/image" Target="../media/image14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5" Type="http://schemas.openxmlformats.org/officeDocument/2006/relationships/image" Target="../media/image18.gif"/><Relationship Id="rId6" Type="http://schemas.openxmlformats.org/officeDocument/2006/relationships/image" Target="../media/image19.gif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1.png"/><Relationship Id="rId8" Type="http://schemas.openxmlformats.org/officeDocument/2006/relationships/image" Target="../media/image47.png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8" Type="http://schemas.openxmlformats.org/officeDocument/2006/relationships/image" Target="../media/image53.jpeg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13" y="152400"/>
            <a:ext cx="88392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Causes and Consequences of Climate Change: Wildfire Emissions and Their Air Quality Impacts in the Southeastern U.S.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514600"/>
            <a:ext cx="3581400" cy="3810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U. Shankar</a:t>
            </a:r>
            <a:r>
              <a:rPr lang="en-US" sz="2800" baseline="30000" dirty="0" smtClean="0">
                <a:solidFill>
                  <a:schemeClr val="tx1"/>
                </a:solidFill>
              </a:rPr>
              <a:t>1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J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smtClean="0">
                <a:solidFill>
                  <a:schemeClr val="tx1"/>
                </a:solidFill>
              </a:rPr>
              <a:t>Prestemon</a:t>
            </a:r>
            <a:r>
              <a:rPr lang="en-US" sz="2800" baseline="30000" dirty="0" smtClean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, A</a:t>
            </a:r>
            <a:r>
              <a:rPr lang="en-US" sz="2800" dirty="0" smtClean="0">
                <a:solidFill>
                  <a:schemeClr val="tx1"/>
                </a:solidFill>
              </a:rPr>
              <a:t>. Xiu</a:t>
            </a:r>
            <a:r>
              <a:rPr lang="en-US" sz="2800" baseline="30000" dirty="0" smtClean="0">
                <a:solidFill>
                  <a:schemeClr val="tx1"/>
                </a:solidFill>
              </a:rPr>
              <a:t>1</a:t>
            </a:r>
            <a:r>
              <a:rPr lang="en-US" sz="2800" dirty="0" smtClean="0">
                <a:solidFill>
                  <a:schemeClr val="tx1"/>
                </a:solidFill>
              </a:rPr>
              <a:t>, K. Talgo</a:t>
            </a:r>
            <a:r>
              <a:rPr lang="en-US" sz="2800" baseline="30000" dirty="0" smtClean="0">
                <a:solidFill>
                  <a:schemeClr val="tx1"/>
                </a:solidFill>
              </a:rPr>
              <a:t>1</a:t>
            </a:r>
            <a:r>
              <a:rPr lang="en-US" sz="2800" dirty="0" smtClean="0">
                <a:solidFill>
                  <a:schemeClr val="tx1"/>
                </a:solidFill>
              </a:rPr>
              <a:t>, B. H. Baek</a:t>
            </a:r>
            <a:r>
              <a:rPr lang="en-US" sz="2800" baseline="30000" dirty="0">
                <a:solidFill>
                  <a:schemeClr val="tx1"/>
                </a:solidFill>
              </a:rPr>
              <a:t>1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M. Omary</a:t>
            </a:r>
            <a:r>
              <a:rPr lang="en-US" sz="2800" baseline="30000" dirty="0" smtClean="0">
                <a:solidFill>
                  <a:schemeClr val="tx1"/>
                </a:solidFill>
              </a:rPr>
              <a:t>1</a:t>
            </a:r>
            <a:r>
              <a:rPr lang="en-US" sz="2800" dirty="0" smtClean="0">
                <a:solidFill>
                  <a:schemeClr val="tx1"/>
                </a:solidFill>
              </a:rPr>
              <a:t>, and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D. Yang</a:t>
            </a:r>
            <a:r>
              <a:rPr lang="en-US" sz="2800" baseline="30000" dirty="0" smtClean="0">
                <a:solidFill>
                  <a:schemeClr val="tx1"/>
                </a:solidFill>
              </a:rPr>
              <a:t>1</a:t>
            </a:r>
          </a:p>
          <a:p>
            <a:pPr algn="l">
              <a:spcBef>
                <a:spcPts val="0"/>
              </a:spcBef>
            </a:pPr>
            <a:endParaRPr lang="en-US" sz="2400" baseline="30000" dirty="0" smtClean="0"/>
          </a:p>
          <a:p>
            <a:pPr algn="l">
              <a:spcBef>
                <a:spcPts val="0"/>
              </a:spcBef>
            </a:pPr>
            <a:endParaRPr lang="en-US" sz="2400" baseline="300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UNC Institute for the Environment</a:t>
            </a:r>
          </a:p>
          <a:p>
            <a:pPr algn="l">
              <a:spcBef>
                <a:spcPts val="0"/>
              </a:spcBef>
            </a:pPr>
            <a:r>
              <a:rPr lang="en-US" sz="2400" baseline="30000" dirty="0" smtClean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USDA </a:t>
            </a:r>
            <a:r>
              <a:rPr lang="en-US" sz="2400" dirty="0">
                <a:solidFill>
                  <a:schemeClr val="tx1"/>
                </a:solidFill>
              </a:rPr>
              <a:t>Forest Service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38400"/>
            <a:ext cx="4838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943600"/>
            <a:ext cx="724007" cy="8128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943600"/>
            <a:ext cx="1066800" cy="746760"/>
          </a:xfrm>
          <a:prstGeom prst="rect">
            <a:avLst/>
          </a:prstGeom>
        </p:spPr>
      </p:pic>
      <p:pic>
        <p:nvPicPr>
          <p:cNvPr id="8" name="Picture 3" descr="UNC_IFE_542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943600"/>
            <a:ext cx="173092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91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2010 Summer Fire Emissions (NEI Benchmark)</a:t>
            </a:r>
            <a:endParaRPr lang="en-US" sz="3600" dirty="0"/>
          </a:p>
        </p:txBody>
      </p:sp>
      <p:pic>
        <p:nvPicPr>
          <p:cNvPr id="5" name="Content Placeholder 4" descr="ptfire.PM2_5.12km.mon06_2010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5" r="9417" b="12980"/>
          <a:stretch/>
        </p:blipFill>
        <p:spPr>
          <a:xfrm>
            <a:off x="609600" y="1269104"/>
            <a:ext cx="3928193" cy="2209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914400"/>
            <a:ext cx="61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</a:t>
            </a:r>
            <a:endParaRPr lang="en-US" dirty="0"/>
          </a:p>
        </p:txBody>
      </p:sp>
      <p:pic>
        <p:nvPicPr>
          <p:cNvPr id="7" name="Picture 6" descr="ptfire.PM2_5.12km.mon07_201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t="22001" r="9966" b="12816"/>
          <a:stretch/>
        </p:blipFill>
        <p:spPr>
          <a:xfrm>
            <a:off x="4495801" y="1295400"/>
            <a:ext cx="3167594" cy="2186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914400"/>
            <a:ext cx="53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</a:t>
            </a:r>
            <a:endParaRPr lang="en-US" dirty="0"/>
          </a:p>
        </p:txBody>
      </p:sp>
      <p:pic>
        <p:nvPicPr>
          <p:cNvPr id="9" name="Picture 8" descr="ptfire.PM2_5.12km.mon08_2010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9965" b="13111"/>
          <a:stretch/>
        </p:blipFill>
        <p:spPr>
          <a:xfrm>
            <a:off x="533400" y="4170609"/>
            <a:ext cx="3956542" cy="2204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0" y="37338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</a:t>
            </a:r>
            <a:endParaRPr lang="en-US" dirty="0"/>
          </a:p>
        </p:txBody>
      </p:sp>
      <p:pic>
        <p:nvPicPr>
          <p:cNvPr id="11" name="Picture 10" descr="fires_gt50_JJA201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7407" r="1978"/>
          <a:stretch/>
        </p:blipFill>
        <p:spPr>
          <a:xfrm>
            <a:off x="4489942" y="4114800"/>
            <a:ext cx="3379622" cy="251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4400" y="37454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summer fires &gt; 50 acres</a:t>
            </a:r>
            <a:endParaRPr lang="en-US" dirty="0"/>
          </a:p>
        </p:txBody>
      </p:sp>
      <p:pic>
        <p:nvPicPr>
          <p:cNvPr id="13" name="Picture 3" descr="UNC_IFE_542blu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61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Summer Fire Emissions (This Work)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96200" y="35052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2043</a:t>
            </a:r>
            <a:endParaRPr lang="en-US" dirty="0"/>
          </a:p>
        </p:txBody>
      </p:sp>
      <p:pic>
        <p:nvPicPr>
          <p:cNvPr id="11" name="Picture 10" descr="ptfire_dyn.PM2_5.12km.summer_201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20839" r="10058" b="12265"/>
          <a:stretch/>
        </p:blipFill>
        <p:spPr>
          <a:xfrm>
            <a:off x="1143000" y="762000"/>
            <a:ext cx="3276600" cy="1890345"/>
          </a:xfrm>
          <a:prstGeom prst="rect">
            <a:avLst/>
          </a:prstGeom>
        </p:spPr>
      </p:pic>
      <p:pic>
        <p:nvPicPr>
          <p:cNvPr id="14" name="Picture 13" descr="ptfire_stat.PM2_5.12km.summer_201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9" t="22078" r="10138" b="12889"/>
          <a:stretch/>
        </p:blipFill>
        <p:spPr>
          <a:xfrm>
            <a:off x="4495800" y="809460"/>
            <a:ext cx="2667000" cy="18364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96200" y="15240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16" name="Picture 15" descr="ptfire_dyn.PM2_5.12km.summer_2043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22000" r="10138" b="13111"/>
          <a:stretch/>
        </p:blipFill>
        <p:spPr>
          <a:xfrm>
            <a:off x="1143000" y="2667000"/>
            <a:ext cx="3276600" cy="1832887"/>
          </a:xfrm>
          <a:prstGeom prst="rect">
            <a:avLst/>
          </a:prstGeom>
        </p:spPr>
      </p:pic>
      <p:pic>
        <p:nvPicPr>
          <p:cNvPr id="17" name="Picture 16" descr="ptfire_stat.PM2_5.12km.summer_201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t="22222" r="10138" b="13112"/>
          <a:stretch/>
        </p:blipFill>
        <p:spPr>
          <a:xfrm>
            <a:off x="4495800" y="2667000"/>
            <a:ext cx="2667000" cy="1830417"/>
          </a:xfrm>
          <a:prstGeom prst="rect">
            <a:avLst/>
          </a:prstGeom>
        </p:spPr>
      </p:pic>
      <p:pic>
        <p:nvPicPr>
          <p:cNvPr id="18" name="Picture 17" descr="ptfire_dyn.PM2_5.12km.summer_2058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10138" b="13111"/>
          <a:stretch/>
        </p:blipFill>
        <p:spPr>
          <a:xfrm>
            <a:off x="1143000" y="4572000"/>
            <a:ext cx="3276600" cy="1823118"/>
          </a:xfrm>
          <a:prstGeom prst="rect">
            <a:avLst/>
          </a:prstGeom>
        </p:spPr>
      </p:pic>
      <p:pic>
        <p:nvPicPr>
          <p:cNvPr id="19" name="Picture 18" descr="ptfire_stat.PM2_5.12km.summer_2058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t="22000" r="10138" b="13111"/>
          <a:stretch/>
        </p:blipFill>
        <p:spPr>
          <a:xfrm>
            <a:off x="4495800" y="4572000"/>
            <a:ext cx="2667000" cy="183670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696200" y="5181600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2058 </a:t>
            </a:r>
            <a:endParaRPr lang="en-US" dirty="0"/>
          </a:p>
        </p:txBody>
      </p:sp>
      <p:pic>
        <p:nvPicPr>
          <p:cNvPr id="13" name="Picture 3" descr="UNC_IFE_542blu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38400" y="6324600"/>
            <a:ext cx="1088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Dynamic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5257800" y="6324600"/>
            <a:ext cx="118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Statistical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20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2010 Summer PM</a:t>
            </a:r>
            <a:r>
              <a:rPr lang="en-US" baseline="-25000" dirty="0" smtClean="0"/>
              <a:t>2.5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1524000"/>
            <a:ext cx="674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Base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1524000"/>
            <a:ext cx="1088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Dynamic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1524000"/>
            <a:ext cx="118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Statistical</a:t>
            </a:r>
            <a:endParaRPr lang="en-US" sz="2000" dirty="0"/>
          </a:p>
        </p:txBody>
      </p:sp>
      <p:pic>
        <p:nvPicPr>
          <p:cNvPr id="12" name="Picture 11" descr="FSJVA_CMAQ12_base10b_All_PM25_TOT_summer_scatterplot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5926" r="5927" b="2593"/>
          <a:stretch/>
        </p:blipFill>
        <p:spPr>
          <a:xfrm>
            <a:off x="228600" y="1905000"/>
            <a:ext cx="2971800" cy="2959817"/>
          </a:xfrm>
          <a:prstGeom prst="rect">
            <a:avLst/>
          </a:prstGeom>
        </p:spPr>
      </p:pic>
      <p:pic>
        <p:nvPicPr>
          <p:cNvPr id="13" name="Picture 12" descr="FSJVA_CMAQ12_base10c_All_PM25_TOT_summer_scatterplot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6111" r="6111" b="2593"/>
          <a:stretch/>
        </p:blipFill>
        <p:spPr>
          <a:xfrm>
            <a:off x="3352800" y="1905000"/>
            <a:ext cx="2667000" cy="2974731"/>
          </a:xfrm>
          <a:prstGeom prst="rect">
            <a:avLst/>
          </a:prstGeom>
        </p:spPr>
      </p:pic>
      <p:pic>
        <p:nvPicPr>
          <p:cNvPr id="14" name="Picture 13" descr="FSJVA_CMAQ12_base10d_All_PM25_TOT_summer_scatterplot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5741" r="5926" b="2593"/>
          <a:stretch/>
        </p:blipFill>
        <p:spPr>
          <a:xfrm>
            <a:off x="6172200" y="1905000"/>
            <a:ext cx="2667000" cy="2980058"/>
          </a:xfrm>
          <a:prstGeom prst="rect">
            <a:avLst/>
          </a:prstGeom>
        </p:spPr>
      </p:pic>
      <p:pic>
        <p:nvPicPr>
          <p:cNvPr id="11" name="Picture 3" descr="UNC_IFE_542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35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2010 Summer EC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1524000"/>
            <a:ext cx="62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1524000"/>
            <a:ext cx="99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1524000"/>
            <a:ext cx="108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</a:t>
            </a:r>
            <a:endParaRPr lang="en-US" dirty="0"/>
          </a:p>
        </p:txBody>
      </p:sp>
      <p:pic>
        <p:nvPicPr>
          <p:cNvPr id="3" name="Picture 2" descr="FSJVA_CMAQ12_base10b_All_EC_summer_scatterplo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6111" r="5491" b="2222"/>
          <a:stretch/>
        </p:blipFill>
        <p:spPr>
          <a:xfrm>
            <a:off x="304800" y="1905000"/>
            <a:ext cx="3009900" cy="2971800"/>
          </a:xfrm>
          <a:prstGeom prst="rect">
            <a:avLst/>
          </a:prstGeom>
        </p:spPr>
      </p:pic>
      <p:pic>
        <p:nvPicPr>
          <p:cNvPr id="7" name="Picture 6" descr="FSJVA_CMAQ12_base10c_All_EC_summer_scatter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6111" r="6111" b="2408"/>
          <a:stretch/>
        </p:blipFill>
        <p:spPr>
          <a:xfrm>
            <a:off x="3449722" y="1905000"/>
            <a:ext cx="2658978" cy="2971800"/>
          </a:xfrm>
          <a:prstGeom prst="rect">
            <a:avLst/>
          </a:prstGeom>
        </p:spPr>
      </p:pic>
      <p:pic>
        <p:nvPicPr>
          <p:cNvPr id="11" name="Picture 10" descr="FSJVA_CMAQ12_base10d_All_EC_summer_scatterplo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6111" r="6111" b="2408"/>
          <a:stretch/>
        </p:blipFill>
        <p:spPr>
          <a:xfrm>
            <a:off x="6264441" y="1904999"/>
            <a:ext cx="2658980" cy="2971801"/>
          </a:xfrm>
          <a:prstGeom prst="rect">
            <a:avLst/>
          </a:prstGeom>
        </p:spPr>
      </p:pic>
      <p:pic>
        <p:nvPicPr>
          <p:cNvPr id="15" name="Picture 3" descr="UNC_IFE_542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4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2010 Summer OC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1524000"/>
            <a:ext cx="62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1524000"/>
            <a:ext cx="99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1524000"/>
            <a:ext cx="108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</a:t>
            </a:r>
            <a:endParaRPr lang="en-US" dirty="0"/>
          </a:p>
        </p:txBody>
      </p:sp>
      <p:pic>
        <p:nvPicPr>
          <p:cNvPr id="5" name="Picture 4" descr="FSJVA_CMAQ12_base10b_All_OC_summer_scatterplo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t="6111" r="5885" b="2501"/>
          <a:stretch/>
        </p:blipFill>
        <p:spPr>
          <a:xfrm>
            <a:off x="304800" y="1905000"/>
            <a:ext cx="2997200" cy="2971800"/>
          </a:xfrm>
          <a:prstGeom prst="rect">
            <a:avLst/>
          </a:prstGeom>
        </p:spPr>
      </p:pic>
      <p:pic>
        <p:nvPicPr>
          <p:cNvPr id="12" name="Picture 11" descr="FSJVA_CMAQ12_base10c_All_OC_summer_scatter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5926" r="5926" b="2406"/>
          <a:stretch/>
        </p:blipFill>
        <p:spPr>
          <a:xfrm>
            <a:off x="3429001" y="1905000"/>
            <a:ext cx="2659612" cy="2971800"/>
          </a:xfrm>
          <a:prstGeom prst="rect">
            <a:avLst/>
          </a:prstGeom>
        </p:spPr>
      </p:pic>
      <p:pic>
        <p:nvPicPr>
          <p:cNvPr id="13" name="Picture 12" descr="FSJVA_CMAQ12_base10d_All_OC_summer_scatterplo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5927" r="5926" b="2407"/>
          <a:stretch/>
        </p:blipFill>
        <p:spPr>
          <a:xfrm>
            <a:off x="6248400" y="1905000"/>
            <a:ext cx="2659612" cy="2971801"/>
          </a:xfrm>
          <a:prstGeom prst="rect">
            <a:avLst/>
          </a:prstGeom>
        </p:spPr>
      </p:pic>
      <p:pic>
        <p:nvPicPr>
          <p:cNvPr id="14" name="Picture 3" descr="UNC_IFE_542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12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2010 Summer 8-hr O</a:t>
            </a:r>
            <a:r>
              <a:rPr lang="en-US" baseline="-25000" dirty="0" smtClean="0"/>
              <a:t>3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524000"/>
            <a:ext cx="62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1524000"/>
            <a:ext cx="99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1524000"/>
            <a:ext cx="108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</a:t>
            </a:r>
            <a:endParaRPr lang="en-US" dirty="0"/>
          </a:p>
        </p:txBody>
      </p:sp>
      <p:pic>
        <p:nvPicPr>
          <p:cNvPr id="14" name="Picture 13" descr="FSJVA_CMAQ12_base10b_All_O3_8hrmax_summer_scatterplo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5740" r="5740" b="2408"/>
          <a:stretch/>
        </p:blipFill>
        <p:spPr>
          <a:xfrm>
            <a:off x="381000" y="1981200"/>
            <a:ext cx="2972414" cy="2948636"/>
          </a:xfrm>
          <a:prstGeom prst="rect">
            <a:avLst/>
          </a:prstGeom>
        </p:spPr>
      </p:pic>
      <p:pic>
        <p:nvPicPr>
          <p:cNvPr id="15" name="Picture 14" descr="FSJVA_CMAQ12_base10c_All_O3_8hrmax_summer_scatter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5741" r="5740" b="2593"/>
          <a:stretch/>
        </p:blipFill>
        <p:spPr>
          <a:xfrm>
            <a:off x="3428998" y="1981199"/>
            <a:ext cx="2667002" cy="2973346"/>
          </a:xfrm>
          <a:prstGeom prst="rect">
            <a:avLst/>
          </a:prstGeom>
        </p:spPr>
      </p:pic>
      <p:pic>
        <p:nvPicPr>
          <p:cNvPr id="16" name="Picture 15" descr="FSJVA_CMAQ12_base10d_All_O3_8hrmax_summer_scatterplo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5741" r="5926" b="2593"/>
          <a:stretch/>
        </p:blipFill>
        <p:spPr>
          <a:xfrm>
            <a:off x="6172200" y="1981200"/>
            <a:ext cx="2667000" cy="2980918"/>
          </a:xfrm>
          <a:prstGeom prst="rect">
            <a:avLst/>
          </a:prstGeom>
        </p:spPr>
      </p:pic>
      <p:pic>
        <p:nvPicPr>
          <p:cNvPr id="17" name="Picture 3" descr="UNC_IFE_542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15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2010 Summer Air Quality:</a:t>
            </a:r>
            <a:br>
              <a:rPr lang="en-US" dirty="0" smtClean="0"/>
            </a:br>
            <a:r>
              <a:rPr lang="en-US" dirty="0" smtClean="0"/>
              <a:t>CMAQ PM</a:t>
            </a:r>
            <a:r>
              <a:rPr lang="en-US" baseline="-25000" dirty="0" smtClean="0"/>
              <a:t>2.5</a:t>
            </a:r>
            <a:r>
              <a:rPr lang="en-US" dirty="0" smtClean="0"/>
              <a:t> Composition vs. IMPROVE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1828800"/>
            <a:ext cx="674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Base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1828800"/>
            <a:ext cx="1270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Dynamical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1828800"/>
            <a:ext cx="118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Statistical</a:t>
            </a:r>
            <a:endParaRPr lang="en-US" sz="2000" dirty="0"/>
          </a:p>
        </p:txBody>
      </p:sp>
      <p:pic>
        <p:nvPicPr>
          <p:cNvPr id="3" name="Picture 2" descr="FSJVA_CMAQ12_base10b_IMPROVE_summer_PM2.5_stacked_barplo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4863" r="4534" b="10879"/>
          <a:stretch/>
        </p:blipFill>
        <p:spPr>
          <a:xfrm>
            <a:off x="457200" y="2133600"/>
            <a:ext cx="3996749" cy="2857501"/>
          </a:xfrm>
          <a:prstGeom prst="rect">
            <a:avLst/>
          </a:prstGeom>
        </p:spPr>
      </p:pic>
      <p:pic>
        <p:nvPicPr>
          <p:cNvPr id="5" name="Picture 4" descr="FSJVA_CMAQ12_base10c_IMPROVE_summer_PM2.5_stacked_bar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2" t="5371" r="4299" b="10957"/>
          <a:stretch/>
        </p:blipFill>
        <p:spPr>
          <a:xfrm>
            <a:off x="4572000" y="2133600"/>
            <a:ext cx="2127250" cy="2868054"/>
          </a:xfrm>
          <a:prstGeom prst="rect">
            <a:avLst/>
          </a:prstGeom>
        </p:spPr>
      </p:pic>
      <p:pic>
        <p:nvPicPr>
          <p:cNvPr id="7" name="Picture 6" descr="FSJVA_CMAQ12_base10d_IMPROVE_summer_PM2.5_stacked_barplo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2" t="4446" r="4593" b="11174"/>
          <a:stretch/>
        </p:blipFill>
        <p:spPr>
          <a:xfrm>
            <a:off x="6629400" y="2133600"/>
            <a:ext cx="2075752" cy="284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1828800"/>
            <a:ext cx="1180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IMPROVE</a:t>
            </a:r>
            <a:endParaRPr lang="en-US" sz="2000" dirty="0"/>
          </a:p>
        </p:txBody>
      </p:sp>
      <p:pic>
        <p:nvPicPr>
          <p:cNvPr id="11" name="Picture 3" descr="UNC_IFE_542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13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CMAQ PM</a:t>
            </a:r>
            <a:r>
              <a:rPr lang="en-US" baseline="-25000" dirty="0" smtClean="0"/>
              <a:t>2.5</a:t>
            </a:r>
            <a:r>
              <a:rPr lang="en-US" dirty="0" smtClean="0"/>
              <a:t> Composition 2010 vs. 2058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1219200"/>
            <a:ext cx="1270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Dynamical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1219200"/>
            <a:ext cx="118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Statistical</a:t>
            </a:r>
            <a:endParaRPr lang="en-US" sz="2000" dirty="0"/>
          </a:p>
        </p:txBody>
      </p:sp>
      <p:pic>
        <p:nvPicPr>
          <p:cNvPr id="5" name="Picture 4" descr="FSJVA_CMAQ12_base10c_IMPROVE_summer_PM2.5_stacked_barplo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8" t="5371" r="4740" b="10957"/>
          <a:stretch/>
        </p:blipFill>
        <p:spPr>
          <a:xfrm>
            <a:off x="304800" y="1676400"/>
            <a:ext cx="2120360" cy="2844800"/>
          </a:xfrm>
          <a:prstGeom prst="rect">
            <a:avLst/>
          </a:prstGeom>
        </p:spPr>
      </p:pic>
      <p:pic>
        <p:nvPicPr>
          <p:cNvPr id="7" name="Picture 6" descr="FSJVA_CMAQ12_base10d_IMPROVE_summer_PM2.5_stacked_bar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2" t="4446" r="4593" b="11174"/>
          <a:stretch/>
        </p:blipFill>
        <p:spPr>
          <a:xfrm>
            <a:off x="4572000" y="1676400"/>
            <a:ext cx="2057219" cy="2819400"/>
          </a:xfrm>
          <a:prstGeom prst="rect">
            <a:avLst/>
          </a:prstGeom>
        </p:spPr>
      </p:pic>
      <p:pic>
        <p:nvPicPr>
          <p:cNvPr id="12" name="Picture 11" descr="FSJVA_CMAQ12_base58c_IMPROVE_summer_PM2.5_stacked_barplo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4" t="5185" r="23510" b="11296"/>
          <a:stretch/>
        </p:blipFill>
        <p:spPr>
          <a:xfrm>
            <a:off x="2438400" y="1676400"/>
            <a:ext cx="1270000" cy="2819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200" y="46482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71800" y="46482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2058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46482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18" name="Picture 17" descr="FSJVA_CMAQ12_base58d_IMPROVE_summer_PM2.5_stacked_barplo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7" t="5000" r="23422" b="12037"/>
          <a:stretch/>
        </p:blipFill>
        <p:spPr>
          <a:xfrm>
            <a:off x="6705600" y="1676400"/>
            <a:ext cx="1282700" cy="2832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39000" y="46482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2058</a:t>
            </a:r>
            <a:endParaRPr lang="en-US" dirty="0"/>
          </a:p>
        </p:txBody>
      </p:sp>
      <p:pic>
        <p:nvPicPr>
          <p:cNvPr id="21" name="Picture 3" descr="UNC_IFE_542blu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01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867400"/>
          </a:xfrm>
        </p:spPr>
        <p:txBody>
          <a:bodyPr>
            <a:noAutofit/>
          </a:bodyPr>
          <a:lstStyle/>
          <a:p>
            <a:r>
              <a:rPr lang="en-US" sz="2400" dirty="0"/>
              <a:t>Human role </a:t>
            </a:r>
            <a:r>
              <a:rPr lang="en-US" sz="2400" dirty="0" smtClean="0"/>
              <a:t>is </a:t>
            </a:r>
            <a:r>
              <a:rPr lang="en-US" sz="2400" dirty="0"/>
              <a:t>critical in </a:t>
            </a:r>
            <a:r>
              <a:rPr lang="en-US" sz="2400" dirty="0" smtClean="0"/>
              <a:t>Southeastern wildfires </a:t>
            </a:r>
          </a:p>
          <a:p>
            <a:r>
              <a:rPr lang="en-US" sz="2400" dirty="0" smtClean="0"/>
              <a:t>Preliminary finding: AAB spatial distributions appear lower for dynamically derived vs. statistically derived met in future climate regimes – possible effect of precip?</a:t>
            </a:r>
          </a:p>
          <a:p>
            <a:r>
              <a:rPr lang="en-US" sz="2400" dirty="0" smtClean="0"/>
              <a:t>AQ results similar for 2010 from the two methods; slightly better PM performance from the dynamical method vs. statistical</a:t>
            </a:r>
          </a:p>
          <a:p>
            <a:pPr marL="628650" lvl="1">
              <a:buSzPct val="75000"/>
              <a:buFont typeface="Wingdings" charset="2"/>
              <a:buChar char="§"/>
            </a:pPr>
            <a:r>
              <a:rPr lang="en-US" sz="2000" dirty="0" smtClean="0"/>
              <a:t>Higher PM and 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than the NEI benchmark; needs investigation</a:t>
            </a:r>
          </a:p>
          <a:p>
            <a:r>
              <a:rPr lang="en-US" sz="2400" dirty="0" smtClean="0"/>
              <a:t>This project provides methods and data for </a:t>
            </a:r>
          </a:p>
          <a:p>
            <a:pPr marL="628650" lvl="1">
              <a:buSzPct val="75000"/>
              <a:buFont typeface="Wingdings" charset="2"/>
              <a:buChar char="§"/>
            </a:pPr>
            <a:r>
              <a:rPr lang="en-US" sz="2000" dirty="0" smtClean="0"/>
              <a:t>dynamic fire emissions estimates to examine fires in future climate regimes</a:t>
            </a:r>
          </a:p>
          <a:p>
            <a:pPr marL="628650" lvl="1">
              <a:buSzPct val="75000"/>
              <a:buFont typeface="Wingdings" charset="2"/>
              <a:buChar char="§"/>
            </a:pPr>
            <a:r>
              <a:rPr lang="en-US" sz="2000" smtClean="0"/>
              <a:t>supporting </a:t>
            </a:r>
            <a:r>
              <a:rPr lang="en-US" sz="2000" dirty="0" smtClean="0"/>
              <a:t>ongoing work funded by the Bureau of Land Management </a:t>
            </a:r>
            <a:r>
              <a:rPr lang="en-US" sz="2000" dirty="0"/>
              <a:t>under its Joint Fire Sciences Program </a:t>
            </a:r>
            <a:endParaRPr lang="en-US" sz="2000" dirty="0" smtClean="0"/>
          </a:p>
          <a:p>
            <a:pPr marL="908050" lvl="2" indent="-285750">
              <a:buSzPct val="75000"/>
              <a:buFont typeface="Arial"/>
              <a:buChar char="•"/>
            </a:pPr>
            <a:r>
              <a:rPr lang="en-US" sz="2000" dirty="0" smtClean="0"/>
              <a:t>considers effects of</a:t>
            </a:r>
            <a:r>
              <a:rPr lang="en-US" sz="2000" dirty="0"/>
              <a:t> d</a:t>
            </a:r>
            <a:r>
              <a:rPr lang="en-US" sz="2000" dirty="0" smtClean="0"/>
              <a:t>ynamic vegetation -&gt; fuel loads change 2006-2050</a:t>
            </a:r>
          </a:p>
          <a:p>
            <a:pPr marL="908050" lvl="2" indent="-285750">
              <a:buSzPct val="75000"/>
              <a:buFont typeface="Arial"/>
              <a:buChar char="•"/>
            </a:pPr>
            <a:r>
              <a:rPr lang="en-US" sz="2000" dirty="0" smtClean="0"/>
              <a:t>12-member ensemble of WRF model simulations: current and future modeling periods, high and low fire years, RCP4.5 and RCP8.5 scenarios in future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3" descr="UNC_IFE_542bl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3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USFS for funding and collaboration</a:t>
            </a:r>
          </a:p>
          <a:p>
            <a:r>
              <a:rPr lang="en-US" dirty="0" smtClean="0"/>
              <a:t>RPA partners: Dave Wear (land use), Linda Joyce (PRISM data), Karen Short (historical FOD) and Greg Dillon for his timely help with 2010 FOD data and plots</a:t>
            </a:r>
          </a:p>
          <a:p>
            <a:r>
              <a:rPr lang="en-US" dirty="0" smtClean="0"/>
              <a:t>Don McKenzie at the PNW Research Station for his guidance on FSB and all </a:t>
            </a:r>
            <a:r>
              <a:rPr lang="en-US" smtClean="0"/>
              <a:t>things fire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3" descr="UNC_IFE_542bl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76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486400"/>
          </a:xfrm>
        </p:spPr>
        <p:txBody>
          <a:bodyPr>
            <a:noAutofit/>
          </a:bodyPr>
          <a:lstStyle/>
          <a:p>
            <a:pPr marL="231775" indent="-231775"/>
            <a:r>
              <a:rPr lang="en-US" sz="2000" dirty="0" smtClean="0"/>
              <a:t>Land ownership, fuel loads, high fire activity, extensive wildland-urban interface (WUI), rapid forest regrowth and high level of collaboration (among local populations and fire managers) cited as drivers of wild fires in SE US (Source: Southern Fire Exchange)</a:t>
            </a:r>
          </a:p>
          <a:p>
            <a:pPr marL="520700" lvl="1">
              <a:buFont typeface="Wingdings" charset="2"/>
              <a:buChar char="§"/>
            </a:pPr>
            <a:r>
              <a:rPr lang="en-US" sz="2000" dirty="0"/>
              <a:t>42% of significant wildfires, and 52% of national ignitions occurred in the Southeastern U.S. in </a:t>
            </a:r>
            <a:r>
              <a:rPr lang="en-US" sz="2000" dirty="0" smtClean="0"/>
              <a:t>2010</a:t>
            </a:r>
          </a:p>
          <a:p>
            <a:pPr marL="231775" indent="-231775"/>
            <a:r>
              <a:rPr lang="en-US" sz="2000" dirty="0" smtClean="0"/>
              <a:t>Federal managers are mandated to submit ten-year assessment reports under the Forest and Rangeland Renewable Resources Planning Act  (RPA) of 1974</a:t>
            </a:r>
          </a:p>
          <a:p>
            <a:pPr marL="457200" lvl="1" indent="-233363">
              <a:buSzPct val="75000"/>
              <a:buFont typeface="Wingdings" panose="05000000000000000000" pitchFamily="2" charset="2"/>
              <a:buChar char="§"/>
            </a:pPr>
            <a:r>
              <a:rPr lang="en-US" sz="2000" dirty="0" smtClean="0"/>
              <a:t>Identify and analyze main drivers of changes in resources: outdoor </a:t>
            </a:r>
            <a:r>
              <a:rPr lang="en-US" sz="2000" dirty="0"/>
              <a:t>recreation, fish and wildlife, wilderness</a:t>
            </a:r>
            <a:r>
              <a:rPr lang="en-US" sz="2000" dirty="0" smtClean="0"/>
              <a:t>, </a:t>
            </a:r>
            <a:r>
              <a:rPr lang="en-US" sz="2000" dirty="0"/>
              <a:t>water, </a:t>
            </a:r>
            <a:r>
              <a:rPr lang="en-US" sz="2000" dirty="0" smtClean="0"/>
              <a:t>range and </a:t>
            </a:r>
            <a:r>
              <a:rPr lang="en-US" sz="2000" dirty="0"/>
              <a:t>urban forests </a:t>
            </a:r>
            <a:endParaRPr lang="en-US" sz="2000" dirty="0" smtClean="0"/>
          </a:p>
          <a:p>
            <a:pPr marL="457200" lvl="1" indent="-233363">
              <a:buSzPct val="75000"/>
              <a:buFont typeface="Wingdings" panose="05000000000000000000" pitchFamily="2" charset="2"/>
              <a:buChar char="§"/>
            </a:pPr>
            <a:r>
              <a:rPr lang="en-US" sz="2000" dirty="0" smtClean="0"/>
              <a:t>Provide projections of resource conditions </a:t>
            </a:r>
            <a:r>
              <a:rPr lang="en-US" sz="2000" dirty="0"/>
              <a:t>out to </a:t>
            </a:r>
            <a:r>
              <a:rPr lang="en-US" sz="2000" dirty="0" smtClean="0"/>
              <a:t>2060</a:t>
            </a:r>
          </a:p>
          <a:p>
            <a:pPr marL="457200" lvl="1" indent="-233363">
              <a:buSzPct val="75000"/>
              <a:buFont typeface="Wingdings" panose="05000000000000000000" pitchFamily="2" charset="2"/>
              <a:buChar char="§"/>
            </a:pPr>
            <a:r>
              <a:rPr lang="en-US" sz="2000" dirty="0" smtClean="0"/>
              <a:t>Climate change likely to have been a major driver of disturbance in wild lands</a:t>
            </a:r>
          </a:p>
          <a:p>
            <a:pPr marL="233363" indent="-233363">
              <a:spcBef>
                <a:spcPts val="1200"/>
              </a:spcBef>
            </a:pPr>
            <a:r>
              <a:rPr lang="en-US" sz="2000" dirty="0" smtClean="0"/>
              <a:t>USFS – UNC Joint Venture Agreement</a:t>
            </a:r>
          </a:p>
          <a:p>
            <a:pPr marL="517525" lvl="1">
              <a:buSzPct val="75000"/>
              <a:buFont typeface="Wingdings" panose="05000000000000000000" pitchFamily="2" charset="2"/>
              <a:buChar char="§"/>
            </a:pPr>
            <a:r>
              <a:rPr lang="en-US" sz="2000" dirty="0" smtClean="0"/>
              <a:t>Phase 1: estimate annual acres burned (AAB) w/ statistically downscaled  climate</a:t>
            </a:r>
            <a:endParaRPr lang="en-US" sz="2000" dirty="0"/>
          </a:p>
          <a:p>
            <a:pPr marL="517525" lvl="1">
              <a:buSzPct val="75000"/>
              <a:buFont typeface="Wingdings" panose="05000000000000000000" pitchFamily="2" charset="2"/>
              <a:buChar char="§"/>
            </a:pPr>
            <a:r>
              <a:rPr lang="en-US" sz="2000" dirty="0" smtClean="0"/>
              <a:t>Phase 2: compare dynamical and statistical downscaling approaches</a:t>
            </a:r>
          </a:p>
          <a:p>
            <a:pPr marL="517525" lvl="1">
              <a:buSzPct val="75000"/>
              <a:buFont typeface="Wingdings" panose="05000000000000000000" pitchFamily="2" charset="2"/>
              <a:buChar char="§"/>
            </a:pPr>
            <a:r>
              <a:rPr lang="en-US" sz="2000" dirty="0" smtClean="0"/>
              <a:t>Phase 3: assess air quality impacts (and feedbacks to climate?)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3" descr="UNC_IFE_542bl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42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Uma Shankar: </a:t>
            </a:r>
          </a:p>
          <a:p>
            <a:pPr marL="0" indent="0" algn="ctr">
              <a:buNone/>
            </a:pPr>
            <a:r>
              <a:rPr lang="en-US" dirty="0" smtClean="0"/>
              <a:t>ushankar@unc.edu, 919-966-2102</a:t>
            </a:r>
          </a:p>
          <a:p>
            <a:pPr marL="0" indent="0" algn="ctr">
              <a:buNone/>
            </a:pPr>
            <a:r>
              <a:rPr lang="en-US" b="1" dirty="0"/>
              <a:t>Jeff Prestemon: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 err="1"/>
              <a:t>jprestemon@fs.fed.us</a:t>
            </a:r>
            <a:r>
              <a:rPr lang="en-US" dirty="0"/>
              <a:t>, 919-549-4033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4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19063"/>
            <a:ext cx="8794750" cy="9540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+mn-lt"/>
                <a:ea typeface="+mj-ea"/>
              </a:rPr>
              <a:t>Idealized System of Regional Modeling Components</a:t>
            </a:r>
            <a:endParaRPr lang="en-US" sz="3200" dirty="0">
              <a:latin typeface="+mn-lt"/>
              <a:ea typeface="+mj-ea"/>
            </a:endParaRP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17638"/>
            <a:ext cx="741362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927100" y="5964238"/>
            <a:ext cx="7292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RCP – Representative Concentration Pathway  LSF – Land-surface feedback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GHG – Greenhouse gas </a:t>
            </a:r>
          </a:p>
        </p:txBody>
      </p:sp>
      <p:sp>
        <p:nvSpPr>
          <p:cNvPr id="3994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685B6B8-9057-4146-9FBF-85EF458CE98E}" type="slidenum">
              <a:rPr lang="en-US" altLang="en-US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2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61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Wildfire area burned may be drifting down over time</a:t>
            </a:r>
          </a:p>
          <a:p>
            <a:pPr lvl="1"/>
            <a:r>
              <a:rPr lang="en-US" dirty="0" smtClean="0"/>
              <a:t>Human role is critical</a:t>
            </a:r>
          </a:p>
          <a:p>
            <a:pPr lvl="1"/>
            <a:r>
              <a:rPr lang="en-US" dirty="0" smtClean="0"/>
              <a:t>Trends differ geographically</a:t>
            </a:r>
          </a:p>
          <a:p>
            <a:pPr lvl="2"/>
            <a:r>
              <a:rPr lang="en-US" dirty="0" smtClean="0"/>
              <a:t>TX and FL and maybe OK: higher</a:t>
            </a:r>
          </a:p>
          <a:p>
            <a:pPr lvl="2"/>
            <a:r>
              <a:rPr lang="en-US" dirty="0" smtClean="0"/>
              <a:t>Elsewhere: lower</a:t>
            </a:r>
          </a:p>
          <a:p>
            <a:r>
              <a:rPr lang="en-US" dirty="0" smtClean="0"/>
              <a:t>Precipitation and temperature changes are important</a:t>
            </a:r>
          </a:p>
          <a:p>
            <a:pPr lvl="1"/>
            <a:r>
              <a:rPr lang="en-US" dirty="0" smtClean="0"/>
              <a:t>Precipitation is projected to increase in many places and under certain scenarios</a:t>
            </a:r>
          </a:p>
          <a:p>
            <a:r>
              <a:rPr lang="en-US" dirty="0" smtClean="0"/>
              <a:t>Heckman 3-stage models were needed in most cases</a:t>
            </a:r>
          </a:p>
          <a:p>
            <a:pPr lvl="1"/>
            <a:r>
              <a:rPr lang="en-US" dirty="0" smtClean="0"/>
              <a:t>Validity of wildfire data is related to variables correlated with area burned</a:t>
            </a:r>
          </a:p>
          <a:p>
            <a:pPr lvl="1"/>
            <a:r>
              <a:rPr lang="en-US" dirty="0"/>
              <a:t>The WRF version used in these projections for selected years (2041, 2043, 2048, 2053, 2058) has a high precip bias </a:t>
            </a:r>
            <a:endParaRPr lang="en-US" dirty="0" smtClean="0"/>
          </a:p>
          <a:p>
            <a:r>
              <a:rPr lang="en-US" dirty="0" smtClean="0"/>
              <a:t>Models also depend on stable connections between area burned and societal variables and land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93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GCM Comparison - A2 - Jul 2001</a:t>
            </a:r>
            <a:endParaRPr lang="en-US" sz="4000" dirty="0"/>
          </a:p>
        </p:txBody>
      </p:sp>
      <p:pic>
        <p:nvPicPr>
          <p:cNvPr id="11" name="Picture 10" descr="A2.Cgcm31.LCC.tmax_C.2001.07.00000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22000" r="14036"/>
          <a:stretch/>
        </p:blipFill>
        <p:spPr>
          <a:xfrm>
            <a:off x="875763" y="1809750"/>
            <a:ext cx="25757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2.csiromk35.LCC.tmax_C.2001.07.000001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21856" r="14966" b="-607"/>
          <a:stretch/>
        </p:blipFill>
        <p:spPr>
          <a:xfrm>
            <a:off x="3676918" y="1809749"/>
            <a:ext cx="2475963" cy="225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2.miroc32.LCC.tmax_C.2001.07.000001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t="23042" r="17066"/>
          <a:stretch/>
        </p:blipFill>
        <p:spPr>
          <a:xfrm>
            <a:off x="6324599" y="1809748"/>
            <a:ext cx="2434107" cy="219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2.Cgcm31.LCC.ppt_mm.2001.07.000001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21866" r="14303"/>
          <a:stretch/>
        </p:blipFill>
        <p:spPr>
          <a:xfrm>
            <a:off x="875763" y="4358640"/>
            <a:ext cx="2575775" cy="22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2.csiromk35.LCC.ppt_mm.2001.07.000001"/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21866" r="14667"/>
          <a:stretch/>
        </p:blipFill>
        <p:spPr>
          <a:xfrm>
            <a:off x="3524517" y="4358640"/>
            <a:ext cx="2628364" cy="22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2.miroc32.LCC.ppt_mm.2001.07.000001"/>
          <p:cNvPicPr>
            <a:picLocks noGrp="1" noChangeAspect="1"/>
          </p:cNvPicPr>
          <p:nvPr isPhoto="1"/>
        </p:nvPicPr>
        <p:blipFill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t="22317" r="17066"/>
          <a:stretch/>
        </p:blipFill>
        <p:spPr>
          <a:xfrm>
            <a:off x="6368602" y="4358639"/>
            <a:ext cx="2434107" cy="221978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50202" y="1181100"/>
            <a:ext cx="2209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CGCM</a:t>
            </a:r>
            <a:endParaRPr lang="en-US" sz="2000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62400" y="1143000"/>
            <a:ext cx="1905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CSIRO</a:t>
            </a:r>
            <a:endParaRPr lang="en-US" sz="2000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858000" y="1143000"/>
            <a:ext cx="1524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MIROC</a:t>
            </a:r>
            <a:endParaRPr lang="en-US" sz="2000" b="1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2247900"/>
            <a:ext cx="105020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Max</a:t>
            </a:r>
          </a:p>
          <a:p>
            <a:r>
              <a:rPr lang="en-US" sz="2000" b="1" dirty="0" smtClean="0"/>
              <a:t>Temp</a:t>
            </a:r>
            <a:endParaRPr lang="en-US" sz="2000" b="1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5126" y="4838700"/>
            <a:ext cx="1066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Precip</a:t>
            </a:r>
            <a:endParaRPr lang="en-US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24</a:t>
            </a:fld>
            <a:endParaRPr lang="en-US" dirty="0"/>
          </a:p>
        </p:txBody>
      </p:sp>
      <p:pic>
        <p:nvPicPr>
          <p:cNvPr id="22" name="Picture 3" descr="UNC_IFE_542blu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676"/>
            <a:ext cx="1219200" cy="42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60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Scenario Comparison – CGCM - Jul 2001</a:t>
            </a:r>
            <a:endParaRPr lang="en-US" sz="3800" dirty="0"/>
          </a:p>
        </p:txBody>
      </p:sp>
      <p:pic>
        <p:nvPicPr>
          <p:cNvPr id="22" name="Picture 21" descr="A1B.Cgcm31.LCC.tmax_C.2001.07.00000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2191" r="12233"/>
          <a:stretch/>
        </p:blipFill>
        <p:spPr>
          <a:xfrm>
            <a:off x="3371048" y="1950719"/>
            <a:ext cx="2730321" cy="222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2.Cgcm31.LCC.tmax_C.2001.07.000001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22670" r="14124"/>
          <a:stretch/>
        </p:blipFill>
        <p:spPr>
          <a:xfrm>
            <a:off x="6088489" y="1950719"/>
            <a:ext cx="2562897" cy="220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B2.Cgcm2.LCC.tmax_C.2001.07.000001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22370" r="16800"/>
          <a:stretch/>
        </p:blipFill>
        <p:spPr>
          <a:xfrm>
            <a:off x="857268" y="1950719"/>
            <a:ext cx="2459866" cy="221827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5758" y="2247900"/>
            <a:ext cx="102444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Max</a:t>
            </a:r>
          </a:p>
          <a:p>
            <a:r>
              <a:rPr lang="en-US" sz="2000" b="1" dirty="0" smtClean="0"/>
              <a:t>Temp</a:t>
            </a:r>
            <a:endParaRPr lang="en-US" sz="20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50202" y="1181100"/>
            <a:ext cx="207399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B2</a:t>
            </a:r>
            <a:endParaRPr lang="en-US" sz="2000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705600" y="1143000"/>
            <a:ext cx="1143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A2</a:t>
            </a:r>
            <a:endParaRPr lang="en-US" sz="2000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62401" y="1143000"/>
            <a:ext cx="160019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A1B</a:t>
            </a:r>
            <a:endParaRPr lang="en-US" sz="2000" b="1" dirty="0"/>
          </a:p>
        </p:txBody>
      </p:sp>
      <p:pic>
        <p:nvPicPr>
          <p:cNvPr id="25" name="Picture 24" descr="A1B.Cgcm31.LCC.ppt_mm.2001.07.000001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22306" r="12500"/>
          <a:stretch/>
        </p:blipFill>
        <p:spPr>
          <a:xfrm>
            <a:off x="3317134" y="4297680"/>
            <a:ext cx="2730321" cy="22201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4826894"/>
            <a:ext cx="10040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Precip</a:t>
            </a:r>
            <a:endParaRPr lang="en-US" sz="2000" b="1" dirty="0"/>
          </a:p>
        </p:txBody>
      </p:sp>
      <p:pic>
        <p:nvPicPr>
          <p:cNvPr id="26" name="Picture 25" descr="A2.Cgcm31.LCC.ppt_mm.2001.07.000001"/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t="22306" r="15417"/>
          <a:stretch/>
        </p:blipFill>
        <p:spPr>
          <a:xfrm>
            <a:off x="6088489" y="4297680"/>
            <a:ext cx="2572557" cy="222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B2.Cgcm2.LCC.ppt_mm.2001.07.000001"/>
          <p:cNvPicPr>
            <a:picLocks noGrp="1" noChangeAspect="1"/>
          </p:cNvPicPr>
          <p:nvPr isPhoto="1"/>
        </p:nvPicPr>
        <p:blipFill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t="22813" r="16318" b="-1333"/>
          <a:stretch/>
        </p:blipFill>
        <p:spPr>
          <a:xfrm>
            <a:off x="857268" y="4297680"/>
            <a:ext cx="2459866" cy="2243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25</a:t>
            </a:fld>
            <a:endParaRPr lang="en-US" dirty="0"/>
          </a:p>
        </p:txBody>
      </p:sp>
      <p:pic>
        <p:nvPicPr>
          <p:cNvPr id="28" name="Picture 3" descr="UNC_IFE_542blu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676"/>
            <a:ext cx="1219200" cy="42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90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0980"/>
            <a:ext cx="8992674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</a:t>
            </a:r>
            <a:r>
              <a:rPr lang="en-US" sz="4000" baseline="-25000" dirty="0" smtClean="0"/>
              <a:t>max</a:t>
            </a:r>
            <a:r>
              <a:rPr lang="en-US" sz="4000" dirty="0" smtClean="0"/>
              <a:t> Projections July 2001 vs. 2061 </a:t>
            </a:r>
            <a:br>
              <a:rPr lang="en-US" sz="4000" dirty="0" smtClean="0"/>
            </a:br>
            <a:r>
              <a:rPr lang="en-US" sz="4000" dirty="0" smtClean="0"/>
              <a:t>Scenario A2*</a:t>
            </a:r>
            <a:endParaRPr lang="en-US" sz="4000" dirty="0"/>
          </a:p>
        </p:txBody>
      </p:sp>
      <p:pic>
        <p:nvPicPr>
          <p:cNvPr id="11" name="Picture 10" descr="A2.Cgcm31.LCC.tmax_C.2001.07.00000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22000" r="14036"/>
          <a:stretch/>
        </p:blipFill>
        <p:spPr>
          <a:xfrm>
            <a:off x="559962" y="1981200"/>
            <a:ext cx="25757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2.csiromk35.LCC.tmax_C.2001.07.000001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21856" r="14966" b="-607"/>
          <a:stretch/>
        </p:blipFill>
        <p:spPr>
          <a:xfrm>
            <a:off x="3532406" y="1981200"/>
            <a:ext cx="2475963" cy="225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2.miroc32.LCC.tmax_C.2001.07.000001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t="23042" r="17066"/>
          <a:stretch/>
        </p:blipFill>
        <p:spPr>
          <a:xfrm>
            <a:off x="6324599" y="1996090"/>
            <a:ext cx="2434107" cy="21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50203" y="1371600"/>
            <a:ext cx="169299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CGCM</a:t>
            </a:r>
            <a:endParaRPr lang="en-US" sz="2000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62400" y="1371600"/>
            <a:ext cx="16002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CSIRO</a:t>
            </a:r>
            <a:endParaRPr lang="en-US" sz="2000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858000" y="1371600"/>
            <a:ext cx="1524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MIROC</a:t>
            </a:r>
            <a:endParaRPr lang="en-US" sz="2000" b="1" dirty="0"/>
          </a:p>
        </p:txBody>
      </p:sp>
      <p:pic>
        <p:nvPicPr>
          <p:cNvPr id="3074" name="Picture 80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762000" y="4267200"/>
            <a:ext cx="2171700" cy="15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4"/>
          <a:stretch>
            <a:fillRect/>
          </a:stretch>
        </p:blipFill>
        <p:spPr bwMode="auto">
          <a:xfrm>
            <a:off x="3657600" y="4267200"/>
            <a:ext cx="2125981" cy="15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6553200" y="4267200"/>
            <a:ext cx="2093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26</a:t>
            </a:fld>
            <a:endParaRPr lang="en-US" dirty="0"/>
          </a:p>
        </p:txBody>
      </p:sp>
      <p:pic>
        <p:nvPicPr>
          <p:cNvPr id="22" name="Picture 3" descr="UNC_IFE_542blu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676"/>
            <a:ext cx="1219200" cy="42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976" y="25146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July 2001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52400" y="4572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July 2061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5943600"/>
            <a:ext cx="7334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 Only scenario available in NARCAAP for the dynamical downscaling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237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0980"/>
            <a:ext cx="8992674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Precip Projections July 2001 vs. 2061 Scenario A2</a:t>
            </a:r>
            <a:endParaRPr lang="en-US" sz="40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50203" y="1371600"/>
            <a:ext cx="169299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CGCM</a:t>
            </a:r>
            <a:endParaRPr lang="en-US" sz="2000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62400" y="1371600"/>
            <a:ext cx="16002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CSIRO</a:t>
            </a:r>
            <a:endParaRPr lang="en-US" sz="2000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858000" y="1371600"/>
            <a:ext cx="1524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MIROC</a:t>
            </a:r>
            <a:endParaRPr lang="en-US" sz="2000" b="1" dirty="0"/>
          </a:p>
        </p:txBody>
      </p:sp>
      <p:pic>
        <p:nvPicPr>
          <p:cNvPr id="14" name="Picture 13" descr="A2.Cgcm31.LCC.ppt_mm.2001.07.00000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17343" r="16193"/>
          <a:stretch/>
        </p:blipFill>
        <p:spPr>
          <a:xfrm>
            <a:off x="715600" y="1875473"/>
            <a:ext cx="2332400" cy="224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2.csiromk35.LCC.ppt_mm.2001.07.000001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16797" r="17187" b="2839"/>
          <a:stretch/>
        </p:blipFill>
        <p:spPr>
          <a:xfrm>
            <a:off x="3560019" y="1920241"/>
            <a:ext cx="2242878" cy="219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2.miroc32.LCC.ppt_mm.2001.07.000001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4" t="17771" r="16586" b="3562"/>
          <a:stretch/>
        </p:blipFill>
        <p:spPr>
          <a:xfrm>
            <a:off x="6374037" y="1963517"/>
            <a:ext cx="2214240" cy="211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5" y="4074259"/>
            <a:ext cx="2026205" cy="1880774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69" y="4117535"/>
            <a:ext cx="2049378" cy="1826066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11" y="4121347"/>
            <a:ext cx="2030286" cy="18336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27</a:t>
            </a:fld>
            <a:endParaRPr lang="en-US" dirty="0"/>
          </a:p>
        </p:txBody>
      </p:sp>
      <p:pic>
        <p:nvPicPr>
          <p:cNvPr id="23" name="Picture 3" descr="UNC_IFE_542blu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676"/>
            <a:ext cx="1219200" cy="42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45353" y="2438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July 2001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4686" y="4715024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July 2061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17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WRF vs. Global Model for SE US </a:t>
            </a:r>
            <a:br>
              <a:rPr lang="en-US" dirty="0" smtClean="0"/>
            </a:br>
            <a:r>
              <a:rPr lang="en-US" dirty="0" smtClean="0"/>
              <a:t>2-m Temperature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0" y="2048668"/>
            <a:ext cx="4094621" cy="31630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048668"/>
            <a:ext cx="4094621" cy="316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4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Fire Grand Mean By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29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33123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80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Fire Activity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867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Model wildfire with historical county-level data on</a:t>
            </a:r>
          </a:p>
          <a:p>
            <a:pPr marL="514350" lvl="1"/>
            <a:r>
              <a:rPr lang="en-US" dirty="0" smtClean="0"/>
              <a:t>Area burned (Fire Occurrence Database, Rocky Mountain Research Station)</a:t>
            </a:r>
          </a:p>
          <a:p>
            <a:pPr marL="514350" lvl="1"/>
            <a:r>
              <a:rPr lang="en-US" dirty="0" smtClean="0"/>
              <a:t>Meteorological variables</a:t>
            </a:r>
          </a:p>
          <a:p>
            <a:pPr marL="514350" lvl="1"/>
            <a:r>
              <a:rPr lang="en-US" dirty="0" smtClean="0"/>
              <a:t>Land use variables</a:t>
            </a:r>
          </a:p>
          <a:p>
            <a:pPr marL="514350" lvl="1"/>
            <a:r>
              <a:rPr lang="en-US" dirty="0" smtClean="0"/>
              <a:t>Socioeconomic variables</a:t>
            </a:r>
          </a:p>
          <a:p>
            <a:r>
              <a:rPr lang="en-US" dirty="0" smtClean="0"/>
              <a:t>Project county-level AAB with projected met and other inputs</a:t>
            </a:r>
          </a:p>
          <a:p>
            <a:pPr marL="514350" lvl="1"/>
            <a:r>
              <a:rPr lang="en-US" dirty="0" smtClean="0"/>
              <a:t>Same output and predictors</a:t>
            </a:r>
          </a:p>
          <a:p>
            <a:pPr marL="514350" lvl="1"/>
            <a:r>
              <a:rPr lang="en-US" dirty="0" smtClean="0"/>
              <a:t>Predictors from RPA</a:t>
            </a:r>
          </a:p>
          <a:p>
            <a:pPr marL="514350" lvl="1"/>
            <a:r>
              <a:rPr lang="en-US" dirty="0" smtClean="0"/>
              <a:t>Predictors from </a:t>
            </a:r>
            <a:r>
              <a:rPr lang="en-US" dirty="0"/>
              <a:t>three </a:t>
            </a:r>
            <a:r>
              <a:rPr lang="en-US" dirty="0" smtClean="0"/>
              <a:t>PRISM GCMs </a:t>
            </a:r>
            <a:r>
              <a:rPr lang="en-US" dirty="0"/>
              <a:t>(Daly et al., 2002</a:t>
            </a:r>
            <a:r>
              <a:rPr lang="en-US" dirty="0" smtClean="0"/>
              <a:t>) for 3 IPCC scenarios (A2, A1B, B2) each, statistically downscaled to a 12-km AQ modeling grid to project AAB</a:t>
            </a:r>
          </a:p>
          <a:p>
            <a:pPr marL="514350" lvl="1"/>
            <a:r>
              <a:rPr lang="en-US" dirty="0" smtClean="0"/>
              <a:t>Replace statistically downscaled met inputs in selected years with data dynamically downscaled with WRF from the CGCM3 A2 scenario in the NARCCAP to compare effects on AAB</a:t>
            </a:r>
          </a:p>
          <a:p>
            <a:r>
              <a:rPr lang="en-US" dirty="0" smtClean="0"/>
              <a:t>Apply projected AAB to constrain daily fire activity and estimate smoke emissions for input to AQ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3" descr="UNC_IFE_542bl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03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Lightning Fire Grand Mean By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30</a:t>
            </a:fld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543800" cy="548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288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U.S. Economic Output and Population Growth by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4730"/>
            <a:ext cx="4191000" cy="2711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04730"/>
            <a:ext cx="4087972" cy="2711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600" y="4116553"/>
            <a:ext cx="4572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1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dirty="0">
                <a:solidFill>
                  <a:srgbClr val="347329"/>
                </a:solidFill>
                <a:latin typeface="Trebuchet MS" panose="020B0603020202020204" pitchFamily="34" charset="0"/>
              </a:rPr>
              <a:t>A1B</a:t>
            </a:r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: high economic growth, moderate population growth</a:t>
            </a:r>
          </a:p>
          <a:p>
            <a:r>
              <a:rPr lang="en-US" dirty="0">
                <a:solidFill>
                  <a:srgbClr val="347329"/>
                </a:solidFill>
                <a:latin typeface="Trebuchet MS" panose="020B0603020202020204" pitchFamily="34" charset="0"/>
              </a:rPr>
              <a:t>A2</a:t>
            </a:r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: moderate economic growth, high population growth</a:t>
            </a:r>
          </a:p>
          <a:p>
            <a:r>
              <a:rPr lang="en-US" dirty="0">
                <a:solidFill>
                  <a:srgbClr val="347329"/>
                </a:solidFill>
                <a:latin typeface="Trebuchet MS" panose="020B0603020202020204" pitchFamily="34" charset="0"/>
              </a:rPr>
              <a:t>B2</a:t>
            </a:r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: moderate economic growth, low population growth</a:t>
            </a:r>
          </a:p>
        </p:txBody>
      </p:sp>
    </p:spTree>
    <p:extLst>
      <p:ext uri="{BB962C8B-B14F-4D97-AF65-F5344CB8AC3E}">
        <p14:creationId xmlns:p14="http://schemas.microsoft.com/office/powerpoint/2010/main" val="69889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010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Area Burned Models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43260"/>
              </p:ext>
            </p:extLst>
          </p:nvPr>
        </p:nvGraphicFramePr>
        <p:xfrm>
          <a:off x="685800" y="1828800"/>
          <a:ext cx="777239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9619"/>
                <a:gridCol w="2384049"/>
                <a:gridCol w="292873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Ecoregion Provinces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Human</a:t>
                      </a:r>
                      <a:r>
                        <a:rPr lang="en-US" baseline="0" dirty="0" smtClean="0"/>
                        <a:t> Fire Functional 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Lightning Fire</a:t>
                      </a:r>
                      <a:r>
                        <a:rPr lang="en-US" baseline="0" dirty="0" smtClean="0"/>
                        <a:t> Functional Form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Heckman 3-Stage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Heckman 2-Stage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Heckman 3-Stage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Heckman 3-Stage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Heckman 3-Stage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Heckman 3-Stage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232+234+411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Heckman 3-Stage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Heckman 3-Stage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 Others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Heckman 2-Stage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Heckman 2-Stage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990600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Models estimated, for 1992-2003, by broad cause and by ecoregion province or their aggregates; validated on 2004-2011 observed fire data.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343400"/>
            <a:ext cx="8839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/>
              <a:t>Model structures based on original work by Mercer and Prestemon (2005) and several other related papers.</a:t>
            </a:r>
          </a:p>
          <a:p>
            <a:endParaRPr lang="en-US" sz="2200" dirty="0" smtClean="0"/>
          </a:p>
          <a:p>
            <a:endParaRPr lang="en-US" sz="2200" dirty="0"/>
          </a:p>
          <a:p>
            <a:pPr marL="406400" indent="-406400"/>
            <a:r>
              <a:rPr lang="en-US" sz="2000" dirty="0" smtClean="0"/>
              <a:t>Mercer, D.E., and J. P. Prestemon, 2005: Comparing </a:t>
            </a:r>
            <a:r>
              <a:rPr lang="en-US" sz="2000" dirty="0"/>
              <a:t>production function models for wildfire risk analysis in the wildland–urban </a:t>
            </a:r>
            <a:r>
              <a:rPr lang="en-US" sz="2000" dirty="0" smtClean="0"/>
              <a:t>interface, </a:t>
            </a:r>
            <a:r>
              <a:rPr lang="en-US" sz="2000" i="1" dirty="0" smtClean="0"/>
              <a:t>Forest Policy and Economics, 7</a:t>
            </a:r>
            <a:r>
              <a:rPr lang="en-US" sz="2000" dirty="0" smtClean="0"/>
              <a:t>, 782-795.</a:t>
            </a:r>
            <a:endParaRPr lang="en-US" sz="2000" dirty="0"/>
          </a:p>
        </p:txBody>
      </p:sp>
      <p:pic>
        <p:nvPicPr>
          <p:cNvPr id="8" name="Picture 3" descr="UNC_IFE_542bl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62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Climate Data Extraction</a:t>
            </a:r>
            <a:endParaRPr lang="en-US" dirty="0"/>
          </a:p>
        </p:txBody>
      </p:sp>
      <p:pic>
        <p:nvPicPr>
          <p:cNvPr id="3" name="Picture 2" descr="Historic.historical.latlon.zoomed.tmax_C.2000.07.00000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7"/>
          <a:stretch/>
        </p:blipFill>
        <p:spPr>
          <a:xfrm>
            <a:off x="685800" y="3276600"/>
            <a:ext cx="3505200" cy="242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istoric.historical.LCC.tmax_C.2000.07.000001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9"/>
          <a:stretch/>
        </p:blipFill>
        <p:spPr>
          <a:xfrm>
            <a:off x="4724400" y="3276600"/>
            <a:ext cx="4000500" cy="236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>
            <a:off x="4038600" y="3657600"/>
            <a:ext cx="9144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95400" y="2895600"/>
            <a:ext cx="2438400" cy="441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Lat/Lon</a:t>
            </a:r>
            <a:endParaRPr lang="en-US" sz="2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86400" y="2971800"/>
            <a:ext cx="2362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Lambert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9144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UNC subsetted data statistically downscaled from the ensemble of GCMs and scenarios, and remapped the data at 5’ resolution (lat-lon) on a Lambert Conformal Conic map projection grid at 12-km resolution to derive AAB “statistical” estimates for the model domain.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0" y="5105400"/>
            <a:ext cx="296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July 2000 Average T</a:t>
            </a:r>
            <a:r>
              <a:rPr lang="en-US" sz="2400" baseline="-25000" dirty="0" smtClean="0"/>
              <a:t>max</a:t>
            </a:r>
            <a:endParaRPr lang="en-US" sz="2400" baseline="-25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5</a:t>
            </a:fld>
            <a:endParaRPr lang="en-US" dirty="0"/>
          </a:p>
        </p:txBody>
      </p:sp>
      <p:pic>
        <p:nvPicPr>
          <p:cNvPr id="14" name="Picture 3" descr="UNC_IFE_542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5638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Replaced data for 2010, 2043, 2048, 2053 and 2058 with WRF output to derive AAB “dynamical” </a:t>
            </a:r>
            <a:r>
              <a:rPr lang="en-US" sz="2400" dirty="0" smtClean="0"/>
              <a:t>estimates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428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914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Southwide Annual Acres Burned: Human-caused</a:t>
            </a:r>
            <a:endParaRPr lang="en-US" sz="4000" dirty="0"/>
          </a:p>
        </p:txBody>
      </p:sp>
      <p:sp>
        <p:nvSpPr>
          <p:cNvPr id="10" name="TextBox 1"/>
          <p:cNvSpPr txBox="1"/>
          <p:nvPr/>
        </p:nvSpPr>
        <p:spPr>
          <a:xfrm>
            <a:off x="1752600" y="838200"/>
            <a:ext cx="5433745" cy="852244"/>
          </a:xfrm>
          <a:prstGeom prst="rect">
            <a:avLst/>
          </a:prstGeom>
          <a:effectLst>
            <a:glow rad="127000">
              <a:schemeClr val="accent1">
                <a:alpha val="45000"/>
              </a:schemeClr>
            </a:glow>
          </a:effectLst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cap="all" baseline="0" dirty="0">
              <a:solidFill>
                <a:srgbClr val="C0C0C0"/>
              </a:solidFill>
              <a:latin typeface="Gill Sans MT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1241" r="15317" b="2571"/>
          <a:stretch/>
        </p:blipFill>
        <p:spPr bwMode="auto">
          <a:xfrm>
            <a:off x="518640" y="1981200"/>
            <a:ext cx="3698664" cy="30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t="1300" r="442" b="10169"/>
          <a:stretch/>
        </p:blipFill>
        <p:spPr bwMode="auto">
          <a:xfrm>
            <a:off x="4495800" y="1981200"/>
            <a:ext cx="3661286" cy="278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00" y="1143000"/>
            <a:ext cx="3004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Land Use, Income, </a:t>
            </a:r>
            <a:endParaRPr lang="en-US" sz="2400" dirty="0" smtClean="0"/>
          </a:p>
          <a:p>
            <a:r>
              <a:rPr lang="en-US" sz="2400" dirty="0" smtClean="0"/>
              <a:t>or </a:t>
            </a:r>
            <a:r>
              <a:rPr lang="en-US" sz="2400" dirty="0"/>
              <a:t>Population Changes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1143000"/>
            <a:ext cx="3585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Includes </a:t>
            </a:r>
            <a:r>
              <a:rPr lang="en-US" sz="2400" dirty="0"/>
              <a:t>Land Use, Income, </a:t>
            </a:r>
            <a:endParaRPr lang="en-US" sz="2400" dirty="0" smtClean="0"/>
          </a:p>
          <a:p>
            <a:r>
              <a:rPr lang="en-US" sz="2400" dirty="0" smtClean="0"/>
              <a:t>and Population </a:t>
            </a:r>
            <a:r>
              <a:rPr lang="en-US" sz="2400" dirty="0"/>
              <a:t>Changes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t="86938" r="15317" b="2571"/>
          <a:stretch/>
        </p:blipFill>
        <p:spPr bwMode="auto">
          <a:xfrm>
            <a:off x="4495800" y="4800600"/>
            <a:ext cx="2971801" cy="31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181600"/>
            <a:ext cx="868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/>
              <a:t>All stages: </a:t>
            </a:r>
            <a:r>
              <a:rPr lang="en-US" sz="2400" dirty="0" smtClean="0"/>
              <a:t>Precip., </a:t>
            </a:r>
            <a:r>
              <a:rPr lang="en-US" sz="2400" dirty="0"/>
              <a:t>PET, </a:t>
            </a:r>
            <a:r>
              <a:rPr lang="en-US" sz="2400" dirty="0" smtClean="0"/>
              <a:t>max avg </a:t>
            </a:r>
            <a:r>
              <a:rPr lang="en-US" sz="2400" dirty="0"/>
              <a:t>daily temperature highly significant</a:t>
            </a:r>
          </a:p>
          <a:p>
            <a:pPr marL="1663700" indent="-1663700"/>
            <a:r>
              <a:rPr lang="en-US" sz="2400" dirty="0" smtClean="0"/>
              <a:t>Later stages: Forest area, population and economic growth are very significant</a:t>
            </a:r>
            <a:endParaRPr lang="en-US" sz="2400" dirty="0"/>
          </a:p>
        </p:txBody>
      </p:sp>
      <p:pic>
        <p:nvPicPr>
          <p:cNvPr id="14" name="Picture 3" descr="UNC_IFE_542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4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534400" cy="952500"/>
          </a:xfrm>
        </p:spPr>
        <p:txBody>
          <a:bodyPr>
            <a:normAutofit fontScale="90000"/>
          </a:bodyPr>
          <a:lstStyle/>
          <a:p>
            <a:r>
              <a:rPr lang="en-US" dirty="0"/>
              <a:t>Southwide Annual Acres </a:t>
            </a:r>
            <a:r>
              <a:rPr lang="en-US" dirty="0" smtClean="0"/>
              <a:t>Burned: Lightning-</a:t>
            </a:r>
            <a:r>
              <a:rPr lang="en-US" dirty="0"/>
              <a:t>caused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7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11811" r="15940" b="2180"/>
          <a:stretch/>
        </p:blipFill>
        <p:spPr bwMode="auto">
          <a:xfrm>
            <a:off x="457200" y="2032000"/>
            <a:ext cx="3937001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1666" r="1092" b="1250"/>
          <a:stretch/>
        </p:blipFill>
        <p:spPr bwMode="auto">
          <a:xfrm>
            <a:off x="4876799" y="2057400"/>
            <a:ext cx="36095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1219200"/>
            <a:ext cx="3689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Including </a:t>
            </a:r>
            <a:r>
              <a:rPr lang="en-US" sz="2400" dirty="0"/>
              <a:t>Land Use, Income, </a:t>
            </a:r>
            <a:endParaRPr lang="en-US" sz="2400" dirty="0" smtClean="0"/>
          </a:p>
          <a:p>
            <a:r>
              <a:rPr lang="en-US" sz="2400" dirty="0" smtClean="0"/>
              <a:t>and Population </a:t>
            </a:r>
            <a:r>
              <a:rPr lang="en-US" sz="2400" dirty="0"/>
              <a:t>Changes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1219200"/>
            <a:ext cx="3004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Land Use, Income, </a:t>
            </a:r>
            <a:endParaRPr lang="en-US" sz="2400" dirty="0" smtClean="0"/>
          </a:p>
          <a:p>
            <a:r>
              <a:rPr lang="en-US" sz="2400" dirty="0" smtClean="0"/>
              <a:t>or </a:t>
            </a:r>
            <a:r>
              <a:rPr lang="en-US" sz="2400" dirty="0"/>
              <a:t>Population Changes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181600"/>
            <a:ext cx="868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/>
              <a:t>All stages: </a:t>
            </a:r>
            <a:r>
              <a:rPr lang="en-US" sz="2400" dirty="0" smtClean="0"/>
              <a:t>Precip., </a:t>
            </a:r>
            <a:r>
              <a:rPr lang="en-US" sz="2400" dirty="0"/>
              <a:t>PET, </a:t>
            </a:r>
            <a:r>
              <a:rPr lang="en-US" sz="2400" dirty="0" smtClean="0"/>
              <a:t>max avg </a:t>
            </a:r>
            <a:r>
              <a:rPr lang="en-US" sz="2400" dirty="0"/>
              <a:t>daily temperature highly significant</a:t>
            </a:r>
          </a:p>
          <a:p>
            <a:pPr marL="1600200" indent="-1600200"/>
            <a:r>
              <a:rPr lang="en-US" sz="2400" dirty="0" smtClean="0"/>
              <a:t>Later stages: Land area is significant but population and economic growth are rarely significant</a:t>
            </a:r>
            <a:endParaRPr lang="en-US" sz="2400" dirty="0"/>
          </a:p>
        </p:txBody>
      </p:sp>
      <p:pic>
        <p:nvPicPr>
          <p:cNvPr id="11" name="Picture 3" descr="UNC_IFE_542bl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22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Daily Acre Burned Estimates: </a:t>
            </a:r>
            <a:br>
              <a:rPr lang="en-US" dirty="0" smtClean="0"/>
            </a:br>
            <a:r>
              <a:rPr lang="en-US" dirty="0" smtClean="0"/>
              <a:t>Fire Scenario Builder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1523999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FSB: a stochastic model that estimates daily gridded areas burned needed to calculate daily fire emissions in the fuel consumption model, e.g., CONSUME</a:t>
            </a:r>
          </a:p>
          <a:p>
            <a:pPr lvl="1"/>
            <a:r>
              <a:rPr lang="en-US" sz="2400" dirty="0" smtClean="0"/>
              <a:t>Assumes one fire per grid cell in a given fire season</a:t>
            </a:r>
          </a:p>
          <a:p>
            <a:pPr lvl="1"/>
            <a:r>
              <a:rPr lang="en-US" sz="2400" dirty="0" smtClean="0"/>
              <a:t>Percentile of acres burned on a given day in fire season assumed to match that of the Fire Weather Index on that day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895600"/>
            <a:ext cx="1447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Downscaled met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4800600"/>
            <a:ext cx="13641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Gridded FWI</a:t>
            </a:r>
          </a:p>
          <a:p>
            <a:r>
              <a:rPr lang="en-US" dirty="0" smtClean="0"/>
              <a:t>percentile </a:t>
            </a:r>
          </a:p>
          <a:p>
            <a:r>
              <a:rPr lang="en-US" dirty="0" smtClean="0"/>
              <a:t>distributions 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447800" y="35052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410200" y="2895600"/>
            <a:ext cx="21524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Gridded AAB </a:t>
            </a:r>
          </a:p>
          <a:p>
            <a:pPr algn="ctr"/>
            <a:r>
              <a:rPr lang="en-US" dirty="0" smtClean="0"/>
              <a:t>estimates 2010-2060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447800" y="44196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90600" y="3886200"/>
            <a:ext cx="89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CFFDRS</a:t>
            </a:r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990600" y="3886200"/>
            <a:ext cx="914400" cy="533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667000" y="2895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Designate Bailey ecoprovinces to grid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3810000" y="3429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819400" y="3810000"/>
            <a:ext cx="1905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Fire season start/end (gridded) </a:t>
            </a:r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3810000" y="4495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819400" y="4800600"/>
            <a:ext cx="192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 random day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2133600" y="4953000"/>
            <a:ext cx="685800" cy="31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133600" y="54102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895600" y="5181600"/>
            <a:ext cx="194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FWI percentile</a:t>
            </a:r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6553200" y="35814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648200" y="4419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(Precip ≤ 5mm) 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486400" y="3810000"/>
            <a:ext cx="186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Construct AAB </a:t>
            </a:r>
          </a:p>
          <a:p>
            <a:pPr algn="ctr"/>
            <a:r>
              <a:rPr lang="en-US" dirty="0" smtClean="0"/>
              <a:t>percentile dist.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4876800" y="5181600"/>
            <a:ext cx="723815" cy="108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391400" y="38100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(Neg exp +</a:t>
            </a:r>
          </a:p>
          <a:p>
            <a:r>
              <a:rPr lang="en-US" dirty="0" smtClean="0"/>
              <a:t>truncated Pareto)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562600" y="47244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Get AAB with matching percentile </a:t>
            </a:r>
            <a:endParaRPr lang="en-US" dirty="0"/>
          </a:p>
        </p:txBody>
      </p:sp>
      <p:pic>
        <p:nvPicPr>
          <p:cNvPr id="91" name="Picture 3" descr="UNC_IFE_542bl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1" name="Straight Arrow Connector 120"/>
          <p:cNvCxnSpPr/>
          <p:nvPr/>
        </p:nvCxnSpPr>
        <p:spPr>
          <a:xfrm>
            <a:off x="6553200" y="43434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5410200" y="5334000"/>
            <a:ext cx="30981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= acres burned on selected day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7800" y="6096000"/>
            <a:ext cx="892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McKenzie, D., S. M O’Neill,  N. K. Larkin, and R. A. </a:t>
            </a:r>
            <a:r>
              <a:rPr lang="en-US" dirty="0" err="1" smtClean="0"/>
              <a:t>Norheim</a:t>
            </a:r>
            <a:r>
              <a:rPr lang="en-US" dirty="0" smtClean="0"/>
              <a:t>, 2006: Integrating models to predict regional haze from wildland fire, </a:t>
            </a:r>
            <a:r>
              <a:rPr lang="en-US" i="1" dirty="0" smtClean="0"/>
              <a:t>Ecological </a:t>
            </a:r>
            <a:r>
              <a:rPr lang="en-US" i="1" dirty="0" err="1" smtClean="0"/>
              <a:t>Modelling</a:t>
            </a:r>
            <a:r>
              <a:rPr lang="en-US" i="1" dirty="0" smtClean="0"/>
              <a:t>, 199</a:t>
            </a:r>
            <a:r>
              <a:rPr lang="en-US" dirty="0" smtClean="0"/>
              <a:t>, 278-288.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5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AQ Model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1"/>
            <a:ext cx="85344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Daily acres burned are used as inputs to the BlueSky </a:t>
            </a:r>
            <a:r>
              <a:rPr lang="en-US" sz="2600" dirty="0"/>
              <a:t>smoke emissions model; output is merged with emissions from other sectors to run </a:t>
            </a:r>
            <a:r>
              <a:rPr lang="en-US" sz="2600" dirty="0" smtClean="0"/>
              <a:t>CMAQ over the Southeastern U.S. </a:t>
            </a:r>
          </a:p>
          <a:p>
            <a:pPr marL="679450" lvl="1">
              <a:buSzPct val="75000"/>
              <a:buFont typeface="Wingdings" charset="2"/>
              <a:buChar char="§"/>
              <a:tabLst>
                <a:tab pos="800100" algn="l"/>
              </a:tabLst>
            </a:pPr>
            <a:r>
              <a:rPr lang="en-US" sz="2200" dirty="0" smtClean="0"/>
              <a:t>cb05_tuclae6aq</a:t>
            </a:r>
          </a:p>
          <a:p>
            <a:pPr marL="679450" lvl="1">
              <a:buSzPct val="75000"/>
              <a:buFont typeface="Wingdings" charset="2"/>
              <a:buChar char="§"/>
              <a:tabLst>
                <a:tab pos="800100" algn="l"/>
              </a:tabLst>
            </a:pPr>
            <a:r>
              <a:rPr lang="en-US" sz="2200" dirty="0" smtClean="0"/>
              <a:t>BC’s for 2010 extracted from an existing 36-km CONUS simulation for a separate project (source: Dr. S. </a:t>
            </a:r>
            <a:r>
              <a:rPr lang="en-US" sz="2200" dirty="0" err="1" smtClean="0"/>
              <a:t>Arunachalam</a:t>
            </a:r>
            <a:r>
              <a:rPr lang="en-US" sz="2200" dirty="0" smtClean="0"/>
              <a:t>); used in all years</a:t>
            </a:r>
          </a:p>
          <a:p>
            <a:pPr marL="679450" lvl="1">
              <a:buSzPct val="75000"/>
              <a:buFont typeface="Wingdings" charset="2"/>
              <a:buChar char="§"/>
              <a:tabLst>
                <a:tab pos="800100" algn="l"/>
              </a:tabLst>
            </a:pPr>
            <a:r>
              <a:rPr lang="en-US" sz="2200" dirty="0" smtClean="0"/>
              <a:t>2-week spin-up time for base case simulation; sensitivities are initialized from output of base case from previous day</a:t>
            </a:r>
            <a:endParaRPr lang="en-US" sz="2200" dirty="0"/>
          </a:p>
          <a:p>
            <a:pPr marL="679450" lvl="1">
              <a:buSzPct val="75000"/>
              <a:buFont typeface="Wingdings" charset="2"/>
              <a:buChar char="§"/>
              <a:tabLst>
                <a:tab pos="800100" algn="l"/>
              </a:tabLst>
            </a:pPr>
            <a:r>
              <a:rPr lang="en-US" sz="2400" dirty="0" smtClean="0"/>
              <a:t>AQ simulations have been completed for 3 of 5 selected years (2010, 2043, 2058); analysis ongoing for 2043</a:t>
            </a:r>
          </a:p>
          <a:p>
            <a:pPr marL="679450" lvl="1">
              <a:buSzPct val="75000"/>
              <a:buFont typeface="Wingdings" charset="2"/>
              <a:buChar char="§"/>
              <a:tabLst>
                <a:tab pos="800100" algn="l"/>
              </a:tabLst>
            </a:pPr>
            <a:r>
              <a:rPr lang="en-US" sz="2400" dirty="0" smtClean="0"/>
              <a:t>2048 and 2053 emissions modeling underway</a:t>
            </a:r>
          </a:p>
          <a:p>
            <a:r>
              <a:rPr lang="en-US" sz="2600" dirty="0" smtClean="0"/>
              <a:t>Compared emissions and AQ impacts of dynamically and statistically estimated AAB vs. base case (NEI fires) for 2010, and current vs. future year AQ</a:t>
            </a:r>
          </a:p>
          <a:p>
            <a:r>
              <a:rPr lang="en-US" sz="2600" dirty="0" smtClean="0"/>
              <a:t>Results are preliminary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FF75D-BDB7-46CA-A235-8E05C375270A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3" descr="UNC_IFE_542bl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350676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C_IFE_542bl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2" y="38100"/>
            <a:ext cx="1440518" cy="5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71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2084</Words>
  <Application>Microsoft Macintosh PowerPoint</Application>
  <PresentationFormat>On-screen Show (4:3)</PresentationFormat>
  <Paragraphs>274</Paragraphs>
  <Slides>31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Causes and Consequences of Climate Change: Wildfire Emissions and Their Air Quality Impacts in the Southeastern U.S.</vt:lpstr>
      <vt:lpstr>Motivation</vt:lpstr>
      <vt:lpstr>Fire Activity Projection</vt:lpstr>
      <vt:lpstr>Area Burned Models</vt:lpstr>
      <vt:lpstr>Climate Data Extraction</vt:lpstr>
      <vt:lpstr>Southwide Annual Acres Burned: Human-caused</vt:lpstr>
      <vt:lpstr>Southwide Annual Acres Burned: Lightning-caused</vt:lpstr>
      <vt:lpstr>Daily Acre Burned Estimates:  Fire Scenario Builder</vt:lpstr>
      <vt:lpstr>AQ Model Simulations</vt:lpstr>
      <vt:lpstr>2010 Summer Fire Emissions (NEI Benchmark)</vt:lpstr>
      <vt:lpstr>Summer Fire Emissions (This Work)</vt:lpstr>
      <vt:lpstr>2010 Summer PM2.5 Performance</vt:lpstr>
      <vt:lpstr>2010 Summer EC Performance</vt:lpstr>
      <vt:lpstr>2010 Summer OC Performance</vt:lpstr>
      <vt:lpstr>2010 Summer 8-hr O3 Performance</vt:lpstr>
      <vt:lpstr>2010 Summer Air Quality: CMAQ PM2.5 Composition vs. IMPROVE</vt:lpstr>
      <vt:lpstr>CMAQ PM2.5 Composition 2010 vs. 2058</vt:lpstr>
      <vt:lpstr>Conclusions and Future Work</vt:lpstr>
      <vt:lpstr>Acknowledgments</vt:lpstr>
      <vt:lpstr>Questions</vt:lpstr>
      <vt:lpstr>Idealized System of Regional Modeling Components</vt:lpstr>
      <vt:lpstr>PowerPoint Presentation</vt:lpstr>
      <vt:lpstr>Findings to date</vt:lpstr>
      <vt:lpstr>GCM Comparison - A2 - Jul 2001</vt:lpstr>
      <vt:lpstr>Scenario Comparison – CGCM - Jul 2001</vt:lpstr>
      <vt:lpstr>Tmax Projections July 2001 vs. 2061  Scenario A2*</vt:lpstr>
      <vt:lpstr>Precip Projections July 2001 vs. 2061 Scenario A2</vt:lpstr>
      <vt:lpstr>WRF vs. Global Model for SE US  2-m Temperature</vt:lpstr>
      <vt:lpstr>Human Fire Grand Mean By State</vt:lpstr>
      <vt:lpstr>Lightning Fire Grand Mean By State</vt:lpstr>
      <vt:lpstr>U.S. Economic Output and Population Growth by Scenario</vt:lpstr>
    </vt:vector>
  </TitlesOfParts>
  <Company>The University of North Carolina at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User</dc:creator>
  <cp:lastModifiedBy>Uma Shankar</cp:lastModifiedBy>
  <cp:revision>208</cp:revision>
  <dcterms:created xsi:type="dcterms:W3CDTF">2013-10-02T19:36:09Z</dcterms:created>
  <dcterms:modified xsi:type="dcterms:W3CDTF">2014-10-28T13:57:04Z</dcterms:modified>
</cp:coreProperties>
</file>