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60" r:id="rId4"/>
    <p:sldId id="284" r:id="rId5"/>
    <p:sldId id="283" r:id="rId6"/>
    <p:sldId id="286" r:id="rId7"/>
    <p:sldId id="289" r:id="rId8"/>
    <p:sldId id="293" r:id="rId9"/>
    <p:sldId id="288" r:id="rId10"/>
    <p:sldId id="287" r:id="rId11"/>
    <p:sldId id="300" r:id="rId12"/>
    <p:sldId id="316" r:id="rId13"/>
    <p:sldId id="296" r:id="rId14"/>
    <p:sldId id="295" r:id="rId15"/>
    <p:sldId id="298" r:id="rId16"/>
    <p:sldId id="294" r:id="rId17"/>
    <p:sldId id="292" r:id="rId18"/>
    <p:sldId id="297" r:id="rId19"/>
    <p:sldId id="319" r:id="rId20"/>
    <p:sldId id="317" r:id="rId21"/>
    <p:sldId id="308" r:id="rId22"/>
    <p:sldId id="313" r:id="rId23"/>
    <p:sldId id="310" r:id="rId24"/>
    <p:sldId id="312" r:id="rId25"/>
    <p:sldId id="263" r:id="rId26"/>
    <p:sldId id="282" r:id="rId27"/>
    <p:sldId id="309" r:id="rId28"/>
    <p:sldId id="307" r:id="rId29"/>
    <p:sldId id="301" r:id="rId30"/>
    <p:sldId id="315" r:id="rId31"/>
    <p:sldId id="290" r:id="rId32"/>
    <p:sldId id="318" r:id="rId3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4714" autoAdjust="0"/>
    <p:restoredTop sz="88146" autoAdjust="0"/>
  </p:normalViewPr>
  <p:slideViewPr>
    <p:cSldViewPr snapToGrid="0" snapToObjects="1">
      <p:cViewPr varScale="1">
        <p:scale>
          <a:sx n="96" d="100"/>
          <a:sy n="96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85043-EE14-0B4C-81A1-D52DCA837B6A}" type="datetimeFigureOut">
              <a:rPr lang="en-US" smtClean="0">
                <a:latin typeface="Trebuchet MS"/>
              </a:rPr>
              <a:pPr/>
              <a:t>10/25/14</a:t>
            </a:fld>
            <a:endParaRPr lang="en-US" dirty="0"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1A780-244C-3342-B434-B48E644BD7D4}" type="slidenum">
              <a:rPr lang="en-US" smtClean="0">
                <a:latin typeface="Trebuchet MS"/>
              </a:rPr>
              <a:pPr/>
              <a:t>‹#›</a:t>
            </a:fld>
            <a:endParaRPr lang="en-US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7724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/>
              </a:defRPr>
            </a:lvl1pPr>
          </a:lstStyle>
          <a:p>
            <a:fld id="{749E8BD0-3EEE-8A46-8836-6CE0204A843E}" type="datetimeFigureOut">
              <a:rPr lang="en-US" smtClean="0"/>
              <a:pPr/>
              <a:t>10/25/14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0A494C1C-E5B9-294F-93B8-B2DF9192AE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3308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4C1C-E5B9-294F-93B8-B2DF9192AE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82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Nguyen et al., 2014: weak correlations between IEPOX-derived OA and particle acidity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 EC classification</a:t>
            </a:r>
            <a:r>
              <a:rPr lang="en-US" baseline="0" dirty="0" smtClean="0"/>
              <a:t> same as NEI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4C1C-E5B9-294F-93B8-B2DF9192AE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1682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Location of the AMS datasets analyzed here (data shown in Table S1 in the auxiliary material). Colors for the study labels indicate the type of sampling location: urban areas (blue), &lt;100 miles downwind of major cites (black), and rural/remote areas &gt;100 miles downwind (pink). Pie charts show the average mass concentration and chemical composition: organics (green), sulfate (red), nitrate (blue), ammonium (orange), and chloride (purple), of NR‐PM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4C1C-E5B9-294F-93B8-B2DF9192AE9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603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4C1C-E5B9-294F-93B8-B2DF9192AE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9534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water in Pittsburgh</a:t>
            </a:r>
          </a:p>
          <a:p>
            <a:r>
              <a:rPr lang="en-US" dirty="0" smtClean="0"/>
              <a:t>Mace Head</a:t>
            </a:r>
            <a:r>
              <a:rPr lang="en-US" baseline="0" dirty="0" smtClean="0"/>
              <a:t> – sulfate from US and DMS</a:t>
            </a:r>
          </a:p>
          <a:p>
            <a:r>
              <a:rPr lang="en-US" baseline="0" dirty="0" smtClean="0"/>
              <a:t>Vancouver – humid but lots of organics</a:t>
            </a:r>
          </a:p>
          <a:p>
            <a:r>
              <a:rPr lang="en-US" baseline="0" dirty="0" smtClean="0"/>
              <a:t>More aerosol water in Mexico City, i.e. than Mace Head despite fractions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4C1C-E5B9-294F-93B8-B2DF9192AE9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4410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 EC classification</a:t>
            </a:r>
            <a:r>
              <a:rPr lang="en-US" baseline="0" dirty="0" smtClean="0"/>
              <a:t> same as NEI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4C1C-E5B9-294F-93B8-B2DF9192AE9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1682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www.ncdc.noaa.gov</a:t>
            </a:r>
            <a:r>
              <a:rPr lang="en-US" dirty="0" smtClean="0"/>
              <a:t>/</a:t>
            </a:r>
            <a:r>
              <a:rPr lang="en-US" dirty="0" err="1" smtClean="0"/>
              <a:t>img</a:t>
            </a:r>
            <a:r>
              <a:rPr lang="en-US" dirty="0" smtClean="0"/>
              <a:t>/climate/research/2008/</a:t>
            </a:r>
            <a:r>
              <a:rPr lang="en-US" dirty="0" err="1" smtClean="0"/>
              <a:t>dec</a:t>
            </a:r>
            <a:r>
              <a:rPr lang="en-US" dirty="0" smtClean="0"/>
              <a:t>/fire/fire-anom-annual-2008-pg.jpg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94C1C-E5B9-294F-93B8-B2DF9192AE9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185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135B-C855-D543-A7AA-81E1A69B7F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FDA9-E2E9-5144-A797-78D83AFAF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012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FDA9-E2E9-5144-A797-78D83AFAF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190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FDA9-E2E9-5144-A797-78D83AFAF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144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U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RU_SIG_ST_PMS186_100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75" y="352425"/>
            <a:ext cx="28321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422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8343-B159-074D-B355-B61FD1A20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798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4AE8-78F8-144E-A4FE-553D35E59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0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DA8B8-D04C-214E-83CE-5B60915F9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9709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61A5-F588-D34E-A84B-E514DA90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635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725B-9C86-6E43-AAF9-1A329DDB2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8114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03EE-8AFD-D547-9E71-0BD0BE6F9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3694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1C61-654F-EF4C-B7CF-635108DFC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567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FDA9-E2E9-5144-A797-78D83AFAF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1127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825F-7512-8045-B403-CF218AA20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2678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3BF7-9F5A-9E42-B502-689AC6A1E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4980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A2D79-D5B9-9E44-BC26-5C4012EF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231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FDA9-E2E9-5144-A797-78D83AFAF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797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FDA9-E2E9-5144-A797-78D83AFAF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124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FDA9-E2E9-5144-A797-78D83AFAF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463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FDA9-E2E9-5144-A797-78D83AFAF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14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FDA9-E2E9-5144-A797-78D83AFAF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715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FDA9-E2E9-5144-A797-78D83AFAF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743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FDA9-E2E9-5144-A797-78D83AFAF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427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3C0EFDA9-E2E9-5144-A797-78D83AFAF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71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RU_ppt_top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7692"/>
          <a:stretch/>
        </p:blipFill>
        <p:spPr bwMode="auto">
          <a:xfrm>
            <a:off x="0" y="1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U_LOGOTYPE_PMS186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7475"/>
            <a:ext cx="1430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398"/>
            <a:ext cx="2133600" cy="30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F5F5F"/>
                </a:solidFill>
                <a:latin typeface="Trebuchet MS"/>
                <a:cs typeface="Trebuchet M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F06B10-230A-2842-997C-D8605B527737}" type="slidenum">
              <a:rPr lang="en-US" smtClean="0">
                <a:ea typeface="ヒラギノ角ゴ Pro W3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ヒラギノ角ゴ Pro W3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FFFFFF"/>
              </a:solidFill>
              <a:latin typeface="Trebuchet MS"/>
              <a:ea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757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/>
          <a:ea typeface="ヒラギノ角ゴ Pro W3" charset="0"/>
          <a:cs typeface="Trebuchet M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Trebuchet MS"/>
          <a:ea typeface="ヒラギノ角ゴ Pro W3" charset="0"/>
          <a:cs typeface="Trebuchet M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Trebuchet MS"/>
          <a:ea typeface="Trebuchet MS"/>
          <a:cs typeface="Trebuchet M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Trebuchet MS"/>
          <a:ea typeface="Trebuchet MS"/>
          <a:cs typeface="Trebuchet M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Trebuchet MS"/>
          <a:ea typeface="Trebuchet MS"/>
          <a:cs typeface="Trebuchet M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Trebuchet MS"/>
          <a:ea typeface="Trebuchet MS"/>
          <a:cs typeface="Trebuchet M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97510" y="297990"/>
            <a:ext cx="4246490" cy="5355325"/>
            <a:chOff x="5574516" y="405234"/>
            <a:chExt cx="3569484" cy="5355325"/>
          </a:xfrm>
        </p:grpSpPr>
        <p:sp>
          <p:nvSpPr>
            <p:cNvPr id="7" name="TextBox 6"/>
            <p:cNvSpPr txBox="1"/>
            <p:nvPr/>
          </p:nvSpPr>
          <p:spPr>
            <a:xfrm>
              <a:off x="5574516" y="405234"/>
              <a:ext cx="354280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/>
                  <a:cs typeface="Arial"/>
                </a:rPr>
                <a:t>Regional and temporal trends in semi-empirical estimates of aerosol water concentration in the continental U.S.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01192" y="3565771"/>
              <a:ext cx="35428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Thien</a:t>
              </a:r>
              <a:r>
                <a:rPr lang="en-US" sz="2000" dirty="0" smtClean="0">
                  <a:solidFill>
                    <a:srgbClr val="FFFFFF"/>
                  </a:solidFill>
                  <a:latin typeface="Arial"/>
                  <a:cs typeface="Arial"/>
                </a:rPr>
                <a:t> Khoi V. Nguyen</a:t>
              </a:r>
              <a:r>
                <a:rPr lang="en-US" sz="2000" baseline="30000" dirty="0" smtClean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</a:p>
            <a:p>
              <a:pPr algn="ctr"/>
              <a:r>
                <a:rPr lang="en-US" sz="20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Annmarie</a:t>
              </a:r>
              <a:r>
                <a:rPr lang="en-US" sz="2000" dirty="0" smtClean="0">
                  <a:solidFill>
                    <a:srgbClr val="FFFFFF"/>
                  </a:solidFill>
                  <a:latin typeface="Arial"/>
                  <a:cs typeface="Arial"/>
                </a:rPr>
                <a:t> G. Carlton</a:t>
              </a:r>
              <a:r>
                <a:rPr lang="en-US" sz="2000" baseline="30000" dirty="0" smtClean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endParaRPr lang="en-US" sz="2000" dirty="0" smtClean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Arial"/>
                  <a:cs typeface="Arial"/>
                </a:rPr>
                <a:t>Shannon L. Capps</a:t>
              </a:r>
              <a:r>
                <a:rPr lang="en-US" sz="2000" baseline="30000" dirty="0" smtClean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  <a:endParaRPr lang="en-US" sz="2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39199" y="5068062"/>
              <a:ext cx="327249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/>
              <a:r>
                <a:rPr lang="en-US" sz="1300" baseline="30000" dirty="0" smtClean="0">
                  <a:solidFill>
                    <a:srgbClr val="FFFFFF"/>
                  </a:solidFill>
                  <a:latin typeface="Arial"/>
                  <a:cs typeface="Arial"/>
                </a:rPr>
                <a:t>1 </a:t>
              </a:r>
              <a:r>
                <a:rPr lang="en-US" sz="1300" dirty="0" smtClean="0">
                  <a:solidFill>
                    <a:srgbClr val="FFFFFF"/>
                  </a:solidFill>
                  <a:latin typeface="Arial"/>
                  <a:cs typeface="Arial"/>
                </a:rPr>
                <a:t>Rutgers University </a:t>
              </a:r>
            </a:p>
            <a:p>
              <a:pPr marL="119063" indent="-119063"/>
              <a:r>
                <a:rPr lang="en-US" sz="1300" baseline="30000" dirty="0" smtClean="0">
                  <a:solidFill>
                    <a:srgbClr val="FFFFFF"/>
                  </a:solidFill>
                  <a:latin typeface="Arial"/>
                  <a:cs typeface="Arial"/>
                </a:rPr>
                <a:t>2 </a:t>
              </a:r>
              <a:r>
                <a:rPr lang="en-US" sz="1300" dirty="0" smtClean="0">
                  <a:solidFill>
                    <a:srgbClr val="FFFFFF"/>
                  </a:solidFill>
                  <a:latin typeface="Arial"/>
                  <a:cs typeface="Arial"/>
                </a:rPr>
                <a:t>U.S. Environmental </a:t>
              </a:r>
              <a:r>
                <a:rPr lang="en-US" sz="1300" dirty="0">
                  <a:solidFill>
                    <a:srgbClr val="FFFFFF"/>
                  </a:solidFill>
                  <a:latin typeface="Arial"/>
                  <a:cs typeface="Arial"/>
                </a:rPr>
                <a:t>Protection Agency through Oak Ridge Institute for Science and Education</a:t>
              </a:r>
              <a:endParaRPr lang="en-US" sz="1300" dirty="0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837581" y="3219422"/>
              <a:ext cx="1076923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816" y="6012728"/>
            <a:ext cx="659164" cy="659164"/>
          </a:xfrm>
          <a:prstGeom prst="rect">
            <a:avLst/>
          </a:prstGeom>
        </p:spPr>
      </p:pic>
      <p:pic>
        <p:nvPicPr>
          <p:cNvPr id="12" name="Picture 11" descr="EPA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16742" y="6012728"/>
            <a:ext cx="659164" cy="659164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617650" y="6020536"/>
            <a:ext cx="1505075" cy="670799"/>
            <a:chOff x="28329467" y="2753637"/>
            <a:chExt cx="3360945" cy="14979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29467" y="2753637"/>
              <a:ext cx="3180902" cy="149794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0234494" y="3517574"/>
              <a:ext cx="1455918" cy="549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i="1" dirty="0"/>
                <a:t>R835041</a:t>
              </a:r>
              <a:endParaRPr lang="en-US" sz="1000" dirty="0"/>
            </a:p>
          </p:txBody>
        </p:sp>
      </p:grpSp>
      <p:pic>
        <p:nvPicPr>
          <p:cNvPr id="6" name="Picture 5" descr="IMG_020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46093"/>
          <a:stretch/>
        </p:blipFill>
        <p:spPr>
          <a:xfrm>
            <a:off x="0" y="0"/>
            <a:ext cx="494961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29" y="6352012"/>
            <a:ext cx="398462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solidFill>
                  <a:schemeClr val="bg1"/>
                </a:solidFill>
              </a:rPr>
              <a:t>CMAS 2014 </a:t>
            </a:r>
            <a:r>
              <a:rPr lang="en-US" sz="2300" b="1" dirty="0">
                <a:solidFill>
                  <a:schemeClr val="bg1"/>
                </a:solidFill>
              </a:rPr>
              <a:t>Annual Conference</a:t>
            </a:r>
          </a:p>
        </p:txBody>
      </p:sp>
      <p:pic>
        <p:nvPicPr>
          <p:cNvPr id="22" name="Picture 21" descr="nsf1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33884" y="6012728"/>
            <a:ext cx="655216" cy="6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49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Discussion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872809"/>
            <a:ext cx="8267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[Organic aerosol] ↓ in S.E. U.S</a:t>
            </a:r>
            <a:r>
              <a:rPr lang="en-US" sz="2000" i="1" dirty="0"/>
              <a:t>. </a:t>
            </a:r>
            <a:r>
              <a:rPr lang="en-US" sz="2000" b="1" dirty="0"/>
              <a:t>Why</a:t>
            </a:r>
            <a:r>
              <a:rPr lang="en-US" sz="2000" b="1" dirty="0" smtClean="0"/>
              <a:t>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95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Discussion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872809"/>
            <a:ext cx="8267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[Organic aerosol] ↓ in S.E. U.S</a:t>
            </a:r>
            <a:r>
              <a:rPr lang="en-US" sz="2000" i="1" dirty="0"/>
              <a:t>. </a:t>
            </a:r>
            <a:r>
              <a:rPr lang="en-US" sz="2000" b="1" dirty="0"/>
              <a:t>Why?</a:t>
            </a:r>
            <a:endParaRPr lang="en-US" sz="2000" i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800" b="1" dirty="0" smtClean="0">
                <a:solidFill>
                  <a:srgbClr val="3366FF"/>
                </a:solidFill>
              </a:rPr>
              <a:t>Possible Reasons:</a:t>
            </a:r>
          </a:p>
          <a:p>
            <a:endParaRPr lang="en-US" sz="2000" b="1" dirty="0" smtClean="0"/>
          </a:p>
          <a:p>
            <a:pPr marL="914400" indent="-457200">
              <a:buFont typeface="+mj-lt"/>
              <a:buAutoNum type="arabicPeriod"/>
            </a:pPr>
            <a:r>
              <a:rPr lang="en-US" sz="2400" b="1" dirty="0" smtClean="0"/>
              <a:t>Anthropogenic [VOCs</a:t>
            </a:r>
            <a:r>
              <a:rPr lang="en-US" sz="2400" b="1" dirty="0"/>
              <a:t>] </a:t>
            </a:r>
            <a:r>
              <a:rPr lang="en-US" sz="2400" b="1" dirty="0" smtClean="0"/>
              <a:t>↓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400" b="1" dirty="0" smtClean="0"/>
              <a:t>Primary non-fossil [OC] ↓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400" b="1" dirty="0" smtClean="0"/>
              <a:t>Temperature ↑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400" b="1" dirty="0"/>
              <a:t>Acidity </a:t>
            </a:r>
            <a:r>
              <a:rPr lang="en-US" sz="2400" b="1" dirty="0" smtClean="0"/>
              <a:t>effects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400" b="1" dirty="0"/>
              <a:t>[Aerosol water] </a:t>
            </a:r>
            <a:r>
              <a:rPr lang="en-US" sz="2400" b="1" dirty="0" smtClean="0"/>
              <a:t>↓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400" b="1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65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Modern vs. Fossil Carbon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872809"/>
            <a:ext cx="8267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[Organic aerosol] ↓ in S.E. U.S</a:t>
            </a:r>
            <a:r>
              <a:rPr lang="en-US" sz="2000" i="1" dirty="0"/>
              <a:t>. </a:t>
            </a:r>
            <a:r>
              <a:rPr lang="en-US" sz="2000" b="1" dirty="0"/>
              <a:t>Why?</a:t>
            </a:r>
            <a:endParaRPr lang="en-US" sz="2000" i="1" dirty="0"/>
          </a:p>
          <a:p>
            <a:pPr marL="457200"/>
            <a:endParaRPr lang="en-US" sz="2000" b="1" dirty="0" smtClean="0"/>
          </a:p>
          <a:p>
            <a:pPr marL="914400" indent="-457200">
              <a:buFont typeface="+mj-lt"/>
              <a:buAutoNum type="arabicPeriod"/>
            </a:pPr>
            <a:r>
              <a:rPr lang="en-US" sz="2000" b="1" dirty="0" smtClean="0"/>
              <a:t>Anthropogenic [VOCs] ↓?</a:t>
            </a:r>
            <a:endParaRPr lang="en-US" sz="2000" dirty="0"/>
          </a:p>
          <a:p>
            <a:pPr marL="457200"/>
            <a:endParaRPr lang="en-US" sz="2000" dirty="0" smtClean="0"/>
          </a:p>
          <a:p>
            <a:pPr marL="457200"/>
            <a:r>
              <a:rPr lang="en-US" sz="2000" b="1" dirty="0" smtClean="0">
                <a:solidFill>
                  <a:srgbClr val="3366FF"/>
                </a:solidFill>
              </a:rPr>
              <a:t>Not main driving factor</a:t>
            </a:r>
            <a:r>
              <a:rPr lang="en-US" sz="2000" dirty="0" smtClean="0"/>
              <a:t>, SE SOA is primarily biogenic, even in urban areas </a:t>
            </a:r>
            <a:r>
              <a:rPr lang="en-US" sz="2000" i="1" dirty="0" smtClean="0"/>
              <a:t>(</a:t>
            </a:r>
            <a:r>
              <a:rPr lang="en-US" i="1" dirty="0" smtClean="0"/>
              <a:t>Weber et al., 2007; Lewis et al., 2004; </a:t>
            </a:r>
            <a:r>
              <a:rPr lang="en-US" i="1" dirty="0" err="1" smtClean="0"/>
              <a:t>Lemire</a:t>
            </a:r>
            <a:r>
              <a:rPr lang="en-US" i="1" dirty="0" smtClean="0"/>
              <a:t> et al., 2002</a:t>
            </a:r>
            <a:r>
              <a:rPr lang="en-US" sz="2000" i="1" dirty="0" smtClean="0"/>
              <a:t>)</a:t>
            </a:r>
            <a:endParaRPr lang="en-US" sz="2000" dirty="0" smtClean="0"/>
          </a:p>
          <a:p>
            <a:pPr marL="457200"/>
            <a:endParaRPr lang="en-US" sz="2000" dirty="0"/>
          </a:p>
        </p:txBody>
      </p:sp>
      <p:pic>
        <p:nvPicPr>
          <p:cNvPr id="3" name="Picture 2" descr="Screen Shot 2014-09-30 at 4.43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89075" y="2752479"/>
            <a:ext cx="6165850" cy="368301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5994400" y="3276600"/>
            <a:ext cx="825500" cy="1739900"/>
          </a:xfrm>
          <a:prstGeom prst="fram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1423" y="6352432"/>
            <a:ext cx="2093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Weber et al.,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56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100" y="6365132"/>
            <a:ext cx="785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Photochemical Assessment Monitoring Stations (PAMS</a:t>
            </a:r>
            <a:r>
              <a:rPr lang="en-US" dirty="0" smtClean="0">
                <a:solidFill>
                  <a:srgbClr val="3366FF"/>
                </a:solidFill>
              </a:rPr>
              <a:t>) in SEARCH states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9" name="Picture 8" descr="ruralurbanO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15112" y="2635329"/>
            <a:ext cx="4276175" cy="38890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1571" y="36805"/>
            <a:ext cx="679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Biogenic OC</a:t>
            </a:r>
            <a:endParaRPr lang="en-US" sz="2600" b="1" dirty="0">
              <a:latin typeface="Trebuchet MS"/>
              <a:cs typeface="Trebuchet MS"/>
            </a:endParaRPr>
          </a:p>
        </p:txBody>
      </p:sp>
      <p:pic>
        <p:nvPicPr>
          <p:cNvPr id="13" name="Picture 12" descr="Rplo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9100" y="2826493"/>
            <a:ext cx="3890863" cy="35386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100" y="872809"/>
            <a:ext cx="872490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[Organic aerosol] ↓ in S.E. U.S</a:t>
            </a:r>
            <a:r>
              <a:rPr lang="en-US" sz="2000" i="1" dirty="0"/>
              <a:t>. </a:t>
            </a:r>
            <a:r>
              <a:rPr lang="en-US" sz="2000" b="1" dirty="0"/>
              <a:t>Why?</a:t>
            </a:r>
            <a:endParaRPr lang="en-US" sz="2000" i="1" dirty="0"/>
          </a:p>
          <a:p>
            <a:endParaRPr lang="en-US" sz="2000" b="1" dirty="0" smtClean="0"/>
          </a:p>
          <a:p>
            <a:pPr marL="914400" indent="-457200">
              <a:spcAft>
                <a:spcPts val="300"/>
              </a:spcAft>
              <a:buFont typeface="+mj-lt"/>
              <a:buAutoNum type="arabicPeriod" startAt="2"/>
            </a:pPr>
            <a:r>
              <a:rPr lang="en-US" sz="2000" b="1" dirty="0" smtClean="0"/>
              <a:t>Primary non-fossil [OC] ↓</a:t>
            </a:r>
            <a:r>
              <a:rPr lang="en-US" sz="2000" dirty="0" smtClean="0"/>
              <a:t>?</a:t>
            </a:r>
          </a:p>
          <a:p>
            <a:pPr marL="800100" indent="-342900">
              <a:buClr>
                <a:schemeClr val="tx1"/>
              </a:buClr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No</a:t>
            </a:r>
            <a:r>
              <a:rPr lang="en-US" dirty="0" smtClean="0"/>
              <a:t>, forest fires have been increasing </a:t>
            </a:r>
            <a:r>
              <a:rPr lang="en-US" i="1" dirty="0" smtClean="0"/>
              <a:t>(NIFC, 2008) </a:t>
            </a:r>
            <a:r>
              <a:rPr lang="en-US" dirty="0" smtClean="0"/>
              <a:t>and presumably fire-related [OC] </a:t>
            </a:r>
            <a:r>
              <a:rPr lang="en-US" i="1" dirty="0" smtClean="0"/>
              <a:t>(Park et al., 2003)</a:t>
            </a:r>
            <a:endParaRPr lang="en-US" dirty="0" smtClean="0"/>
          </a:p>
          <a:p>
            <a:pPr marL="800100" indent="-342900">
              <a:buClr>
                <a:schemeClr val="tx1"/>
              </a:buClr>
              <a:buFont typeface="Arial"/>
              <a:buChar char="•"/>
            </a:pPr>
            <a:r>
              <a:rPr lang="en-US" b="1" dirty="0">
                <a:solidFill>
                  <a:srgbClr val="3366FF"/>
                </a:solidFill>
              </a:rPr>
              <a:t>No</a:t>
            </a:r>
            <a:r>
              <a:rPr lang="en-US" dirty="0" smtClean="0"/>
              <a:t>, ambient [isoprene] </a:t>
            </a:r>
            <a:r>
              <a:rPr lang="en-US" b="1" dirty="0" smtClean="0"/>
              <a:t>↑ </a:t>
            </a:r>
            <a:r>
              <a:rPr lang="en-US" dirty="0" smtClean="0">
                <a:sym typeface="Wingdings"/>
              </a:rPr>
              <a:t> index for primary biogenic OC emissions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67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Temperature effects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872809"/>
            <a:ext cx="8267700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[Organic aerosol] ↓ in S.E. U.S</a:t>
            </a:r>
            <a:r>
              <a:rPr lang="en-US" sz="2000" i="1" dirty="0"/>
              <a:t>. </a:t>
            </a:r>
            <a:r>
              <a:rPr lang="en-US" sz="2000" b="1" dirty="0"/>
              <a:t>Why?</a:t>
            </a:r>
            <a:endParaRPr lang="en-US" sz="2000" i="1" dirty="0"/>
          </a:p>
          <a:p>
            <a:endParaRPr lang="en-US" sz="2000" i="1" dirty="0" smtClean="0"/>
          </a:p>
          <a:p>
            <a:pPr marL="914400" indent="-457200">
              <a:spcAft>
                <a:spcPts val="300"/>
              </a:spcAft>
              <a:buFont typeface="+mj-lt"/>
              <a:buAutoNum type="arabicPeriod" startAt="3"/>
            </a:pPr>
            <a:r>
              <a:rPr lang="en-US" sz="2000" b="1" dirty="0"/>
              <a:t>Temperature </a:t>
            </a:r>
            <a:r>
              <a:rPr lang="en-US" sz="2000" b="1" dirty="0" smtClean="0"/>
              <a:t>↑</a:t>
            </a:r>
            <a:r>
              <a:rPr lang="en-US" sz="2000" dirty="0" smtClean="0"/>
              <a:t>? </a:t>
            </a:r>
          </a:p>
          <a:p>
            <a:pPr marL="800100" indent="-342900">
              <a:spcAft>
                <a:spcPts val="3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3366FF"/>
                </a:solidFill>
              </a:rPr>
              <a:t>No</a:t>
            </a:r>
            <a:r>
              <a:rPr lang="en-US" sz="2000" dirty="0" smtClean="0"/>
              <a:t>, </a:t>
            </a:r>
            <a:r>
              <a:rPr lang="en-US" sz="2000" dirty="0"/>
              <a:t>a</a:t>
            </a:r>
            <a:r>
              <a:rPr lang="en-US" sz="2000" dirty="0" smtClean="0"/>
              <a:t>lthough </a:t>
            </a:r>
            <a:r>
              <a:rPr lang="en-US" sz="2000" dirty="0"/>
              <a:t>c</a:t>
            </a:r>
            <a:r>
              <a:rPr lang="en-US" sz="2000" dirty="0" smtClean="0"/>
              <a:t>ompounds may vaporize at high temperatures, temperatures have been decreasing</a:t>
            </a:r>
            <a:endParaRPr lang="en-US" sz="2000" dirty="0"/>
          </a:p>
        </p:txBody>
      </p:sp>
      <p:pic>
        <p:nvPicPr>
          <p:cNvPr id="7" name="Picture 6" descr="f4-no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48387" b="54295"/>
          <a:stretch/>
        </p:blipFill>
        <p:spPr>
          <a:xfrm>
            <a:off x="2442936" y="2685462"/>
            <a:ext cx="4258129" cy="37706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64300" y="2488896"/>
            <a:ext cx="2006600" cy="2972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94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Acidity effects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872809"/>
            <a:ext cx="8267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[Organic aerosol] ↓ in S.E. U.S</a:t>
            </a:r>
            <a:r>
              <a:rPr lang="en-US" sz="2000" i="1" dirty="0"/>
              <a:t>. </a:t>
            </a:r>
            <a:r>
              <a:rPr lang="en-US" sz="2000" b="1" dirty="0"/>
              <a:t>Why?</a:t>
            </a:r>
            <a:endParaRPr lang="en-US" sz="2000" i="1" dirty="0"/>
          </a:p>
          <a:p>
            <a:pPr marL="457200"/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-143329" y="1580695"/>
            <a:ext cx="43724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buFont typeface="+mj-lt"/>
              <a:buAutoNum type="arabicPeriod" startAt="4"/>
            </a:pPr>
            <a:r>
              <a:rPr lang="en-US" b="1" dirty="0"/>
              <a:t>Acidity </a:t>
            </a:r>
            <a:r>
              <a:rPr lang="en-US" b="1" dirty="0" smtClean="0"/>
              <a:t>effects</a:t>
            </a:r>
            <a:r>
              <a:rPr lang="en-US" dirty="0" smtClean="0"/>
              <a:t>? </a:t>
            </a:r>
            <a:r>
              <a:rPr lang="en-US" b="1" dirty="0">
                <a:solidFill>
                  <a:srgbClr val="3366FF"/>
                </a:solidFill>
              </a:rPr>
              <a:t>Unclear</a:t>
            </a:r>
            <a:r>
              <a:rPr lang="en-US" dirty="0"/>
              <a:t>.</a:t>
            </a:r>
          </a:p>
          <a:p>
            <a:pPr marL="457200"/>
            <a:r>
              <a:rPr lang="en-US" dirty="0" smtClean="0"/>
              <a:t>Isoprene </a:t>
            </a:r>
            <a:r>
              <a:rPr lang="en-US" dirty="0" err="1"/>
              <a:t>epoxydiol</a:t>
            </a:r>
            <a:r>
              <a:rPr lang="en-US" dirty="0"/>
              <a:t> (IEPOX) chemistry activated by </a:t>
            </a:r>
            <a:r>
              <a:rPr lang="da-DK" dirty="0"/>
              <a:t>H</a:t>
            </a:r>
            <a:r>
              <a:rPr lang="da-DK" baseline="30000" dirty="0" smtClean="0"/>
              <a:t>+ </a:t>
            </a:r>
            <a:r>
              <a:rPr lang="en-US" dirty="0" smtClean="0"/>
              <a:t>transfer </a:t>
            </a:r>
            <a:r>
              <a:rPr lang="en-US" dirty="0"/>
              <a:t>from strong acid and </a:t>
            </a:r>
            <a:r>
              <a:rPr lang="en-US" dirty="0" err="1"/>
              <a:t>nucleophilic</a:t>
            </a:r>
            <a:r>
              <a:rPr lang="en-US" dirty="0"/>
              <a:t> addition; enhanced in the presence of acidified sulfate seed aerosol; chemical system is nucleophile-limited </a:t>
            </a:r>
            <a:r>
              <a:rPr lang="en-US" i="1" dirty="0"/>
              <a:t>(Surratt et al., 2010, Nguyen et al., </a:t>
            </a:r>
            <a:r>
              <a:rPr lang="en-US" i="1" dirty="0" smtClean="0"/>
              <a:t>2014)</a:t>
            </a:r>
            <a:endParaRPr lang="en-US" i="1" dirty="0"/>
          </a:p>
        </p:txBody>
      </p:sp>
      <p:pic>
        <p:nvPicPr>
          <p:cNvPr id="9" name="Picture 8" descr="pHinde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70400" y="1378500"/>
            <a:ext cx="4544716" cy="41332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9251" y="4234934"/>
            <a:ext cx="3895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Use ion-charge balance to calculate an index for acidity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190826" y="5634583"/>
            <a:ext cx="3824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Correlation with OC trends:</a:t>
            </a:r>
          </a:p>
          <a:p>
            <a:pPr algn="ctr"/>
            <a:r>
              <a:rPr lang="en-US" sz="2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: 0.08, p-value: 0.44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600" y="5181680"/>
            <a:ext cx="6172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/>
              <a:t>pH </a:t>
            </a:r>
            <a:r>
              <a:rPr lang="da-DK" sz="2000" dirty="0" err="1" smtClean="0"/>
              <a:t>index</a:t>
            </a:r>
            <a:r>
              <a:rPr lang="da-DK" sz="2000" dirty="0" smtClean="0"/>
              <a:t> = - </a:t>
            </a:r>
            <a:r>
              <a:rPr lang="da-DK" sz="2000" dirty="0"/>
              <a:t>log ((</a:t>
            </a:r>
            <a:r>
              <a:rPr lang="da-DK" sz="2000" dirty="0" smtClean="0"/>
              <a:t>1000 * H</a:t>
            </a:r>
            <a:r>
              <a:rPr lang="da-DK" sz="2000" baseline="30000" dirty="0"/>
              <a:t>+</a:t>
            </a:r>
            <a:r>
              <a:rPr lang="da-DK" sz="2000" dirty="0"/>
              <a:t>)/</a:t>
            </a:r>
            <a:r>
              <a:rPr lang="da-DK" sz="2000" dirty="0" smtClean="0"/>
              <a:t>(</a:t>
            </a:r>
            <a:r>
              <a:rPr lang="da-DK" sz="2000" dirty="0" err="1" smtClean="0"/>
              <a:t>V</a:t>
            </a:r>
            <a:r>
              <a:rPr lang="da-DK" sz="2000" baseline="-25000" dirty="0" err="1" smtClean="0"/>
              <a:t>w,i</a:t>
            </a:r>
            <a:r>
              <a:rPr lang="da-DK" sz="2000" dirty="0" err="1" smtClean="0"/>
              <a:t>+V</a:t>
            </a:r>
            <a:r>
              <a:rPr lang="da-DK" sz="2000" baseline="-25000" dirty="0" err="1" smtClean="0"/>
              <a:t>w,o</a:t>
            </a:r>
            <a:r>
              <a:rPr lang="da-DK" sz="2000" dirty="0" smtClean="0"/>
              <a:t>))</a:t>
            </a:r>
            <a:endParaRPr lang="da-DK" sz="2000" dirty="0"/>
          </a:p>
          <a:p>
            <a:r>
              <a:rPr lang="da-DK" sz="2000" dirty="0" smtClean="0"/>
              <a:t>	</a:t>
            </a:r>
          </a:p>
          <a:p>
            <a:r>
              <a:rPr lang="da-DK" sz="2000" dirty="0" smtClean="0"/>
              <a:t>	H</a:t>
            </a:r>
            <a:r>
              <a:rPr lang="da-DK" sz="2000" baseline="30000" dirty="0"/>
              <a:t>+</a:t>
            </a:r>
            <a:r>
              <a:rPr lang="da-DK" sz="2000" dirty="0"/>
              <a:t> = (2*SO</a:t>
            </a:r>
            <a:r>
              <a:rPr lang="da-DK" sz="2000" baseline="-25000" dirty="0"/>
              <a:t>4</a:t>
            </a:r>
            <a:r>
              <a:rPr lang="da-DK" sz="2000" dirty="0"/>
              <a:t>/96+NO</a:t>
            </a:r>
            <a:r>
              <a:rPr lang="da-DK" sz="2000" baseline="-25000" dirty="0"/>
              <a:t>3</a:t>
            </a:r>
            <a:r>
              <a:rPr lang="da-DK" sz="2000" dirty="0"/>
              <a:t>/62-NH</a:t>
            </a:r>
            <a:r>
              <a:rPr lang="da-DK" sz="2000" baseline="-25000" dirty="0"/>
              <a:t>4</a:t>
            </a:r>
            <a:r>
              <a:rPr lang="da-DK" sz="2000" dirty="0"/>
              <a:t>/18</a:t>
            </a:r>
            <a:r>
              <a:rPr lang="da-DK" sz="2000" dirty="0" smtClean="0"/>
              <a:t>)</a:t>
            </a:r>
          </a:p>
          <a:p>
            <a:r>
              <a:rPr lang="da-DK" sz="2000" dirty="0" smtClean="0"/>
              <a:t>	For </a:t>
            </a:r>
            <a:r>
              <a:rPr lang="da-DK" sz="2000" dirty="0" err="1"/>
              <a:t>V</a:t>
            </a:r>
            <a:r>
              <a:rPr lang="da-DK" sz="2000" baseline="-25000" dirty="0" err="1"/>
              <a:t>w,o</a:t>
            </a:r>
            <a:r>
              <a:rPr lang="da-DK" sz="2000" dirty="0"/>
              <a:t>, </a:t>
            </a:r>
            <a:r>
              <a:rPr lang="en-US" sz="2000" dirty="0" err="1"/>
              <a:t>κ</a:t>
            </a:r>
            <a:r>
              <a:rPr lang="en-US" sz="2000" baseline="-25000" dirty="0" err="1"/>
              <a:t>org</a:t>
            </a:r>
            <a:r>
              <a:rPr lang="en-US" sz="2000" baseline="-25000" dirty="0"/>
              <a:t> </a:t>
            </a:r>
            <a:r>
              <a:rPr lang="en-US" sz="2000" dirty="0"/>
              <a:t>~ 0.1 </a:t>
            </a:r>
            <a:endParaRPr lang="da-DK" sz="2000" dirty="0" smtClean="0"/>
          </a:p>
          <a:p>
            <a:r>
              <a:rPr lang="da-DK" sz="2000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50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6319"/>
          <a:stretch/>
        </p:blipFill>
        <p:spPr>
          <a:xfrm>
            <a:off x="317500" y="2469745"/>
            <a:ext cx="8686800" cy="25095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" y="872809"/>
            <a:ext cx="8267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[Organic aerosol] ↓ in S.E. U.S</a:t>
            </a:r>
            <a:r>
              <a:rPr lang="en-US" sz="2000" i="1" dirty="0"/>
              <a:t>. </a:t>
            </a:r>
            <a:r>
              <a:rPr lang="en-US" sz="2000" b="1" dirty="0"/>
              <a:t>Why?</a:t>
            </a:r>
            <a:endParaRPr lang="en-US" sz="2000" i="1" dirty="0"/>
          </a:p>
          <a:p>
            <a:endParaRPr lang="en-US" sz="2000" b="1" dirty="0" smtClean="0"/>
          </a:p>
          <a:p>
            <a:pPr marL="914400" indent="-457200">
              <a:buFont typeface="+mj-lt"/>
              <a:buAutoNum type="arabicPeriod" startAt="5"/>
            </a:pPr>
            <a:r>
              <a:rPr lang="en-US" sz="2000" b="1" dirty="0" smtClean="0"/>
              <a:t>[Aerosol water</a:t>
            </a:r>
            <a:r>
              <a:rPr lang="en-US" sz="2000" b="1" dirty="0"/>
              <a:t>] </a:t>
            </a:r>
            <a:r>
              <a:rPr lang="en-US" sz="2000" b="1" dirty="0" smtClean="0"/>
              <a:t>↓</a:t>
            </a:r>
            <a:r>
              <a:rPr lang="en-US" sz="2000" dirty="0" smtClean="0"/>
              <a:t>?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3366FF"/>
                </a:solidFill>
              </a:rPr>
              <a:t>Yes</a:t>
            </a:r>
            <a:r>
              <a:rPr lang="en-US" sz="2000" dirty="0"/>
              <a:t>. </a:t>
            </a:r>
            <a:r>
              <a:rPr lang="en-US" sz="2000" dirty="0" smtClean="0"/>
              <a:t>Medium to partition polar, water-soluble gas phase organic species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Asa-Awuku</a:t>
            </a:r>
            <a:r>
              <a:rPr lang="en-US" sz="2000" i="1" dirty="0" smtClean="0"/>
              <a:t> et al., 2010, </a:t>
            </a:r>
            <a:r>
              <a:rPr lang="en-US" sz="2000" i="1" dirty="0" err="1" smtClean="0"/>
              <a:t>Prisle</a:t>
            </a:r>
            <a:r>
              <a:rPr lang="en-US" sz="2000" i="1" dirty="0" smtClean="0"/>
              <a:t> et al., 2010, Carlton and Turpin, 2013)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750" y="5029200"/>
            <a:ext cx="7810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 smtClean="0"/>
          </a:p>
          <a:p>
            <a:r>
              <a:rPr lang="en-US" i="1" dirty="0" smtClean="0"/>
              <a:t>Water vs. time: </a:t>
            </a:r>
            <a:r>
              <a:rPr lang="en-US" i="1" dirty="0"/>
              <a:t>R</a:t>
            </a:r>
            <a:r>
              <a:rPr lang="en-US" i="1" baseline="30000" dirty="0"/>
              <a:t>2</a:t>
            </a:r>
            <a:r>
              <a:rPr lang="en-US" i="1" dirty="0"/>
              <a:t> = </a:t>
            </a:r>
            <a:r>
              <a:rPr lang="en-US" i="1" dirty="0" smtClean="0"/>
              <a:t>0.69, </a:t>
            </a:r>
            <a:r>
              <a:rPr lang="en-US" i="1" dirty="0"/>
              <a:t>p-value = </a:t>
            </a:r>
            <a:r>
              <a:rPr lang="en-US" i="1" dirty="0" smtClean="0"/>
              <a:t>0.0029</a:t>
            </a:r>
          </a:p>
          <a:p>
            <a:r>
              <a:rPr lang="en-US" i="1" dirty="0" smtClean="0"/>
              <a:t>Water fraction vs. time: R</a:t>
            </a:r>
            <a:r>
              <a:rPr lang="en-US" i="1" baseline="30000" dirty="0" smtClean="0"/>
              <a:t>2</a:t>
            </a:r>
            <a:r>
              <a:rPr lang="en-US" i="1" dirty="0" smtClean="0"/>
              <a:t> = 0.52, p-value = 0.0019</a:t>
            </a:r>
          </a:p>
          <a:p>
            <a:endParaRPr lang="en-US" sz="1200" i="1" dirty="0" smtClean="0"/>
          </a:p>
          <a:p>
            <a:r>
              <a:rPr lang="en-US" i="1" dirty="0" smtClean="0">
                <a:solidFill>
                  <a:srgbClr val="008000"/>
                </a:solidFill>
              </a:rPr>
              <a:t>Water trend vs. Organic trend</a:t>
            </a:r>
            <a:r>
              <a:rPr lang="en-US" i="1" dirty="0">
                <a:solidFill>
                  <a:srgbClr val="008000"/>
                </a:solidFill>
              </a:rPr>
              <a:t>: </a:t>
            </a:r>
            <a:r>
              <a:rPr lang="en-US" i="1" dirty="0" smtClean="0">
                <a:solidFill>
                  <a:srgbClr val="008000"/>
                </a:solidFill>
              </a:rPr>
              <a:t>R</a:t>
            </a:r>
            <a:r>
              <a:rPr lang="en-US" i="1" baseline="30000" dirty="0" smtClean="0">
                <a:solidFill>
                  <a:srgbClr val="008000"/>
                </a:solidFill>
              </a:rPr>
              <a:t>2</a:t>
            </a:r>
            <a:r>
              <a:rPr lang="en-US" i="1" dirty="0" smtClean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= </a:t>
            </a:r>
            <a:r>
              <a:rPr lang="en-US" i="1" dirty="0" smtClean="0">
                <a:solidFill>
                  <a:srgbClr val="008000"/>
                </a:solidFill>
              </a:rPr>
              <a:t>0.70, p-value = 0.0026</a:t>
            </a:r>
          </a:p>
        </p:txBody>
      </p:sp>
      <p:pic>
        <p:nvPicPr>
          <p:cNvPr id="12" name="Picture 11" descr="Macintosh HD:Users:khoi:Dropbox:Papers:Trends:Illustrator:f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3760" b="12403"/>
          <a:stretch/>
        </p:blipFill>
        <p:spPr bwMode="auto">
          <a:xfrm>
            <a:off x="6413500" y="4991100"/>
            <a:ext cx="2667000" cy="179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03700" y="2614650"/>
            <a:ext cx="4102100" cy="36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571" y="36805"/>
            <a:ext cx="679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Aerosol water</a:t>
            </a:r>
            <a:endParaRPr lang="en-US" sz="26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21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Trends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872809"/>
            <a:ext cx="8267700" cy="29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[Organic aerosol] ↓ in S.E. U.S</a:t>
            </a:r>
            <a:r>
              <a:rPr lang="en-US" sz="2000" i="1" dirty="0"/>
              <a:t>. </a:t>
            </a:r>
            <a:r>
              <a:rPr lang="en-US" sz="2000" b="1" dirty="0"/>
              <a:t>Why?</a:t>
            </a:r>
            <a:endParaRPr lang="en-US" sz="2000" i="1" dirty="0"/>
          </a:p>
          <a:p>
            <a:endParaRPr lang="en-US" sz="2000" b="1" dirty="0" smtClean="0"/>
          </a:p>
          <a:p>
            <a:pPr marL="914400" indent="-457200">
              <a:buFont typeface="Lucida Grande"/>
              <a:buChar char="x"/>
            </a:pPr>
            <a:r>
              <a:rPr lang="en-US" sz="2400" b="1" dirty="0" smtClean="0"/>
              <a:t>Anthropogenic </a:t>
            </a:r>
            <a:r>
              <a:rPr lang="en-US" sz="2400" b="1" dirty="0"/>
              <a:t>[VOCs] </a:t>
            </a:r>
            <a:r>
              <a:rPr lang="en-US" sz="2400" b="1" dirty="0" smtClean="0"/>
              <a:t>↓ </a:t>
            </a:r>
            <a:r>
              <a:rPr lang="en-US" sz="2400" b="1" i="1" dirty="0" smtClean="0">
                <a:solidFill>
                  <a:srgbClr val="3366FF"/>
                </a:solidFill>
              </a:rPr>
              <a:t>Not main driving factor</a:t>
            </a:r>
            <a:endParaRPr lang="en-US" sz="2400" i="1" dirty="0" smtClean="0">
              <a:solidFill>
                <a:srgbClr val="3366FF"/>
              </a:solidFill>
            </a:endParaRPr>
          </a:p>
          <a:p>
            <a:pPr marL="914400" indent="-457200">
              <a:buFont typeface="Lucida Grande"/>
              <a:buChar char="x"/>
            </a:pPr>
            <a:r>
              <a:rPr lang="en-US" sz="2400" b="1" dirty="0" smtClean="0"/>
              <a:t>Primary non-fossil [OC] ↓ </a:t>
            </a:r>
            <a:r>
              <a:rPr lang="en-US" sz="2400" b="1" i="1" dirty="0" smtClean="0">
                <a:solidFill>
                  <a:srgbClr val="3366FF"/>
                </a:solidFill>
              </a:rPr>
              <a:t>No</a:t>
            </a:r>
          </a:p>
          <a:p>
            <a:pPr marL="914400" indent="-457200">
              <a:buFont typeface="Lucida Grande"/>
              <a:buChar char="x"/>
            </a:pPr>
            <a:r>
              <a:rPr lang="en-US" sz="2400" b="1" dirty="0" smtClean="0"/>
              <a:t>Temperature ↑ </a:t>
            </a:r>
            <a:r>
              <a:rPr lang="en-US" sz="2400" b="1" i="1" dirty="0" smtClean="0">
                <a:solidFill>
                  <a:srgbClr val="3366FF"/>
                </a:solidFill>
              </a:rPr>
              <a:t>No</a:t>
            </a:r>
          </a:p>
          <a:p>
            <a:pPr marL="914400" indent="-457200">
              <a:buFont typeface="Lucida Grande"/>
              <a:buChar char="?"/>
            </a:pPr>
            <a:r>
              <a:rPr lang="en-US" sz="2400" b="1" dirty="0"/>
              <a:t>Acidity </a:t>
            </a:r>
            <a:r>
              <a:rPr lang="en-US" sz="2400" b="1" dirty="0" smtClean="0"/>
              <a:t>effects </a:t>
            </a:r>
            <a:r>
              <a:rPr lang="en-US" sz="2400" b="1" i="1" dirty="0" smtClean="0">
                <a:solidFill>
                  <a:srgbClr val="3366FF"/>
                </a:solidFill>
              </a:rPr>
              <a:t>Uncertain</a:t>
            </a:r>
          </a:p>
          <a:p>
            <a:pPr marL="914400" indent="-457200">
              <a:buFont typeface="Wingdings" charset="2"/>
              <a:buChar char="ü"/>
            </a:pPr>
            <a:r>
              <a:rPr lang="en-US" sz="2400" b="1" dirty="0"/>
              <a:t>[Aerosol water] </a:t>
            </a:r>
            <a:r>
              <a:rPr lang="en-US" sz="2400" b="1" dirty="0" smtClean="0"/>
              <a:t>↓ </a:t>
            </a:r>
            <a:r>
              <a:rPr lang="en-US" sz="2400" b="1" i="1" dirty="0" smtClean="0">
                <a:solidFill>
                  <a:srgbClr val="3366FF"/>
                </a:solidFill>
              </a:rPr>
              <a:t>Yes</a:t>
            </a:r>
          </a:p>
          <a:p>
            <a:pPr marL="914400" indent="-457200">
              <a:buFont typeface="Lucida Grande"/>
              <a:buChar char="?"/>
            </a:pPr>
            <a:r>
              <a:rPr lang="en-US" sz="2400" b="1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26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b="1" dirty="0" smtClean="0">
                <a:solidFill>
                  <a:srgbClr val="3366FF"/>
                </a:solidFill>
                <a:latin typeface="Arial"/>
                <a:cs typeface="Arial"/>
              </a:rPr>
              <a:t>What about the rest of the world?</a:t>
            </a:r>
            <a:endParaRPr lang="en-US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July 2003 average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373" y="5565533"/>
            <a:ext cx="8245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July 2003 average, </a:t>
            </a:r>
            <a:r>
              <a:rPr lang="en-US" i="1" dirty="0" smtClean="0">
                <a:latin typeface="Calibri"/>
                <a:cs typeface="Calibri"/>
              </a:rPr>
              <a:t>CMAQv4.7 using ISORROPIA</a:t>
            </a:r>
          </a:p>
          <a:p>
            <a:r>
              <a:rPr lang="en-US" i="1" dirty="0" smtClean="0">
                <a:latin typeface="Calibri"/>
                <a:cs typeface="Calibri"/>
              </a:rPr>
              <a:t>Adapted </a:t>
            </a:r>
            <a:r>
              <a:rPr lang="en-US" i="1" dirty="0">
                <a:latin typeface="Calibri"/>
                <a:cs typeface="Calibri"/>
              </a:rPr>
              <a:t>from Carlton and Turpin, </a:t>
            </a:r>
            <a:r>
              <a:rPr lang="en-US" i="1" dirty="0" smtClean="0">
                <a:latin typeface="Calibri"/>
                <a:cs typeface="Calibri"/>
              </a:rPr>
              <a:t>2013</a:t>
            </a:r>
            <a:endParaRPr lang="en-US" i="1" dirty="0">
              <a:latin typeface="Calibri"/>
              <a:cs typeface="Calibri"/>
            </a:endParaRPr>
          </a:p>
          <a:p>
            <a:r>
              <a:rPr lang="en-US" i="1" dirty="0">
                <a:latin typeface="Calibri"/>
                <a:cs typeface="Calibri"/>
              </a:rPr>
              <a:t>S</a:t>
            </a:r>
            <a:r>
              <a:rPr lang="en-US" i="1" dirty="0" smtClean="0">
                <a:latin typeface="Calibri"/>
                <a:cs typeface="Calibri"/>
              </a:rPr>
              <a:t>imulation </a:t>
            </a:r>
            <a:r>
              <a:rPr lang="en-US" i="1" dirty="0">
                <a:latin typeface="Calibri"/>
                <a:cs typeface="Calibri"/>
              </a:rPr>
              <a:t>details in Carlton et al., </a:t>
            </a:r>
            <a:r>
              <a:rPr lang="en-US" i="1" dirty="0" smtClean="0">
                <a:latin typeface="Calibri"/>
                <a:cs typeface="Calibri"/>
              </a:rPr>
              <a:t>2010</a:t>
            </a:r>
          </a:p>
        </p:txBody>
      </p:sp>
      <p:pic>
        <p:nvPicPr>
          <p:cNvPr id="3" name="Picture 2" descr="Untitl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14356" y="606179"/>
            <a:ext cx="6417516" cy="47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13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9100" y="618632"/>
            <a:ext cx="8420100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69963" algn="l"/>
              </a:tabLst>
            </a:pPr>
            <a:r>
              <a:rPr lang="en-US" sz="2700" b="1" dirty="0" smtClean="0">
                <a:solidFill>
                  <a:srgbClr val="3366FF"/>
                </a:solidFill>
                <a:latin typeface="Calibri"/>
                <a:cs typeface="Calibri"/>
              </a:rPr>
              <a:t>Aerosol water</a:t>
            </a:r>
            <a:endParaRPr lang="en-US" sz="19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30188" indent="-230188">
              <a:buFont typeface="Arial"/>
              <a:buChar char="•"/>
              <a:tabLst>
                <a:tab pos="969963" algn="l"/>
              </a:tabLst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ondenses onto existing aerosol particles as </a:t>
            </a:r>
            <a:r>
              <a:rPr lang="en-US" sz="1900" i="1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(RH, T, aerosol and gas phase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concentration &amp; composition)</a:t>
            </a:r>
          </a:p>
          <a:p>
            <a:endParaRPr lang="en-US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Aft>
                <a:spcPts val="300"/>
              </a:spcAft>
            </a:pPr>
            <a:r>
              <a:rPr lang="en-US" sz="2700" b="1" dirty="0">
                <a:solidFill>
                  <a:srgbClr val="3366FF"/>
                </a:solidFill>
                <a:latin typeface="Calibri"/>
                <a:cs typeface="Calibri"/>
              </a:rPr>
              <a:t>Why is aerosol water important?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Atmospheric aqueous </a:t>
            </a:r>
            <a:r>
              <a:rPr lang="en-US" sz="2000" dirty="0" smtClean="0">
                <a:latin typeface="Calibri"/>
                <a:cs typeface="Calibri"/>
              </a:rPr>
              <a:t>chemistry (partitioning medium)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Visibility impairment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Influences climate</a:t>
            </a:r>
            <a:endParaRPr lang="en-US" sz="19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Introduction &amp; Motivation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97398"/>
            <a:ext cx="2133600" cy="304346"/>
          </a:xfrm>
        </p:spPr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9100" y="3563023"/>
            <a:ext cx="86108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700" b="1" dirty="0" smtClean="0">
                <a:solidFill>
                  <a:srgbClr val="3366FF"/>
                </a:solidFill>
                <a:latin typeface="Calibri"/>
                <a:cs typeface="Calibri"/>
              </a:rPr>
              <a:t>What are the regional &amp; temporal trends in aerosol water? 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56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Regional comparison for 2003</a:t>
            </a:r>
            <a:endParaRPr lang="en-US" sz="2600" b="1" dirty="0">
              <a:latin typeface="Trebuchet MS"/>
              <a:cs typeface="Trebuchet MS"/>
            </a:endParaRPr>
          </a:p>
        </p:txBody>
      </p:sp>
      <p:pic>
        <p:nvPicPr>
          <p:cNvPr id="7" name="Picture 6" descr="wa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834724"/>
            <a:ext cx="9144000" cy="55441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500" y="720424"/>
            <a:ext cx="8837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Meteorological &amp; modeled inorganic ion data </a:t>
            </a:r>
            <a:r>
              <a:rPr lang="en-US" dirty="0">
                <a:latin typeface="Trebuchet MS"/>
                <a:cs typeface="Trebuchet MS"/>
              </a:rPr>
              <a:t>from </a:t>
            </a:r>
            <a:r>
              <a:rPr lang="en-US" dirty="0" smtClean="0">
                <a:latin typeface="Trebuchet MS"/>
                <a:cs typeface="Trebuchet MS"/>
              </a:rPr>
              <a:t>Carlton et al., 2010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756" y="6410110"/>
            <a:ext cx="1984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ISORROPIA v2.1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77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Zhang et al., 2007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95236"/>
            <a:ext cx="8875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Ubiquity and dominance of oxygenated species in organic aerosols in </a:t>
            </a:r>
            <a:r>
              <a:rPr lang="en-GB" dirty="0" err="1"/>
              <a:t>anthropogenically</a:t>
            </a:r>
            <a:r>
              <a:rPr lang="en-GB" dirty="0"/>
              <a:t>‐influenced Northern Hemisphere </a:t>
            </a:r>
            <a:r>
              <a:rPr lang="en-GB" dirty="0" smtClean="0"/>
              <a:t>mid-latitudes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1548118"/>
            <a:ext cx="7759700" cy="454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69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 descr="mapwitharrow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107"/>
          <a:stretch/>
        </p:blipFill>
        <p:spPr>
          <a:xfrm>
            <a:off x="12700" y="1444612"/>
            <a:ext cx="9144000" cy="43204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06" y="675552"/>
            <a:ext cx="911329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latin typeface="Trebuchet MS"/>
                <a:cs typeface="Trebuchet MS"/>
              </a:rPr>
              <a:t>U</a:t>
            </a:r>
            <a:r>
              <a:rPr lang="en-US" sz="1900" dirty="0" smtClean="0">
                <a:latin typeface="Trebuchet MS"/>
                <a:cs typeface="Trebuchet MS"/>
              </a:rPr>
              <a:t>sing </a:t>
            </a:r>
            <a:r>
              <a:rPr lang="en-US" sz="1900" dirty="0" err="1" smtClean="0">
                <a:latin typeface="Trebuchet MS"/>
                <a:cs typeface="Trebuchet MS"/>
              </a:rPr>
              <a:t>avg</a:t>
            </a:r>
            <a:r>
              <a:rPr lang="en-US" sz="1900" dirty="0">
                <a:latin typeface="Trebuchet MS"/>
                <a:cs typeface="Trebuchet MS"/>
              </a:rPr>
              <a:t> </a:t>
            </a:r>
            <a:r>
              <a:rPr lang="en-US" sz="1900" dirty="0" smtClean="0">
                <a:latin typeface="Trebuchet MS"/>
                <a:cs typeface="Trebuchet MS"/>
              </a:rPr>
              <a:t>T &amp; RH </a:t>
            </a:r>
            <a:r>
              <a:rPr lang="en-US" sz="1900" dirty="0">
                <a:latin typeface="Trebuchet MS"/>
                <a:cs typeface="Trebuchet MS"/>
              </a:rPr>
              <a:t>data from 2014 summer </a:t>
            </a:r>
            <a:r>
              <a:rPr lang="en-US" sz="1900" dirty="0" smtClean="0">
                <a:latin typeface="Trebuchet MS"/>
                <a:cs typeface="Trebuchet MS"/>
              </a:rPr>
              <a:t>solstice &amp; AMS data (Zhang et al., 2007)</a:t>
            </a:r>
            <a:endParaRPr lang="en-US" sz="19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World comparison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172" y="6397398"/>
            <a:ext cx="195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ISORROPIA v2.1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88960" y="1166612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37.5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3507" y="116661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1.4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59852" y="571650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7.2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6107" y="5716502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16.8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7226" y="571650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9.1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5907" y="571650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3.1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6107" y="116661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6.4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10507" y="571650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1.7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10707" y="116661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0.9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45961" y="571650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8.0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3269" y="1172916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5.8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91640" y="116661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0.2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10507" y="116661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2.3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10607" y="116661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1.5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3269" y="571650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0.3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10607" y="571650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0.7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79492" y="5716502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1.0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79492" y="1172916"/>
            <a:ext cx="53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3.6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707" y="1141212"/>
            <a:ext cx="841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µg m</a:t>
            </a:r>
            <a:r>
              <a:rPr lang="en-US" b="1" baseline="30000" dirty="0" smtClean="0">
                <a:solidFill>
                  <a:srgbClr val="3366FF"/>
                </a:solidFill>
                <a:latin typeface="Trebuchet MS"/>
                <a:cs typeface="Trebuchet MS"/>
              </a:rPr>
              <a:t>-3</a:t>
            </a:r>
          </a:p>
          <a:p>
            <a:r>
              <a:rPr lang="en-US" b="1" dirty="0" smtClean="0">
                <a:solidFill>
                  <a:srgbClr val="3366FF"/>
                </a:solidFill>
                <a:latin typeface="Trebuchet MS"/>
                <a:cs typeface="Trebuchet MS"/>
              </a:rPr>
              <a:t>Water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29" name="Picture 28" descr="mapwitharrow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4689" t="94909" b="1409"/>
          <a:stretch/>
        </p:blipFill>
        <p:spPr>
          <a:xfrm>
            <a:off x="6082171" y="6141523"/>
            <a:ext cx="2940490" cy="2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22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09600"/>
            <a:ext cx="8229600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284663">
              <a:spcAft>
                <a:spcPts val="300"/>
              </a:spcAft>
              <a:defRPr/>
            </a:pPr>
            <a:r>
              <a:rPr lang="en-US" sz="2400" b="1" dirty="0" smtClean="0">
                <a:solidFill>
                  <a:srgbClr val="3366FF"/>
                </a:solidFill>
                <a:latin typeface="Calibri"/>
              </a:rPr>
              <a:t>Aerosol </a:t>
            </a:r>
            <a:r>
              <a:rPr lang="en-US" sz="2400" b="1" dirty="0">
                <a:solidFill>
                  <a:srgbClr val="3366FF"/>
                </a:solidFill>
                <a:latin typeface="Calibri"/>
              </a:rPr>
              <a:t>water in the SE US </a:t>
            </a:r>
            <a:endParaRPr lang="en-US" sz="2400" b="1" dirty="0" smtClean="0">
              <a:solidFill>
                <a:srgbClr val="3366FF"/>
              </a:solidFill>
              <a:latin typeface="Calibri"/>
            </a:endParaRPr>
          </a:p>
          <a:p>
            <a:pPr marL="803275" lvl="2" indent="-346075" defTabSz="4284663"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Decreased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by ~70% between 2001-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2010, possibly due to improvements in emissions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803275" lvl="2" indent="-346075" defTabSz="4284663"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Most noticeable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decrease in water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concentrations: after 2006 and between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May and October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803275" lvl="2" indent="-346075" defTabSz="4284663"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Rural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water &gt; urban water </a:t>
            </a:r>
          </a:p>
          <a:p>
            <a:pPr marL="0" lvl="1" defTabSz="4284663">
              <a:spcAft>
                <a:spcPts val="300"/>
              </a:spcAft>
              <a:defRPr/>
            </a:pPr>
            <a:r>
              <a:rPr lang="en-US" sz="2400" b="1" dirty="0" smtClean="0">
                <a:solidFill>
                  <a:srgbClr val="3366FF"/>
                </a:solidFill>
                <a:latin typeface="Calibri"/>
              </a:rPr>
              <a:t>Organic aerosols in the SE US</a:t>
            </a:r>
          </a:p>
          <a:p>
            <a:pPr marL="803275" lvl="2" indent="-346075" defTabSz="4284663"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Decreasing organic aerosol trends are consistent with decreasing trends in aerosol water; acidity effects unclear</a:t>
            </a:r>
            <a:endParaRPr lang="en-US" sz="2400" dirty="0" smtClean="0">
              <a:latin typeface="Tahoma"/>
              <a:cs typeface="Tahoma"/>
            </a:endParaRPr>
          </a:p>
          <a:p>
            <a:pPr marL="0" lvl="1" defTabSz="4284663">
              <a:spcAft>
                <a:spcPts val="300"/>
              </a:spcAft>
              <a:defRPr/>
            </a:pPr>
            <a:r>
              <a:rPr lang="en-US" sz="2400" b="1" dirty="0" smtClean="0">
                <a:solidFill>
                  <a:srgbClr val="3366FF"/>
                </a:solidFill>
                <a:latin typeface="Calibri"/>
              </a:rPr>
              <a:t>Aerosol water elsewhere</a:t>
            </a:r>
          </a:p>
          <a:p>
            <a:pPr marL="803275" lvl="2" indent="-346075" defTabSz="4284663"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Lots of water in NE, SE, and Midwest, but not much in Central, West, or West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Pacific</a:t>
            </a:r>
          </a:p>
          <a:p>
            <a:pPr marL="803275" lvl="2" indent="-346075" defTabSz="4284663"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High water concentrations in places with high levels of sulfate (e.g., Beijing, Pittsburgh)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89311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9pPr>
          </a:lstStyle>
          <a:p>
            <a:pPr algn="r"/>
            <a:r>
              <a:rPr lang="en-US" sz="3300" b="1" dirty="0" smtClean="0">
                <a:solidFill>
                  <a:srgbClr val="000000"/>
                </a:solidFill>
                <a:latin typeface="Calibri"/>
                <a:cs typeface="Calibri"/>
              </a:rPr>
              <a:t>Conclusions</a:t>
            </a:r>
            <a:endParaRPr lang="en-US" sz="3300" b="1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9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RU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3945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Trebuchet MS"/>
                <a:cs typeface="Trebuchet MS"/>
              </a:rPr>
              <a:t>Acknowledgements</a:t>
            </a:r>
            <a:endParaRPr lang="en-US" sz="3600" u="sng" dirty="0">
              <a:latin typeface="Trebuchet MS"/>
              <a:cs typeface="Trebuchet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6024" y="4524437"/>
            <a:ext cx="1571524" cy="1555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072" y="4950180"/>
            <a:ext cx="2098268" cy="6833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984" y="4531312"/>
            <a:ext cx="1551114" cy="1551114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2532" y="1211055"/>
            <a:ext cx="7407568" cy="304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lnSpc>
                <a:spcPct val="125000"/>
              </a:lnSpc>
              <a:buFont typeface="Arial"/>
              <a:buChar char="•"/>
            </a:pPr>
            <a:r>
              <a:rPr lang="en-US" sz="2200" dirty="0">
                <a:latin typeface="Trebuchet MS"/>
                <a:cs typeface="Trebuchet MS"/>
              </a:rPr>
              <a:t>Atmospheric Research and Analysis, Inc</a:t>
            </a:r>
            <a:r>
              <a:rPr lang="en-US" sz="2200" dirty="0" smtClean="0">
                <a:latin typeface="Trebuchet MS"/>
                <a:cs typeface="Trebuchet MS"/>
              </a:rPr>
              <a:t>.</a:t>
            </a:r>
          </a:p>
          <a:p>
            <a:pPr marL="230188" indent="-230188">
              <a:lnSpc>
                <a:spcPct val="125000"/>
              </a:lnSpc>
              <a:buFont typeface="Arial"/>
              <a:buChar char="•"/>
            </a:pPr>
            <a:r>
              <a:rPr lang="en-US" sz="2200" dirty="0" smtClean="0">
                <a:latin typeface="Trebuchet MS"/>
                <a:cs typeface="Trebuchet MS"/>
              </a:rPr>
              <a:t>Environmental </a:t>
            </a:r>
            <a:r>
              <a:rPr lang="en-US" sz="2200" dirty="0">
                <a:latin typeface="Trebuchet MS"/>
                <a:cs typeface="Trebuchet MS"/>
              </a:rPr>
              <a:t>Protection </a:t>
            </a:r>
            <a:r>
              <a:rPr lang="en-US" sz="2200" dirty="0" smtClean="0">
                <a:latin typeface="Trebuchet MS"/>
                <a:cs typeface="Trebuchet MS"/>
              </a:rPr>
              <a:t>Agency</a:t>
            </a:r>
          </a:p>
          <a:p>
            <a:pPr marL="230188" indent="-230188">
              <a:lnSpc>
                <a:spcPct val="125000"/>
              </a:lnSpc>
              <a:buFont typeface="Arial"/>
              <a:buChar char="•"/>
            </a:pPr>
            <a:r>
              <a:rPr lang="en-US" sz="2200" dirty="0" smtClean="0">
                <a:latin typeface="Trebuchet MS"/>
                <a:cs typeface="Trebuchet MS"/>
              </a:rPr>
              <a:t>National Science Foundation: AGS</a:t>
            </a:r>
            <a:r>
              <a:rPr lang="en-US" sz="2200" dirty="0">
                <a:latin typeface="Trebuchet MS"/>
                <a:cs typeface="Trebuchet MS"/>
              </a:rPr>
              <a:t>-1242155  </a:t>
            </a:r>
            <a:endParaRPr lang="en-US" sz="2200" dirty="0" smtClean="0">
              <a:latin typeface="Trebuchet MS"/>
              <a:cs typeface="Trebuchet MS"/>
            </a:endParaRPr>
          </a:p>
          <a:p>
            <a:pPr marL="230188" indent="-230188">
              <a:lnSpc>
                <a:spcPct val="125000"/>
              </a:lnSpc>
              <a:buFont typeface="Arial"/>
              <a:buChar char="•"/>
            </a:pPr>
            <a:r>
              <a:rPr lang="en-US" sz="2200" dirty="0" smtClean="0">
                <a:latin typeface="Trebuchet MS"/>
                <a:cs typeface="Trebuchet MS"/>
              </a:rPr>
              <a:t>U.S. Department of Education</a:t>
            </a:r>
          </a:p>
          <a:p>
            <a:pPr marL="230188" indent="-230188">
              <a:lnSpc>
                <a:spcPct val="125000"/>
              </a:lnSpc>
              <a:buFont typeface="Arial"/>
              <a:buChar char="•"/>
            </a:pPr>
            <a:r>
              <a:rPr lang="en-US" sz="2200" dirty="0">
                <a:latin typeface="Trebuchet MS"/>
                <a:cs typeface="Trebuchet MS"/>
              </a:rPr>
              <a:t>Carlton group at Rutgers</a:t>
            </a:r>
          </a:p>
          <a:p>
            <a:pPr marL="230188" indent="-230188">
              <a:lnSpc>
                <a:spcPct val="125000"/>
              </a:lnSpc>
              <a:buFont typeface="Arial"/>
              <a:buChar char="•"/>
            </a:pPr>
            <a:r>
              <a:rPr lang="en-US" sz="2200" dirty="0" smtClean="0">
                <a:latin typeface="Trebuchet MS"/>
                <a:cs typeface="Trebuchet MS"/>
              </a:rPr>
              <a:t>Barbara </a:t>
            </a:r>
            <a:r>
              <a:rPr lang="en-US" sz="2200" dirty="0">
                <a:latin typeface="Trebuchet MS"/>
                <a:cs typeface="Trebuchet MS"/>
              </a:rPr>
              <a:t>Turpin &amp; </a:t>
            </a:r>
            <a:r>
              <a:rPr lang="en-US" sz="2200" dirty="0" smtClean="0">
                <a:latin typeface="Trebuchet MS"/>
                <a:cs typeface="Trebuchet MS"/>
              </a:rPr>
              <a:t>group</a:t>
            </a:r>
          </a:p>
          <a:p>
            <a:pPr marL="230188" indent="-230188">
              <a:lnSpc>
                <a:spcPct val="125000"/>
              </a:lnSpc>
              <a:buFont typeface="Arial"/>
              <a:buChar char="•"/>
            </a:pPr>
            <a:r>
              <a:rPr lang="en-US" sz="2200" dirty="0" smtClean="0">
                <a:latin typeface="Trebuchet MS"/>
                <a:cs typeface="Trebuchet MS"/>
              </a:rPr>
              <a:t>Eric Edgerton, ARA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024" y="2647023"/>
            <a:ext cx="1571524" cy="1571524"/>
          </a:xfrm>
          <a:prstGeom prst="rect">
            <a:avLst/>
          </a:prstGeom>
        </p:spPr>
      </p:pic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604616" y="1211055"/>
            <a:ext cx="2543413" cy="1126414"/>
            <a:chOff x="28329467" y="2753637"/>
            <a:chExt cx="3382316" cy="14979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9467" y="2753637"/>
              <a:ext cx="3180902" cy="149794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0339960" y="3612582"/>
              <a:ext cx="1371823" cy="409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R835041</a:t>
              </a:r>
              <a:endParaRPr lang="en-US" sz="1400" dirty="0"/>
            </a:p>
          </p:txBody>
        </p:sp>
      </p:grpSp>
      <p:pic>
        <p:nvPicPr>
          <p:cNvPr id="3" name="Picture 2" descr="nsf1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68840" y="4531312"/>
            <a:ext cx="1539660" cy="15489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488" y="6220518"/>
            <a:ext cx="67875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i="1" dirty="0"/>
              <a:t>Although this presentation has been reviewed by EPA and approved for </a:t>
            </a:r>
            <a:r>
              <a:rPr lang="en-US" sz="1300" i="1" dirty="0" smtClean="0"/>
              <a:t>presentation, </a:t>
            </a:r>
            <a:r>
              <a:rPr lang="en-US" sz="1300" i="1" dirty="0"/>
              <a:t>it does not necessarily reflect official EPA agency views or policies.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75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000" dirty="0" smtClean="0"/>
              <a:t>EXTRA SLIDES</a:t>
            </a:r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17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IMPROVE Sites</a:t>
            </a:r>
            <a:endParaRPr lang="en-US" sz="2600" b="1" dirty="0">
              <a:latin typeface="Trebuchet MS"/>
              <a:cs typeface="Trebuchet MS"/>
            </a:endParaRPr>
          </a:p>
        </p:txBody>
      </p:sp>
      <p:pic>
        <p:nvPicPr>
          <p:cNvPr id="6" name="Picture 5" descr="IMPROVE-ma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4664" b="23750"/>
          <a:stretch/>
        </p:blipFill>
        <p:spPr>
          <a:xfrm>
            <a:off x="-152400" y="889000"/>
            <a:ext cx="9625818" cy="4965700"/>
          </a:xfrm>
          <a:prstGeom prst="rect">
            <a:avLst/>
          </a:prstGeom>
        </p:spPr>
      </p:pic>
      <p:pic>
        <p:nvPicPr>
          <p:cNvPr id="7" name="Picture 6" descr="IMPROVE-maplegen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714" t="12103" r="70554" b="68056"/>
          <a:stretch/>
        </p:blipFill>
        <p:spPr>
          <a:xfrm>
            <a:off x="6997700" y="4144630"/>
            <a:ext cx="1854200" cy="19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00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 descr="PAMS-m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Isoprene PAMS sites</a:t>
            </a:r>
            <a:endParaRPr lang="en-US" sz="26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35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Water uptake by organics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5700" y="1816100"/>
            <a:ext cx="4470400" cy="49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89400" y="2159000"/>
            <a:ext cx="2806700" cy="80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17920" y="1143218"/>
            <a:ext cx="29260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 laboratory studies, organic compounds ubiquitous in the troposphere (e.g., </a:t>
            </a:r>
            <a:r>
              <a:rPr lang="en-US" sz="1600" dirty="0" err="1"/>
              <a:t>methylglyoxal</a:t>
            </a:r>
            <a:r>
              <a:rPr lang="en-US" sz="1600" dirty="0"/>
              <a:t> and acetaldehyde) increase particle </a:t>
            </a:r>
            <a:r>
              <a:rPr lang="en-US" sz="1600" dirty="0" err="1"/>
              <a:t>hygroscopicity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i="1" dirty="0" err="1" smtClean="0"/>
              <a:t>Sareen</a:t>
            </a:r>
            <a:r>
              <a:rPr lang="en-US" sz="1600" i="1" dirty="0" smtClean="0"/>
              <a:t> et al., 2013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313784" y="4305300"/>
            <a:ext cx="2714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Adapted from </a:t>
            </a:r>
          </a:p>
          <a:p>
            <a:pPr algn="r"/>
            <a:r>
              <a:rPr lang="en-US" sz="1400" i="1" dirty="0" err="1" smtClean="0"/>
              <a:t>Petters</a:t>
            </a:r>
            <a:r>
              <a:rPr lang="en-US" sz="1400" i="1" dirty="0" smtClean="0"/>
              <a:t> and </a:t>
            </a:r>
            <a:r>
              <a:rPr lang="en-US" sz="1400" i="1" dirty="0" err="1" smtClean="0"/>
              <a:t>Kreidenweis</a:t>
            </a:r>
            <a:r>
              <a:rPr lang="en-US" sz="1400" i="1" dirty="0" smtClean="0"/>
              <a:t>, 2007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6127750" y="5128736"/>
            <a:ext cx="1717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3366FF"/>
                </a:solidFill>
              </a:rPr>
              <a:t>κ</a:t>
            </a:r>
            <a:r>
              <a:rPr lang="en-US" b="1" i="1" baseline="-25000" dirty="0" err="1" smtClean="0">
                <a:solidFill>
                  <a:srgbClr val="3366FF"/>
                </a:solidFill>
              </a:rPr>
              <a:t>org</a:t>
            </a:r>
            <a:r>
              <a:rPr lang="en-US" b="1" dirty="0" smtClean="0">
                <a:solidFill>
                  <a:srgbClr val="3366FF"/>
                </a:solidFill>
              </a:rPr>
              <a:t> ~ 0.01-0.2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17" name="Picture 16" descr="LWC-OC-0.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5250" y="910998"/>
            <a:ext cx="6032500" cy="5486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180" t="-20270" r="37180"/>
          <a:stretch/>
        </p:blipFill>
        <p:spPr>
          <a:xfrm>
            <a:off x="6032500" y="3136900"/>
            <a:ext cx="3150742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48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comparewithsvdma2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12891" y="-27020"/>
            <a:ext cx="6826531" cy="6208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Model comparison for SOAS</a:t>
            </a:r>
            <a:endParaRPr lang="en-US" sz="2600" b="1" dirty="0">
              <a:latin typeface="Trebuchet MS"/>
              <a:cs typeface="Trebuchet MS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103118" y="819176"/>
            <a:ext cx="6483038" cy="5148237"/>
            <a:chOff x="1529868" y="1127195"/>
            <a:chExt cx="5721152" cy="4543216"/>
          </a:xfrm>
        </p:grpSpPr>
        <p:sp>
          <p:nvSpPr>
            <p:cNvPr id="4" name="Rectangle 3"/>
            <p:cNvSpPr/>
            <p:nvPr/>
          </p:nvSpPr>
          <p:spPr>
            <a:xfrm>
              <a:off x="2441897" y="1127195"/>
              <a:ext cx="47247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ISORROPIA</a:t>
              </a:r>
              <a:r>
                <a:rPr lang="en-US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 	</a:t>
              </a:r>
              <a:r>
                <a:rPr lang="en-US" b="1" dirty="0" smtClean="0">
                  <a:solidFill>
                    <a:srgbClr val="3366FF"/>
                  </a:solidFill>
                  <a:latin typeface="Trebuchet MS"/>
                  <a:cs typeface="Trebuchet MS"/>
                </a:rPr>
                <a:t>SMPS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-222871" y="2879934"/>
              <a:ext cx="3831405" cy="32592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Water (µg m</a:t>
              </a:r>
              <a:r>
                <a:rPr lang="en-US" baseline="30000" dirty="0" smtClean="0"/>
                <a:t>-3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31572" y="5301079"/>
              <a:ext cx="501944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Hours past midnight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9376" y="6083604"/>
            <a:ext cx="3051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ISORROPIA ran with SEARCH </a:t>
            </a:r>
          </a:p>
          <a:p>
            <a:r>
              <a:rPr lang="en-US" dirty="0" smtClean="0">
                <a:latin typeface="Trebuchet MS"/>
                <a:cs typeface="Trebuchet MS"/>
              </a:rPr>
              <a:t>ion and met data	</a:t>
            </a:r>
            <a:endParaRPr lang="en-US" dirty="0" smtClean="0">
              <a:solidFill>
                <a:srgbClr val="3366FF"/>
              </a:solidFill>
              <a:latin typeface="Trebuchet MS"/>
              <a:cs typeface="Trebuchet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00845" y="6112564"/>
            <a:ext cx="5435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Trebuchet MS"/>
                <a:cs typeface="Trebuchet MS"/>
              </a:rPr>
              <a:t>SMPS </a:t>
            </a:r>
            <a:r>
              <a:rPr lang="en-US" dirty="0" err="1" smtClean="0">
                <a:solidFill>
                  <a:srgbClr val="3366FF"/>
                </a:solidFill>
                <a:latin typeface="Trebuchet MS"/>
                <a:cs typeface="Trebuchet MS"/>
              </a:rPr>
              <a:t>hygroscopicity</a:t>
            </a:r>
            <a:r>
              <a:rPr lang="en-US" dirty="0" smtClean="0">
                <a:solidFill>
                  <a:srgbClr val="3366FF"/>
                </a:solidFill>
                <a:latin typeface="Trebuchet MS"/>
                <a:cs typeface="Trebuchet MS"/>
              </a:rPr>
              <a:t> data </a:t>
            </a:r>
            <a:r>
              <a:rPr lang="en-US" dirty="0">
                <a:solidFill>
                  <a:srgbClr val="3366FF"/>
                </a:solidFill>
                <a:latin typeface="Trebuchet MS"/>
                <a:cs typeface="Trebuchet MS"/>
              </a:rPr>
              <a:t>from Nguyen et al., </a:t>
            </a:r>
            <a:r>
              <a:rPr lang="en-US" dirty="0" smtClean="0">
                <a:solidFill>
                  <a:srgbClr val="3366FF"/>
                </a:solidFill>
                <a:latin typeface="Trebuchet MS"/>
                <a:cs typeface="Trebuchet MS"/>
              </a:rPr>
              <a:t>2014 </a:t>
            </a:r>
          </a:p>
          <a:p>
            <a:r>
              <a:rPr lang="en-US" dirty="0" smtClean="0">
                <a:solidFill>
                  <a:srgbClr val="3366FF"/>
                </a:solidFill>
                <a:latin typeface="Trebuchet MS"/>
                <a:cs typeface="Trebuchet MS"/>
              </a:rPr>
              <a:t>adjusted to SEARCH RH using P&amp;K eqn. </a:t>
            </a:r>
            <a:endParaRPr lang="en-US" dirty="0">
              <a:solidFill>
                <a:srgbClr val="3366FF"/>
              </a:solidFill>
              <a:latin typeface="Trebuchet MS"/>
              <a:cs typeface="Trebuchet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0479" y="4769411"/>
            <a:ext cx="1110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RH &lt; 99%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20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Model Description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7400" y="973435"/>
            <a:ext cx="5967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Inorganic aerosol thermodynamics model </a:t>
            </a:r>
            <a:r>
              <a:rPr lang="en-US" b="1" dirty="0">
                <a:solidFill>
                  <a:srgbClr val="3366FF"/>
                </a:solidFill>
              </a:rPr>
              <a:t>ISORROPIA v2.1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(</a:t>
            </a:r>
            <a:r>
              <a:rPr lang="en-US" i="1" dirty="0" err="1">
                <a:solidFill>
                  <a:srgbClr val="000000"/>
                </a:solidFill>
              </a:rPr>
              <a:t>Nenes</a:t>
            </a:r>
            <a:r>
              <a:rPr lang="en-US" i="1" dirty="0">
                <a:solidFill>
                  <a:srgbClr val="000000"/>
                </a:solidFill>
              </a:rPr>
              <a:t> et al., 1998, </a:t>
            </a:r>
            <a:r>
              <a:rPr lang="en-US" i="1" dirty="0" err="1">
                <a:solidFill>
                  <a:srgbClr val="000000"/>
                </a:solidFill>
              </a:rPr>
              <a:t>Fountoukis</a:t>
            </a:r>
            <a:r>
              <a:rPr lang="en-US" i="1" dirty="0">
                <a:solidFill>
                  <a:srgbClr val="000000"/>
                </a:solidFill>
              </a:rPr>
              <a:t> and </a:t>
            </a:r>
            <a:r>
              <a:rPr lang="en-US" i="1" dirty="0" err="1">
                <a:solidFill>
                  <a:srgbClr val="000000"/>
                </a:solidFill>
              </a:rPr>
              <a:t>Nenes</a:t>
            </a:r>
            <a:r>
              <a:rPr lang="en-US" i="1" dirty="0">
                <a:solidFill>
                  <a:srgbClr val="000000"/>
                </a:solidFill>
              </a:rPr>
              <a:t>, 2007)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027" y="5834042"/>
            <a:ext cx="8668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indent="-404813">
              <a:buFont typeface="Arial"/>
              <a:buChar char="•"/>
            </a:pPr>
            <a:r>
              <a:rPr lang="en-US" dirty="0"/>
              <a:t>Assumes a </a:t>
            </a:r>
            <a:r>
              <a:rPr lang="en-US" b="1" dirty="0"/>
              <a:t>NH</a:t>
            </a:r>
            <a:r>
              <a:rPr lang="en-US" b="1" baseline="-25000" dirty="0"/>
              <a:t>4</a:t>
            </a:r>
            <a:r>
              <a:rPr lang="en-US" b="1" dirty="0"/>
              <a:t>-SO</a:t>
            </a:r>
            <a:r>
              <a:rPr lang="en-US" b="1" baseline="-25000" dirty="0"/>
              <a:t>4</a:t>
            </a:r>
            <a:r>
              <a:rPr lang="en-US" b="1" dirty="0"/>
              <a:t>-NO</a:t>
            </a:r>
            <a:r>
              <a:rPr lang="en-US" b="1" baseline="-25000" dirty="0"/>
              <a:t>3</a:t>
            </a:r>
            <a:r>
              <a:rPr lang="en-US" b="1" dirty="0"/>
              <a:t> </a:t>
            </a:r>
            <a:r>
              <a:rPr lang="en-US" b="1" dirty="0" err="1"/>
              <a:t>metastable</a:t>
            </a:r>
            <a:r>
              <a:rPr lang="en-US" b="1" dirty="0"/>
              <a:t> </a:t>
            </a:r>
            <a:r>
              <a:rPr lang="en-US" b="1" dirty="0" smtClean="0"/>
              <a:t>system</a:t>
            </a:r>
          </a:p>
          <a:p>
            <a:pPr marL="404813" indent="-404813">
              <a:buFont typeface="Arial"/>
              <a:buChar char="•"/>
            </a:pPr>
            <a:r>
              <a:rPr lang="en-US" dirty="0" smtClean="0"/>
              <a:t>Provides low boundary for water content </a:t>
            </a:r>
            <a:endParaRPr lang="en-US" dirty="0"/>
          </a:p>
        </p:txBody>
      </p:sp>
      <p:pic>
        <p:nvPicPr>
          <p:cNvPr id="33" name="Picture 32" descr="te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0500" y="837729"/>
            <a:ext cx="7708900" cy="47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9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Picture 2" descr="6f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8077" y="523844"/>
            <a:ext cx="5223480" cy="63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47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01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05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rchma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36989" y="606179"/>
            <a:ext cx="5349997" cy="53499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Southeastern U.S.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171" y="5381735"/>
            <a:ext cx="8102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284663">
              <a:spcBef>
                <a:spcPts val="0"/>
              </a:spcBef>
              <a:buFont typeface="Arial"/>
              <a:buChar char="•"/>
              <a:defRPr/>
            </a:pPr>
            <a:r>
              <a:rPr lang="en-US" dirty="0"/>
              <a:t>SEARCH network </a:t>
            </a:r>
            <a:r>
              <a:rPr lang="en-US" dirty="0" smtClean="0"/>
              <a:t>monitored </a:t>
            </a:r>
            <a:r>
              <a:rPr lang="en-US" dirty="0"/>
              <a:t>by the </a:t>
            </a:r>
            <a:r>
              <a:rPr lang="en-US" dirty="0" smtClean="0"/>
              <a:t>Atmospheric </a:t>
            </a:r>
            <a:r>
              <a:rPr lang="en-US" dirty="0"/>
              <a:t>Research &amp; Analysis, Inc. (ARA) </a:t>
            </a:r>
            <a:r>
              <a:rPr lang="en-US" i="1" dirty="0"/>
              <a:t>(Hansen et al. 2003; Edgerton et al. 2005, 2006</a:t>
            </a:r>
            <a:r>
              <a:rPr lang="en-US" i="1" dirty="0" smtClean="0"/>
              <a:t>)</a:t>
            </a:r>
            <a:br>
              <a:rPr lang="en-US" i="1" dirty="0" smtClean="0"/>
            </a:br>
            <a:endParaRPr lang="en-US" i="1" dirty="0" smtClean="0"/>
          </a:p>
          <a:p>
            <a:pPr marL="285750" indent="-285750" defTabSz="4284663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Years: 2001-2010</a:t>
            </a:r>
          </a:p>
          <a:p>
            <a:pPr marL="285750" indent="-285750" defTabSz="4284663">
              <a:spcBef>
                <a:spcPts val="0"/>
              </a:spcBef>
              <a:buFont typeface="Arial"/>
              <a:buChar char="•"/>
              <a:defRPr/>
            </a:pPr>
            <a:endParaRPr lang="en-US" dirty="0"/>
          </a:p>
          <a:p>
            <a:endParaRPr lang="en-US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defTabSz="4284663">
              <a:spcBef>
                <a:spcPts val="0"/>
              </a:spcBef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750440"/>
            <a:ext cx="9143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3366FF"/>
                </a:solidFill>
              </a:rPr>
              <a:t>Southeastern Aerosol Research and Characterization (SEARCH)</a:t>
            </a:r>
            <a:endParaRPr lang="en-US" sz="2200" b="1" dirty="0">
              <a:solidFill>
                <a:srgbClr val="3366FF"/>
              </a:solidFill>
              <a:latin typeface="Trebuchet MS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4738" y="1390687"/>
            <a:ext cx="45730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Why Southeastern U.S.?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Recent Southern Oxidant and Aerosol Study (SOAS) &amp; other SAS field campaigns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Biogenic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carbon and anthropogenic pollutants combine to form a cooling haze over the southeastern United States </a:t>
            </a:r>
            <a:r>
              <a:rPr lang="en-US" i="1" dirty="0">
                <a:solidFill>
                  <a:srgbClr val="000000"/>
                </a:solidFill>
                <a:latin typeface="Arial"/>
                <a:cs typeface="Arial"/>
              </a:rPr>
              <a:t>(Goldstein et al., 2009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Liquid </a:t>
            </a:r>
            <a:r>
              <a:rPr lang="en-US" dirty="0">
                <a:latin typeface="Arial"/>
                <a:cs typeface="Arial"/>
              </a:rPr>
              <a:t>water dominant aerosol constituent in the Eastern US </a:t>
            </a:r>
            <a:r>
              <a:rPr lang="en-US" i="1" dirty="0">
                <a:latin typeface="Arial"/>
                <a:cs typeface="Arial"/>
              </a:rPr>
              <a:t>(Carlton and Turpin, 2013)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47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Trends</a:t>
            </a:r>
            <a:endParaRPr lang="en-US" sz="2600" b="1" dirty="0">
              <a:latin typeface="Trebuchet MS"/>
              <a:cs typeface="Trebuchet MS"/>
            </a:endParaRPr>
          </a:p>
        </p:txBody>
      </p:sp>
      <p:pic>
        <p:nvPicPr>
          <p:cNvPr id="7" name="Picture 6" descr="Macintosh HD:Users:khoi:Dropbox:Papers:Trends:Illustrator:f02.pd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925" b="2977"/>
          <a:stretch/>
        </p:blipFill>
        <p:spPr bwMode="auto">
          <a:xfrm>
            <a:off x="1554480" y="362212"/>
            <a:ext cx="6035040" cy="4999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25700" y="1071190"/>
            <a:ext cx="4470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89400" y="1553790"/>
            <a:ext cx="2806700" cy="1104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867990"/>
            <a:ext cx="1524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7554" y="5416128"/>
            <a:ext cx="4130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Average water </a:t>
            </a:r>
            <a:r>
              <a:rPr lang="en-US" sz="2000" dirty="0"/>
              <a:t>concentrations </a:t>
            </a:r>
            <a:r>
              <a:rPr lang="en-US" sz="2000" dirty="0" smtClean="0"/>
              <a:t>at </a:t>
            </a:r>
            <a:r>
              <a:rPr lang="en-US" sz="2000" b="1" dirty="0"/>
              <a:t>CTR </a:t>
            </a:r>
            <a:r>
              <a:rPr lang="en-US" sz="2000" b="1" dirty="0" smtClean="0"/>
              <a:t>in </a:t>
            </a:r>
            <a:r>
              <a:rPr lang="en-US" sz="2000" b="1" dirty="0"/>
              <a:t>2013: </a:t>
            </a:r>
            <a:r>
              <a:rPr lang="en-US" sz="2000" b="1" dirty="0" smtClean="0"/>
              <a:t>4 µg </a:t>
            </a:r>
            <a:r>
              <a:rPr lang="en-US" sz="2000" b="1" dirty="0"/>
              <a:t>m</a:t>
            </a:r>
            <a:r>
              <a:rPr lang="en-US" sz="2000" b="1" baseline="30000" dirty="0"/>
              <a:t>-3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r>
              <a:rPr lang="en-US" sz="2000" dirty="0" smtClean="0"/>
              <a:t>(</a:t>
            </a:r>
            <a:r>
              <a:rPr lang="en-US" sz="2000" dirty="0"/>
              <a:t>Nguyen et al., </a:t>
            </a:r>
            <a:r>
              <a:rPr lang="en-US" sz="2000" dirty="0" smtClean="0"/>
              <a:t>2014)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414544" y="848424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~70% decrease in overall water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6287" r="27063" b="17171"/>
          <a:stretch/>
        </p:blipFill>
        <p:spPr>
          <a:xfrm>
            <a:off x="141792" y="5233011"/>
            <a:ext cx="4179558" cy="14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48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Urban vs. Rural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5700" y="1816100"/>
            <a:ext cx="4470400" cy="49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89400" y="2159000"/>
            <a:ext cx="2806700" cy="80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4-no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11047" y="768047"/>
            <a:ext cx="5321906" cy="53219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27300" y="3408412"/>
            <a:ext cx="185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Sulfate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3500" y="3400524"/>
            <a:ext cx="185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Nitrate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3500" y="987524"/>
            <a:ext cx="185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595959"/>
                </a:solidFill>
              </a:rPr>
              <a:t>RH</a:t>
            </a:r>
            <a:endParaRPr lang="en-US" b="1" dirty="0">
              <a:solidFill>
                <a:srgbClr val="59595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27300" y="987524"/>
            <a:ext cx="185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98599" y="3408412"/>
            <a:ext cx="732971" cy="1938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06070" y="1020812"/>
            <a:ext cx="732971" cy="1938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0358" y="3560812"/>
            <a:ext cx="244928" cy="1785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21201" y="1778000"/>
            <a:ext cx="203199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1614083" y="4079467"/>
            <a:ext cx="84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µg m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21" name="Rectangle 20"/>
          <p:cNvSpPr/>
          <p:nvPr/>
        </p:nvSpPr>
        <p:spPr>
          <a:xfrm>
            <a:off x="4490357" y="4064000"/>
            <a:ext cx="36648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4248425" y="4079467"/>
            <a:ext cx="84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µg m</a:t>
            </a:r>
            <a:r>
              <a:rPr lang="en-US" baseline="30000" dirty="0" smtClean="0">
                <a:solidFill>
                  <a:srgbClr val="000000"/>
                </a:solidFill>
              </a:rPr>
              <a:t>-3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1490925" y="1806167"/>
            <a:ext cx="84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aseline="30000" dirty="0" err="1" smtClean="0">
                <a:solidFill>
                  <a:srgbClr val="000000"/>
                </a:solidFill>
              </a:rPr>
              <a:t>o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2042" y="3560812"/>
            <a:ext cx="366485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79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Monthly Trends by RH</a:t>
            </a:r>
            <a:endParaRPr lang="en-US" sz="2600" b="1" dirty="0">
              <a:latin typeface="Trebuchet MS"/>
              <a:cs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5700" y="1816100"/>
            <a:ext cx="4470400" cy="49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89400" y="2159000"/>
            <a:ext cx="2806700" cy="80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16600" y="982008"/>
            <a:ext cx="32112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1" indent="-346075" defTabSz="4284663">
              <a:buFont typeface="Arial"/>
              <a:buChar char="•"/>
              <a:defRPr/>
            </a:pPr>
            <a:r>
              <a:rPr lang="en-US" sz="2000" dirty="0"/>
              <a:t>Water content decreases after ~</a:t>
            </a:r>
            <a:r>
              <a:rPr lang="en-US" sz="2000" dirty="0" smtClean="0"/>
              <a:t>2006</a:t>
            </a:r>
          </a:p>
          <a:p>
            <a:pPr marL="346075" lvl="1" indent="-346075" defTabSz="4284663">
              <a:buFont typeface="Arial"/>
              <a:buChar char="•"/>
              <a:defRPr/>
            </a:pPr>
            <a:endParaRPr lang="en-US" sz="2000" dirty="0"/>
          </a:p>
          <a:p>
            <a:pPr marL="346075" lvl="1" indent="-346075" defTabSz="4284663">
              <a:buFont typeface="Arial"/>
              <a:buChar char="•"/>
              <a:defRPr/>
            </a:pPr>
            <a:r>
              <a:rPr lang="en-US" sz="2000" dirty="0"/>
              <a:t>Ultra-low S fuel introduced late 2006/early </a:t>
            </a:r>
            <a:r>
              <a:rPr lang="en-US" sz="2000" dirty="0" smtClean="0"/>
              <a:t>2007 </a:t>
            </a:r>
          </a:p>
          <a:p>
            <a:pPr marL="0" lvl="1" defTabSz="4284663">
              <a:spcBef>
                <a:spcPts val="0"/>
              </a:spcBef>
              <a:defRPr/>
            </a:pPr>
            <a:endParaRPr lang="en-US" sz="2000" dirty="0" smtClean="0"/>
          </a:p>
          <a:p>
            <a:pPr marL="346075" lvl="1" indent="-346075" defTabSz="4284663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 smtClean="0"/>
              <a:t>May</a:t>
            </a:r>
            <a:r>
              <a:rPr lang="en-US" sz="2000" dirty="0"/>
              <a:t>-Oct: most noticeable decrease in water </a:t>
            </a:r>
            <a:r>
              <a:rPr lang="en-US" sz="2000" dirty="0" smtClean="0"/>
              <a:t>concentrations</a:t>
            </a:r>
          </a:p>
          <a:p>
            <a:pPr marL="346075" lvl="1" indent="-346075" defTabSz="4284663">
              <a:buFont typeface="Arial"/>
              <a:buChar char="•"/>
              <a:defRPr/>
            </a:pPr>
            <a:endParaRPr lang="en-US" sz="2000" dirty="0" smtClean="0"/>
          </a:p>
        </p:txBody>
      </p:sp>
      <p:pic>
        <p:nvPicPr>
          <p:cNvPr id="7" name="Picture 6" descr="trend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407"/>
          <a:stretch/>
        </p:blipFill>
        <p:spPr>
          <a:xfrm>
            <a:off x="12746" y="622300"/>
            <a:ext cx="5880054" cy="6350000"/>
          </a:xfrm>
          <a:prstGeom prst="rect">
            <a:avLst/>
          </a:prstGeom>
        </p:spPr>
      </p:pic>
      <p:pic>
        <p:nvPicPr>
          <p:cNvPr id="11" name="Picture 10" descr="trend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565" t="2967" r="16415" b="93518"/>
          <a:stretch/>
        </p:blipFill>
        <p:spPr>
          <a:xfrm>
            <a:off x="5689600" y="4502206"/>
            <a:ext cx="3706516" cy="2667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16600" y="4822740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---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__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3198" y="4886240"/>
            <a:ext cx="2211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Data screened for forest fires: 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[CO] &gt; 700 ppb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6143198" y="5254371"/>
            <a:ext cx="834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Raw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26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Trends</a:t>
            </a:r>
            <a:endParaRPr lang="en-US" sz="2600" b="1" dirty="0">
              <a:latin typeface="Trebuchet MS"/>
              <a:cs typeface="Trebuchet M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54480" y="929322"/>
            <a:ext cx="6035040" cy="4999355"/>
            <a:chOff x="1554480" y="929322"/>
            <a:chExt cx="6035040" cy="4999355"/>
          </a:xfrm>
        </p:grpSpPr>
        <p:pic>
          <p:nvPicPr>
            <p:cNvPr id="7" name="Picture 6" descr="Macintosh HD:Users:khoi:Dropbox:Papers:Trends:Illustrator:f02.pdf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5925" b="2977"/>
            <a:stretch/>
          </p:blipFill>
          <p:spPr bwMode="auto">
            <a:xfrm>
              <a:off x="1554480" y="929322"/>
              <a:ext cx="6035040" cy="49993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425700" y="1816100"/>
              <a:ext cx="4470400" cy="495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9400" y="2159000"/>
              <a:ext cx="2806700" cy="800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010400" y="1168400"/>
            <a:ext cx="1524000" cy="393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0400" y="-685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79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1571" y="36805"/>
            <a:ext cx="679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Trebuchet MS"/>
                <a:cs typeface="Trebuchet MS"/>
              </a:rPr>
              <a:t>Trends</a:t>
            </a:r>
            <a:endParaRPr lang="en-US" sz="2600" b="1" dirty="0">
              <a:latin typeface="Trebuchet MS"/>
              <a:cs typeface="Trebuchet MS"/>
            </a:endParaRPr>
          </a:p>
        </p:txBody>
      </p:sp>
      <p:pic>
        <p:nvPicPr>
          <p:cNvPr id="7" name="Picture 6" descr="Macintosh HD:Users:khoi:Dropbox:Papers:Trends:Illustrator:f02.pd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925" b="2977"/>
          <a:stretch/>
        </p:blipFill>
        <p:spPr bwMode="auto">
          <a:xfrm>
            <a:off x="1554480" y="929322"/>
            <a:ext cx="6035040" cy="4999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9622" y="6024262"/>
            <a:ext cx="6590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[Organic aerosol] ↓ in S.E. US </a:t>
            </a:r>
            <a:r>
              <a:rPr lang="en-US" sz="2000" b="1" i="1" dirty="0"/>
              <a:t>(Blanchard et al., 2013)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9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U_Template_Arial_G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34272</TotalTime>
  <Words>1524</Words>
  <Application>Microsoft Macintosh PowerPoint</Application>
  <PresentationFormat>On-screen Show (4:3)</PresentationFormat>
  <Paragraphs>253</Paragraphs>
  <Slides>31</Slides>
  <Notes>25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RU_Template_Arial_G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Rutgers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Khoi Nguyen</dc:creator>
  <cp:lastModifiedBy>Khoi Nguyen</cp:lastModifiedBy>
  <cp:revision>540</cp:revision>
  <cp:lastPrinted>2014-10-24T21:39:48Z</cp:lastPrinted>
  <dcterms:created xsi:type="dcterms:W3CDTF">2014-10-25T22:43:35Z</dcterms:created>
  <dcterms:modified xsi:type="dcterms:W3CDTF">2014-10-26T01:53:27Z</dcterms:modified>
</cp:coreProperties>
</file>