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4" r:id="rId1"/>
  </p:sldMasterIdLst>
  <p:notesMasterIdLst>
    <p:notesMasterId r:id="rId33"/>
  </p:notesMasterIdLst>
  <p:handoutMasterIdLst>
    <p:handoutMasterId r:id="rId34"/>
  </p:handoutMasterIdLst>
  <p:sldIdLst>
    <p:sldId id="277" r:id="rId2"/>
    <p:sldId id="287" r:id="rId3"/>
    <p:sldId id="281" r:id="rId4"/>
    <p:sldId id="282" r:id="rId5"/>
    <p:sldId id="290" r:id="rId6"/>
    <p:sldId id="289" r:id="rId7"/>
    <p:sldId id="288" r:id="rId8"/>
    <p:sldId id="292" r:id="rId9"/>
    <p:sldId id="283" r:id="rId10"/>
    <p:sldId id="285" r:id="rId11"/>
    <p:sldId id="274" r:id="rId12"/>
    <p:sldId id="275" r:id="rId13"/>
    <p:sldId id="276" r:id="rId14"/>
    <p:sldId id="280" r:id="rId15"/>
    <p:sldId id="278" r:id="rId16"/>
    <p:sldId id="284" r:id="rId17"/>
    <p:sldId id="256" r:id="rId18"/>
    <p:sldId id="257" r:id="rId19"/>
    <p:sldId id="258" r:id="rId20"/>
    <p:sldId id="261" r:id="rId21"/>
    <p:sldId id="260" r:id="rId22"/>
    <p:sldId id="262" r:id="rId23"/>
    <p:sldId id="259" r:id="rId24"/>
    <p:sldId id="263" r:id="rId25"/>
    <p:sldId id="264" r:id="rId26"/>
    <p:sldId id="268" r:id="rId27"/>
    <p:sldId id="269" r:id="rId28"/>
    <p:sldId id="271" r:id="rId29"/>
    <p:sldId id="272" r:id="rId30"/>
    <p:sldId id="286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888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D565-5A35-244D-B527-666B8F9826C8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3C744-3C26-524C-A2D9-370831671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90CCF-808F-8C44-8C40-B60276503FDB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FA376-24F5-1041-932F-D64711EF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68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C749-C286-BB4D-8D49-D2159EE1A328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2FD8-DC61-A348-8D83-788C26F11007}" type="datetime1">
              <a:rPr lang="en-US" smtClean="0"/>
              <a:t>10/28/14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E725-0B12-514D-81AD-9007386A7486}" type="datetime1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98025D8A-F116-F542-AB59-A8C75D48224B}" type="datetime1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42A4A50-45E1-324F-A873-1D3B3B51A752}" type="datetime1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A5C22B5-F347-D640-A431-D0231884B05D}" type="datetime1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8081-0804-324B-BAF2-EC66F40BCDE2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376B-3A91-D540-849C-4C1DC3F7D890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2DA2-7376-1D49-977B-0E027791E896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834-83AE-AB4D-A74B-C7A3BA2C1551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F019-01BB-9C4D-A245-E7D02E4D8D66}" type="datetime1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8834-BA4A-B843-917C-F56390F2F40D}" type="datetime1">
              <a:rPr lang="en-US" smtClean="0"/>
              <a:t>10/28/14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C977-1213-FB45-BC49-50E046702E46}" type="datetime1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964B-A467-D448-BBB9-AE1B65890933}" type="datetime1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3FD-03F6-EB44-A3A6-34302B7A8CDD}" type="datetime1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23B9-F473-FA42-8355-CC2E817CD5A2}" type="datetime1">
              <a:rPr lang="en-US" smtClean="0"/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D820CC-E498-7F4F-90C9-18731DC75E1E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3076" y="6241676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ED65FA-6D50-4548-97D7-9F2AF58AB3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UNC_IFE_542.jp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1300"/>
            <a:ext cx="1581265" cy="6522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39319"/>
            <a:ext cx="6762749" cy="1470025"/>
          </a:xfrm>
        </p:spPr>
        <p:txBody>
          <a:bodyPr/>
          <a:lstStyle/>
          <a:p>
            <a:r>
              <a:rPr lang="en-US" dirty="0" smtClean="0"/>
              <a:t>A Web-based Community Approach to Model Evaluation using AMET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331882"/>
            <a:ext cx="6762749" cy="24124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Saravanan </a:t>
            </a:r>
            <a:r>
              <a:rPr lang="en-US" dirty="0" smtClean="0"/>
              <a:t>Arunachalam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smtClean="0"/>
              <a:t>Nathan Rice</a:t>
            </a:r>
            <a:r>
              <a:rPr lang="en-US" baseline="30000" dirty="0" smtClean="0"/>
              <a:t>2</a:t>
            </a:r>
            <a:r>
              <a:rPr lang="en-US" dirty="0" smtClean="0"/>
              <a:t> and </a:t>
            </a:r>
            <a:r>
              <a:rPr lang="en-US" dirty="0" err="1" smtClean="0"/>
              <a:t>Pradeepa</a:t>
            </a:r>
            <a:r>
              <a:rPr lang="en-US" dirty="0" smtClean="0"/>
              <a:t> Vennam</a:t>
            </a:r>
            <a:r>
              <a:rPr lang="en-US" baseline="30000" dirty="0" smtClean="0"/>
              <a:t>1</a:t>
            </a:r>
            <a:endParaRPr lang="en-US" baseline="30000" dirty="0" smtClean="0"/>
          </a:p>
          <a:p>
            <a:r>
              <a:rPr lang="en-US" baseline="30000" dirty="0" smtClean="0"/>
              <a:t>1</a:t>
            </a:r>
            <a:r>
              <a:rPr lang="en-US" dirty="0" smtClean="0"/>
              <a:t>Institute for the Environment</a:t>
            </a:r>
            <a:endParaRPr lang="en-US" dirty="0"/>
          </a:p>
          <a:p>
            <a:r>
              <a:rPr lang="en-US" baseline="30000" dirty="0" smtClean="0"/>
              <a:t>2</a:t>
            </a:r>
            <a:r>
              <a:rPr lang="en-US" dirty="0" smtClean="0"/>
              <a:t>ITS Research Computing Services</a:t>
            </a:r>
          </a:p>
          <a:p>
            <a:r>
              <a:rPr lang="en-US" dirty="0" smtClean="0"/>
              <a:t>The University </a:t>
            </a:r>
            <a:r>
              <a:rPr lang="en-US" dirty="0" smtClean="0"/>
              <a:t>of North Carolina at Chapel Hill</a:t>
            </a:r>
          </a:p>
          <a:p>
            <a:endParaRPr lang="en-US" dirty="0" smtClean="0"/>
          </a:p>
          <a:p>
            <a:r>
              <a:rPr lang="en-US" dirty="0" smtClean="0"/>
              <a:t>Presented at the</a:t>
            </a:r>
          </a:p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Annual CMAS Users Conference, Chapel Hill</a:t>
            </a:r>
          </a:p>
          <a:p>
            <a:r>
              <a:rPr lang="en-US" dirty="0" smtClean="0"/>
              <a:t>October 27 – 29,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8923" y="2168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4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970837" cy="45847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Relies on off-line AMET v1.2 scripts, hence consistent and full functionality</a:t>
            </a:r>
          </a:p>
          <a:p>
            <a:pPr lvl="1"/>
            <a:r>
              <a:rPr lang="en-US" dirty="0" smtClean="0"/>
              <a:t>GUI to choose network/pollutant/type of analyses</a:t>
            </a:r>
          </a:p>
          <a:p>
            <a:pPr lvl="1"/>
            <a:r>
              <a:rPr lang="en-US" dirty="0" smtClean="0"/>
              <a:t>Interface to review all analyses products and logs</a:t>
            </a:r>
          </a:p>
          <a:p>
            <a:pPr lvl="1"/>
            <a:r>
              <a:rPr lang="en-US" dirty="0" smtClean="0"/>
              <a:t>Can obtain paired CSVs as outputs for use in other software (!)</a:t>
            </a:r>
          </a:p>
          <a:p>
            <a:pPr marL="282575" lvl="1" indent="0">
              <a:buNone/>
            </a:pPr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/>
              <a:t>Relies on off-line AMET v1.2 </a:t>
            </a:r>
            <a:r>
              <a:rPr lang="en-US" dirty="0" smtClean="0"/>
              <a:t>scripts</a:t>
            </a:r>
          </a:p>
          <a:p>
            <a:pPr lvl="2"/>
            <a:r>
              <a:rPr lang="en-US" dirty="0"/>
              <a:t>Software dependencies in current AMET structure still </a:t>
            </a:r>
            <a:r>
              <a:rPr lang="en-US" dirty="0" smtClean="0"/>
              <a:t>remain</a:t>
            </a:r>
          </a:p>
          <a:p>
            <a:pPr lvl="2"/>
            <a:r>
              <a:rPr lang="en-US" dirty="0"/>
              <a:t>Error messages not </a:t>
            </a:r>
            <a:r>
              <a:rPr lang="en-US" dirty="0" smtClean="0"/>
              <a:t>intuitive</a:t>
            </a:r>
          </a:p>
          <a:p>
            <a:pPr lvl="1"/>
            <a:r>
              <a:rPr lang="en-US" dirty="0" smtClean="0"/>
              <a:t>Current design limits file sizes of model outputs to 2 GB</a:t>
            </a:r>
          </a:p>
          <a:p>
            <a:pPr lvl="2"/>
            <a:r>
              <a:rPr lang="en-US" dirty="0" smtClean="0"/>
              <a:t>~10 days of “combine” outputs for </a:t>
            </a:r>
            <a:r>
              <a:rPr lang="en-US" dirty="0" err="1" smtClean="0"/>
              <a:t>ConUS</a:t>
            </a:r>
            <a:r>
              <a:rPr lang="en-US" dirty="0" smtClean="0"/>
              <a:t> domain</a:t>
            </a:r>
          </a:p>
          <a:p>
            <a:pPr lvl="2"/>
            <a:r>
              <a:rPr lang="en-US" dirty="0" smtClean="0"/>
              <a:t>148 Cols x 112 Rows x 134 Species x 240 hours</a:t>
            </a:r>
          </a:p>
          <a:p>
            <a:pPr lvl="1"/>
            <a:r>
              <a:rPr lang="en-US" dirty="0" smtClean="0"/>
              <a:t>After finishing one set of plots, for any revised of plots, project name needs to be changed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3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4" y="1153746"/>
            <a:ext cx="8577384" cy="40337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78" y="539261"/>
            <a:ext cx="6766571" cy="49901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14923"/>
            <a:ext cx="4887955" cy="63206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AMET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8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AMET</a:t>
            </a:r>
            <a:r>
              <a:rPr lang="en-US" dirty="0"/>
              <a:t>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10471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Interactive approach to evaluating CMAQ</a:t>
            </a:r>
          </a:p>
          <a:p>
            <a:pPr lvl="1"/>
            <a:r>
              <a:rPr lang="en-US" dirty="0" smtClean="0"/>
              <a:t>Can perform custom analyses for user-defined set of networks, pollutants, time-periods, metrics</a:t>
            </a:r>
          </a:p>
          <a:p>
            <a:r>
              <a:rPr lang="en-US" dirty="0" smtClean="0"/>
              <a:t>Uses pre-loaded </a:t>
            </a:r>
            <a:r>
              <a:rPr lang="en-US" dirty="0" err="1" smtClean="0"/>
              <a:t>obs</a:t>
            </a:r>
            <a:r>
              <a:rPr lang="en-US" dirty="0" smtClean="0"/>
              <a:t>-model data pairs based on “combine” outputs</a:t>
            </a:r>
          </a:p>
          <a:p>
            <a:r>
              <a:rPr lang="en-US" dirty="0" smtClean="0"/>
              <a:t>Can easily repeat same analyses for multiple model iterations</a:t>
            </a:r>
          </a:p>
          <a:p>
            <a:r>
              <a:rPr lang="en-US" dirty="0" smtClean="0"/>
              <a:t>Uses Map interface for user inputs</a:t>
            </a:r>
          </a:p>
          <a:p>
            <a:r>
              <a:rPr lang="en-US" dirty="0" smtClean="0"/>
              <a:t>Does not use AMET v1.2 scripts for plots and analyses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6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Once </a:t>
            </a:r>
            <a:r>
              <a:rPr lang="en-US" dirty="0" err="1" smtClean="0"/>
              <a:t>obs</a:t>
            </a:r>
            <a:r>
              <a:rPr lang="en-US" dirty="0" smtClean="0"/>
              <a:t>-model pairs of multiple model iterations are paired and stored, AMET Map has immediate access to perform </a:t>
            </a:r>
            <a:r>
              <a:rPr lang="en-US" dirty="0" smtClean="0"/>
              <a:t>analyses</a:t>
            </a:r>
          </a:p>
          <a:p>
            <a:pPr lvl="1"/>
            <a:r>
              <a:rPr lang="en-US" dirty="0"/>
              <a:t>Paired data of observations and any AQM is </a:t>
            </a:r>
            <a:r>
              <a:rPr lang="en-US" dirty="0" smtClean="0"/>
              <a:t>supported</a:t>
            </a:r>
            <a:endParaRPr lang="en-US" dirty="0" smtClean="0"/>
          </a:p>
          <a:p>
            <a:pPr lvl="1"/>
            <a:r>
              <a:rPr lang="en-US" dirty="0" smtClean="0"/>
              <a:t>Map interface to select individual site(s) to assess model performance</a:t>
            </a:r>
          </a:p>
          <a:p>
            <a:pPr lvl="1"/>
            <a:r>
              <a:rPr lang="en-US" dirty="0" smtClean="0"/>
              <a:t>After species is selected, only relevant networks are shown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Remote users need to have access to MySQL server on backend to be able to load </a:t>
            </a:r>
            <a:r>
              <a:rPr lang="en-US" dirty="0" err="1" smtClean="0"/>
              <a:t>obs</a:t>
            </a:r>
            <a:r>
              <a:rPr lang="en-US" dirty="0" smtClean="0"/>
              <a:t>-model </a:t>
            </a:r>
            <a:r>
              <a:rPr lang="en-US" dirty="0" smtClean="0"/>
              <a:t>pairs</a:t>
            </a:r>
          </a:p>
          <a:p>
            <a:pPr lvl="1"/>
            <a:r>
              <a:rPr lang="en-US" dirty="0" smtClean="0"/>
              <a:t>Not all of current AMET v1.2 functionality is provided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96" y="644146"/>
            <a:ext cx="8538631" cy="57243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8" y="468922"/>
            <a:ext cx="4366846" cy="5176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977" y="312615"/>
            <a:ext cx="3691792" cy="60078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1" y="814753"/>
            <a:ext cx="4497246" cy="4353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614" y="177801"/>
            <a:ext cx="2901463" cy="2879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845" y="3302000"/>
            <a:ext cx="2705241" cy="31759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3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</a:t>
            </a:r>
            <a:r>
              <a:rPr lang="en-US" dirty="0" smtClean="0"/>
              <a:t>. EPA for providing AMET v1.2 and Observations from U.S. networks</a:t>
            </a:r>
            <a:endParaRPr lang="en-US" dirty="0"/>
          </a:p>
          <a:p>
            <a:r>
              <a:rPr lang="en-US" dirty="0" smtClean="0"/>
              <a:t>FAA under PARTNER - a U.S. DOT Center of Excellence for partly sponsoring this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47" y="4134339"/>
            <a:ext cx="2408112" cy="10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9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9524"/>
            <a:ext cx="6535614" cy="367881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172308" y="615462"/>
            <a:ext cx="1084384" cy="791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614" y="3300047"/>
            <a:ext cx="5470769" cy="35579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6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5205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3491523" cy="1031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2092" y="361462"/>
            <a:ext cx="377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Visualize bias and error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4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5" y="1031631"/>
            <a:ext cx="7519727" cy="5388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92" y="263769"/>
            <a:ext cx="7922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Explore performance at individual (or subset of) sites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569" y="97693"/>
            <a:ext cx="5292970" cy="64574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2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0" y="3543537"/>
            <a:ext cx="4502078" cy="3144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015" y="3543537"/>
            <a:ext cx="4614985" cy="3144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361" y="719015"/>
            <a:ext cx="4855308" cy="3046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538" y="165017"/>
            <a:ext cx="7732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i="1" dirty="0" smtClean="0">
                <a:solidFill>
                  <a:srgbClr val="FFFFFF"/>
                </a:solidFill>
              </a:rPr>
              <a:t>vs</a:t>
            </a:r>
            <a:r>
              <a:rPr lang="en-US" sz="2000" b="1" dirty="0" smtClean="0">
                <a:solidFill>
                  <a:srgbClr val="FFFFFF"/>
                </a:solidFill>
              </a:rPr>
              <a:t>. observed concentration by </a:t>
            </a:r>
            <a:r>
              <a:rPr lang="en-US" sz="2000" b="1" dirty="0">
                <a:solidFill>
                  <a:srgbClr val="FFFFFF"/>
                </a:solidFill>
              </a:rPr>
              <a:t>D</a:t>
            </a:r>
            <a:r>
              <a:rPr lang="en-US" sz="2000" b="1" dirty="0" smtClean="0">
                <a:solidFill>
                  <a:srgbClr val="FFFFFF"/>
                </a:solidFill>
              </a:rPr>
              <a:t>ate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24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3320" y="3149600"/>
            <a:ext cx="614680" cy="52578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26088" y="1741269"/>
            <a:ext cx="178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Timestep</a:t>
            </a:r>
            <a:r>
              <a:rPr lang="en-US" dirty="0" smtClean="0">
                <a:solidFill>
                  <a:srgbClr val="FFFFFF"/>
                </a:solidFill>
              </a:rPr>
              <a:t> for Moving average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7207623" y="1741269"/>
            <a:ext cx="1838512" cy="609600"/>
          </a:xfrm>
          <a:prstGeom prst="accentCallout1">
            <a:avLst>
              <a:gd name="adj1" fmla="val 18750"/>
              <a:gd name="adj2" fmla="val -8333"/>
              <a:gd name="adj3" fmla="val 237500"/>
              <a:gd name="adj4" fmla="val -233099"/>
            </a:avLst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7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7" y="2030752"/>
            <a:ext cx="4534999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462" y="562097"/>
            <a:ext cx="743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Expected vs. observed concentrations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422" y="2030752"/>
            <a:ext cx="3904794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8529" y="1524770"/>
            <a:ext cx="4207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By Hour of the Day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7231" y="1502246"/>
            <a:ext cx="5195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By Day of the Week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5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900"/>
            <a:ext cx="4682393" cy="3391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394" y="1473899"/>
            <a:ext cx="4373684" cy="3391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2395" y="975024"/>
            <a:ext cx="4207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a</a:t>
            </a:r>
            <a:r>
              <a:rPr lang="en-US" sz="1600" b="1" dirty="0" smtClean="0">
                <a:solidFill>
                  <a:srgbClr val="FFFFFF"/>
                </a:solidFill>
              </a:rPr>
              <a:t>nd by Day of the Week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231" y="1036580"/>
            <a:ext cx="5195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and by Hour of the Day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082" y="5872344"/>
            <a:ext cx="764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Site Type: Uses EPA’s Designations for “Location Settings” for AQS Sites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462" y="562097"/>
            <a:ext cx="743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Bias by Site Type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4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19" y="1212476"/>
            <a:ext cx="77216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5461" y="614512"/>
            <a:ext cx="511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Histogram of deviations from expected value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5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23" y="1107830"/>
            <a:ext cx="5783385" cy="4835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7231" y="653589"/>
            <a:ext cx="314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Density Map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9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15" y="806436"/>
            <a:ext cx="6852139" cy="5152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7231" y="339411"/>
            <a:ext cx="314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PM</a:t>
            </a:r>
            <a:r>
              <a:rPr lang="en-US" b="1" baseline="-25000" dirty="0" smtClean="0">
                <a:solidFill>
                  <a:srgbClr val="FFFFFF"/>
                </a:solidFill>
              </a:rPr>
              <a:t>2.5</a:t>
            </a:r>
            <a:r>
              <a:rPr lang="en-US" b="1" dirty="0" smtClean="0">
                <a:solidFill>
                  <a:srgbClr val="FFFFFF"/>
                </a:solidFill>
              </a:rPr>
              <a:t> Composition Analysis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2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Confidence needed in model outputs before they can be used to make policy</a:t>
            </a:r>
          </a:p>
          <a:p>
            <a:r>
              <a:rPr lang="en-US" dirty="0" smtClean="0"/>
              <a:t>Both </a:t>
            </a:r>
            <a:r>
              <a:rPr lang="en-US" dirty="0" smtClean="0"/>
              <a:t>models and ambient datasets have grown in complexity</a:t>
            </a:r>
          </a:p>
          <a:p>
            <a:r>
              <a:rPr lang="en-US" dirty="0"/>
              <a:t>CMAS user community has grown and we have 1000’s of users who can run the CMAQ model</a:t>
            </a:r>
          </a:p>
          <a:p>
            <a:r>
              <a:rPr lang="en-US" dirty="0" smtClean="0"/>
              <a:t>Tools </a:t>
            </a:r>
            <a:r>
              <a:rPr lang="en-US" dirty="0" smtClean="0"/>
              <a:t>needed to assist user community to evaluate, assess and interpret model performance</a:t>
            </a:r>
          </a:p>
          <a:p>
            <a:r>
              <a:rPr lang="en-US" dirty="0" smtClean="0"/>
              <a:t>Atmospheric Model Evaluation Tool (AMET) released by EPA/CMAS in Feb 2008 </a:t>
            </a:r>
          </a:p>
          <a:p>
            <a:r>
              <a:rPr lang="en-US" dirty="0" smtClean="0"/>
              <a:t>Since then, only ~13% of CMAQ users have downloaded AMET</a:t>
            </a:r>
          </a:p>
          <a:p>
            <a:pPr lvl="1"/>
            <a:r>
              <a:rPr lang="en-US" dirty="0" smtClean="0"/>
              <a:t>Fairly steep learning curve to be able to install and use the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“stress-testing</a:t>
            </a:r>
            <a:r>
              <a:rPr lang="en-US" dirty="0" smtClean="0"/>
              <a:t>” of both systems</a:t>
            </a:r>
            <a:endParaRPr lang="en-US" dirty="0" smtClean="0"/>
          </a:p>
          <a:p>
            <a:r>
              <a:rPr lang="en-US" dirty="0" smtClean="0"/>
              <a:t>Enable access to larger </a:t>
            </a:r>
            <a:r>
              <a:rPr lang="en-US" dirty="0" smtClean="0"/>
              <a:t>size datasets </a:t>
            </a:r>
            <a:r>
              <a:rPr lang="en-US" dirty="0" smtClean="0"/>
              <a:t>via AMET </a:t>
            </a:r>
            <a:r>
              <a:rPr lang="en-US" dirty="0" smtClean="0"/>
              <a:t>Form</a:t>
            </a:r>
          </a:p>
          <a:p>
            <a:r>
              <a:rPr lang="en-US" dirty="0" smtClean="0"/>
              <a:t>Improve error reporting to make </a:t>
            </a:r>
            <a:r>
              <a:rPr lang="en-US" dirty="0" smtClean="0"/>
              <a:t>systems</a:t>
            </a:r>
            <a:r>
              <a:rPr lang="en-US" dirty="0" smtClean="0"/>
              <a:t> </a:t>
            </a:r>
            <a:r>
              <a:rPr lang="en-US" dirty="0" smtClean="0"/>
              <a:t>user-friendly</a:t>
            </a:r>
          </a:p>
          <a:p>
            <a:r>
              <a:rPr lang="en-US" dirty="0" smtClean="0"/>
              <a:t>Expand scope to include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eteorological model evaluation</a:t>
            </a:r>
          </a:p>
          <a:p>
            <a:pPr lvl="1"/>
            <a:r>
              <a:rPr lang="en-US" dirty="0" smtClean="0"/>
              <a:t>Simultaneous analyses of </a:t>
            </a:r>
            <a:r>
              <a:rPr lang="en-US" dirty="0" smtClean="0"/>
              <a:t>emissions, </a:t>
            </a:r>
            <a:r>
              <a:rPr lang="en-US" dirty="0" smtClean="0"/>
              <a:t>meteorology </a:t>
            </a:r>
            <a:r>
              <a:rPr lang="en-US" dirty="0" smtClean="0"/>
              <a:t>and </a:t>
            </a:r>
            <a:r>
              <a:rPr lang="en-US" dirty="0" smtClean="0"/>
              <a:t>AQ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this from from prototype to production version will take </a:t>
            </a:r>
            <a:r>
              <a:rPr lang="en-US" dirty="0" smtClean="0"/>
              <a:t>additional work</a:t>
            </a:r>
          </a:p>
          <a:p>
            <a:r>
              <a:rPr lang="en-US" dirty="0" smtClean="0"/>
              <a:t>Computing resource needs for AMET Form and AMET Map will grow very fast to support community needs</a:t>
            </a:r>
          </a:p>
          <a:p>
            <a:pPr lvl="1"/>
            <a:r>
              <a:rPr lang="en-US" dirty="0"/>
              <a:t>Creating acceptable use policy for AMET Map and AMET Form</a:t>
            </a:r>
          </a:p>
          <a:p>
            <a:pPr lvl="1"/>
            <a:r>
              <a:rPr lang="en-US" dirty="0" smtClean="0"/>
              <a:t>Explore creating “packages” of these that can be distributed for users to install locally?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 AMET with a web-based front-end to assist users</a:t>
            </a:r>
          </a:p>
          <a:p>
            <a:r>
              <a:rPr lang="en-US" dirty="0" smtClean="0"/>
              <a:t>Provide common infrastructure for multiple users to perform model evaluation </a:t>
            </a:r>
            <a:endParaRPr lang="en-US" dirty="0"/>
          </a:p>
          <a:p>
            <a:pPr lvl="1"/>
            <a:r>
              <a:rPr lang="en-US" dirty="0" smtClean="0"/>
              <a:t>Share </a:t>
            </a:r>
            <a:r>
              <a:rPr lang="en-US" dirty="0" smtClean="0"/>
              <a:t>“processed” ambient </a:t>
            </a:r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Easily switch between model scenarios</a:t>
            </a:r>
          </a:p>
          <a:p>
            <a:pPr lvl="1"/>
            <a:r>
              <a:rPr lang="en-US" dirty="0" smtClean="0"/>
              <a:t>Compare performance across model iterations</a:t>
            </a:r>
          </a:p>
          <a:p>
            <a:pPr lvl="1"/>
            <a:r>
              <a:rPr lang="en-US" dirty="0" smtClean="0"/>
              <a:t>Leverage expertise in community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5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773613" cy="4546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AIRS (hourly) (~4000)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IMPROVE (every 3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rd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day) (~160)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CASTNET (hourly, weekly) (123)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NADP (weekly) (over 200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EPA CSN (daily, every 6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day) (~225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EPA Supersites (sub-hourly) (8)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EPA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CSN (daily, every 6</a:t>
            </a:r>
            <a:r>
              <a:rPr lang="en-US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day) (~225)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AERONET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Special field campaigns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e.g. AIRMAP, ASACA, BRAVO, CCOS, CRPAQS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,, </a:t>
            </a:r>
            <a:r>
              <a:rPr lang="en-US" sz="1800" dirty="0">
                <a:latin typeface="Arial" charset="0"/>
                <a:ea typeface="ＭＳ Ｐゴシック" charset="0"/>
              </a:rPr>
              <a:t>SEARCH, SOS, TXAQS, etc.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Aircraft Data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Remote Sensing Data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MODIS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AOD from Aqua, Terra;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NH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from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Aqua’s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TES;  NO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from OMI, etc.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AMET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3" y="1425388"/>
            <a:ext cx="7213600" cy="490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463" y="6329215"/>
            <a:ext cx="4922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</a:t>
            </a:r>
            <a:r>
              <a:rPr lang="en-US" sz="1600" dirty="0" err="1" smtClean="0">
                <a:solidFill>
                  <a:schemeClr val="bg1"/>
                </a:solidFill>
              </a:rPr>
              <a:t>Appel</a:t>
            </a:r>
            <a:r>
              <a:rPr lang="en-US" sz="1600" dirty="0" smtClean="0">
                <a:solidFill>
                  <a:schemeClr val="bg1"/>
                </a:solidFill>
              </a:rPr>
              <a:t> et al, </a:t>
            </a:r>
            <a:r>
              <a:rPr lang="en-US" sz="1600" dirty="0" err="1" smtClean="0">
                <a:solidFill>
                  <a:schemeClr val="bg1"/>
                </a:solidFill>
              </a:rPr>
              <a:t>Env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r>
              <a:rPr lang="en-US" sz="1600" dirty="0" smtClean="0">
                <a:solidFill>
                  <a:schemeClr val="bg1"/>
                </a:solidFill>
              </a:rPr>
              <a:t>Mod. Software, 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47987" y="1425388"/>
            <a:ext cx="3307080" cy="463808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29853" y="1289922"/>
            <a:ext cx="3527214" cy="463808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4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 smtClean="0"/>
              <a:t>Tools: AMET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AMET v1.2 (Released via CMAS in July 2013)</a:t>
            </a:r>
          </a:p>
          <a:p>
            <a:pPr lvl="1"/>
            <a:r>
              <a:rPr lang="en-US" dirty="0" smtClean="0"/>
              <a:t>Uses MySQL, R and </a:t>
            </a:r>
            <a:r>
              <a:rPr lang="en-US" dirty="0" err="1" smtClean="0"/>
              <a:t>perl</a:t>
            </a:r>
            <a:endParaRPr lang="en-US" dirty="0" smtClean="0"/>
          </a:p>
          <a:p>
            <a:r>
              <a:rPr lang="en-US" dirty="0" smtClean="0"/>
              <a:t>JavaScript, </a:t>
            </a:r>
            <a:r>
              <a:rPr lang="en-US" dirty="0" err="1" smtClean="0"/>
              <a:t>JQuery</a:t>
            </a:r>
            <a:r>
              <a:rPr lang="en-US" dirty="0" smtClean="0"/>
              <a:t> and Angular JS</a:t>
            </a:r>
          </a:p>
          <a:p>
            <a:r>
              <a:rPr lang="en-US" dirty="0" smtClean="0"/>
              <a:t>Python and Flask (web application framework written in Python)</a:t>
            </a:r>
          </a:p>
          <a:p>
            <a:r>
              <a:rPr lang="en-US" dirty="0" smtClean="0"/>
              <a:t>Google Maps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8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AMET </a:t>
            </a:r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1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10471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Interactive approach to evaluating CMAQ</a:t>
            </a:r>
          </a:p>
          <a:p>
            <a:pPr lvl="1"/>
            <a:r>
              <a:rPr lang="en-US" dirty="0" smtClean="0"/>
              <a:t>Can perform custom analyses for user-defined set of networks, pollutants, time-periods, metrics</a:t>
            </a:r>
          </a:p>
          <a:p>
            <a:r>
              <a:rPr lang="en-US" dirty="0" smtClean="0"/>
              <a:t>Uses canned AMET v1.2 scripts</a:t>
            </a:r>
          </a:p>
          <a:p>
            <a:r>
              <a:rPr lang="en-US" dirty="0" err="1" smtClean="0"/>
              <a:t>Obs</a:t>
            </a:r>
            <a:r>
              <a:rPr lang="en-US" dirty="0" smtClean="0"/>
              <a:t> data stored on backend, but user needs to upload model-data, as “combine” outputs, via the web browser</a:t>
            </a:r>
          </a:p>
          <a:p>
            <a:r>
              <a:rPr lang="en-US" dirty="0" smtClean="0"/>
              <a:t>Uses Forms to get user inputs to create AMET </a:t>
            </a:r>
            <a:r>
              <a:rPr lang="en-US" dirty="0" err="1" smtClean="0"/>
              <a:t>config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AMET v1.2 scripts on back-end use the </a:t>
            </a:r>
            <a:r>
              <a:rPr lang="en-US" dirty="0" err="1" smtClean="0"/>
              <a:t>config</a:t>
            </a:r>
            <a:r>
              <a:rPr lang="en-US" dirty="0" smtClean="0"/>
              <a:t> files to perform analyses</a:t>
            </a:r>
          </a:p>
          <a:p>
            <a:r>
              <a:rPr lang="en-US" dirty="0" smtClean="0"/>
              <a:t>Output files (plots, tables and logs) displayed on web browser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65FA-6D50-4548-97D7-9F2AF58AB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3204</TotalTime>
  <Words>995</Words>
  <Application>Microsoft Macintosh PowerPoint</Application>
  <PresentationFormat>On-screen Show (4:3)</PresentationFormat>
  <Paragraphs>149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Revolution</vt:lpstr>
      <vt:lpstr>A Web-based Community Approach to Model Evaluation using AMET</vt:lpstr>
      <vt:lpstr>Acknowledgements</vt:lpstr>
      <vt:lpstr>Motivation</vt:lpstr>
      <vt:lpstr>Objective</vt:lpstr>
      <vt:lpstr>Observational Datasets</vt:lpstr>
      <vt:lpstr>AMET Approach</vt:lpstr>
      <vt:lpstr>Software Tools: AMET on the Web</vt:lpstr>
      <vt:lpstr>Approach 1: AMET Form</vt:lpstr>
      <vt:lpstr>AMET Form</vt:lpstr>
      <vt:lpstr>AMET Form</vt:lpstr>
      <vt:lpstr>PowerPoint Presentation</vt:lpstr>
      <vt:lpstr>PowerPoint Presentation</vt:lpstr>
      <vt:lpstr>PowerPoint Presentation</vt:lpstr>
      <vt:lpstr>Approach 2: AMET Map</vt:lpstr>
      <vt:lpstr>AMET Map</vt:lpstr>
      <vt:lpstr>AMET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Challenges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training</cp:lastModifiedBy>
  <cp:revision>137</cp:revision>
  <dcterms:created xsi:type="dcterms:W3CDTF">2014-10-24T19:10:34Z</dcterms:created>
  <dcterms:modified xsi:type="dcterms:W3CDTF">2014-10-28T15:33:38Z</dcterms:modified>
</cp:coreProperties>
</file>