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70" r:id="rId10"/>
    <p:sldId id="265" r:id="rId11"/>
    <p:sldId id="267" r:id="rId12"/>
    <p:sldId id="272"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07" autoAdjust="0"/>
  </p:normalViewPr>
  <p:slideViewPr>
    <p:cSldViewPr snapToGrid="0" snapToObjects="1">
      <p:cViewPr>
        <p:scale>
          <a:sx n="70" d="100"/>
          <a:sy n="70" d="100"/>
        </p:scale>
        <p:origin x="522"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3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87B6C1-D9F7-453C-A0DA-00900FD4125B}" type="datetimeFigureOut">
              <a:rPr lang="en-US" smtClean="0"/>
              <a:pPr/>
              <a:t>10/28/2014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3BC7C-97BA-4025-8547-4C466923A195}" type="slidenum">
              <a:rPr lang="en-US" smtClean="0"/>
              <a:pPr/>
              <a:t>‹#›</a:t>
            </a:fld>
            <a:endParaRPr lang="en-US"/>
          </a:p>
        </p:txBody>
      </p:sp>
    </p:spTree>
    <p:extLst>
      <p:ext uri="{BB962C8B-B14F-4D97-AF65-F5344CB8AC3E}">
        <p14:creationId xmlns:p14="http://schemas.microsoft.com/office/powerpoint/2010/main" val="297021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SOAS:</a:t>
            </a:r>
            <a:r>
              <a:rPr lang="en-US" baseline="0" dirty="0" smtClean="0"/>
              <a:t> Southern Oxidant and Aerosol Study Jun 1 and July 15, 2013</a:t>
            </a:r>
            <a:endParaRPr lang="en-US" dirty="0"/>
          </a:p>
        </p:txBody>
      </p:sp>
      <p:sp>
        <p:nvSpPr>
          <p:cNvPr id="4" name="Slide Number Placeholder 3"/>
          <p:cNvSpPr>
            <a:spLocks noGrp="1"/>
          </p:cNvSpPr>
          <p:nvPr>
            <p:ph type="sldNum" sz="quarter" idx="10"/>
          </p:nvPr>
        </p:nvSpPr>
        <p:spPr/>
        <p:txBody>
          <a:bodyPr/>
          <a:lstStyle/>
          <a:p>
            <a:fld id="{5383BC7C-97BA-4025-8547-4C466923A195}" type="slidenum">
              <a:rPr lang="en-US" smtClean="0"/>
              <a:pPr/>
              <a:t>2</a:t>
            </a:fld>
            <a:endParaRPr lang="en-US"/>
          </a:p>
        </p:txBody>
      </p:sp>
    </p:spTree>
    <p:extLst>
      <p:ext uri="{BB962C8B-B14F-4D97-AF65-F5344CB8AC3E}">
        <p14:creationId xmlns:p14="http://schemas.microsoft.com/office/powerpoint/2010/main" val="40223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3BC7C-97BA-4025-8547-4C466923A195}" type="slidenum">
              <a:rPr lang="en-US" smtClean="0"/>
              <a:pPr/>
              <a:t>3</a:t>
            </a:fld>
            <a:endParaRPr lang="en-US"/>
          </a:p>
        </p:txBody>
      </p:sp>
    </p:spTree>
    <p:extLst>
      <p:ext uri="{BB962C8B-B14F-4D97-AF65-F5344CB8AC3E}">
        <p14:creationId xmlns:p14="http://schemas.microsoft.com/office/powerpoint/2010/main" val="429288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3BC7C-97BA-4025-8547-4C466923A195}" type="slidenum">
              <a:rPr lang="en-US" smtClean="0"/>
              <a:pPr/>
              <a:t>7</a:t>
            </a:fld>
            <a:endParaRPr lang="en-US"/>
          </a:p>
        </p:txBody>
      </p:sp>
    </p:spTree>
    <p:extLst>
      <p:ext uri="{BB962C8B-B14F-4D97-AF65-F5344CB8AC3E}">
        <p14:creationId xmlns:p14="http://schemas.microsoft.com/office/powerpoint/2010/main" val="58831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3BC7C-97BA-4025-8547-4C466923A195}" type="slidenum">
              <a:rPr lang="en-US" smtClean="0"/>
              <a:pPr/>
              <a:t>11</a:t>
            </a:fld>
            <a:endParaRPr lang="en-US"/>
          </a:p>
        </p:txBody>
      </p:sp>
    </p:spTree>
    <p:extLst>
      <p:ext uri="{BB962C8B-B14F-4D97-AF65-F5344CB8AC3E}">
        <p14:creationId xmlns:p14="http://schemas.microsoft.com/office/powerpoint/2010/main" val="197679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4A0A5A-FCD5-4306-BAFE-DDE5F2611CB7}" type="datetime1">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2AAEC-F58E-2D4B-A71B-F180A7F91328}" type="slidenum">
              <a:rPr lang="en-US" smtClean="0"/>
              <a:pPr/>
              <a:t>‹#›</a:t>
            </a:fld>
            <a:endParaRPr lang="en-US"/>
          </a:p>
        </p:txBody>
      </p:sp>
    </p:spTree>
    <p:extLst>
      <p:ext uri="{BB962C8B-B14F-4D97-AF65-F5344CB8AC3E}">
        <p14:creationId xmlns:p14="http://schemas.microsoft.com/office/powerpoint/2010/main" val="2713128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03AD6-5861-4082-950A-FA643898880E}" type="datetime1">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2AAEC-F58E-2D4B-A71B-F180A7F91328}" type="slidenum">
              <a:rPr lang="en-US" smtClean="0"/>
              <a:pPr/>
              <a:t>‹#›</a:t>
            </a:fld>
            <a:endParaRPr lang="en-US"/>
          </a:p>
        </p:txBody>
      </p:sp>
    </p:spTree>
    <p:extLst>
      <p:ext uri="{BB962C8B-B14F-4D97-AF65-F5344CB8AC3E}">
        <p14:creationId xmlns:p14="http://schemas.microsoft.com/office/powerpoint/2010/main" val="403291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58887-20A2-4AE5-AC6A-279F5BA9E845}" type="datetime1">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2AAEC-F58E-2D4B-A71B-F180A7F91328}" type="slidenum">
              <a:rPr lang="en-US" smtClean="0"/>
              <a:pPr/>
              <a:t>‹#›</a:t>
            </a:fld>
            <a:endParaRPr lang="en-US"/>
          </a:p>
        </p:txBody>
      </p:sp>
    </p:spTree>
    <p:extLst>
      <p:ext uri="{BB962C8B-B14F-4D97-AF65-F5344CB8AC3E}">
        <p14:creationId xmlns:p14="http://schemas.microsoft.com/office/powerpoint/2010/main" val="337715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284A6-6D93-4CEB-8A87-E8FA850BE51F}" type="datetime1">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2AAEC-F58E-2D4B-A71B-F180A7F91328}" type="slidenum">
              <a:rPr lang="en-US" smtClean="0"/>
              <a:pPr/>
              <a:t>‹#›</a:t>
            </a:fld>
            <a:endParaRPr lang="en-US"/>
          </a:p>
        </p:txBody>
      </p:sp>
    </p:spTree>
    <p:extLst>
      <p:ext uri="{BB962C8B-B14F-4D97-AF65-F5344CB8AC3E}">
        <p14:creationId xmlns:p14="http://schemas.microsoft.com/office/powerpoint/2010/main" val="239100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A89C8A-5F11-44FF-9C00-CE3C2A61CA1D}" type="datetime1">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2AAEC-F58E-2D4B-A71B-F180A7F91328}" type="slidenum">
              <a:rPr lang="en-US" smtClean="0"/>
              <a:pPr/>
              <a:t>‹#›</a:t>
            </a:fld>
            <a:endParaRPr lang="en-US"/>
          </a:p>
        </p:txBody>
      </p:sp>
    </p:spTree>
    <p:extLst>
      <p:ext uri="{BB962C8B-B14F-4D97-AF65-F5344CB8AC3E}">
        <p14:creationId xmlns:p14="http://schemas.microsoft.com/office/powerpoint/2010/main" val="13980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CE24A2-8106-4450-BA51-52B11E61B034}" type="datetime1">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2AAEC-F58E-2D4B-A71B-F180A7F91328}" type="slidenum">
              <a:rPr lang="en-US" smtClean="0"/>
              <a:pPr/>
              <a:t>‹#›</a:t>
            </a:fld>
            <a:endParaRPr lang="en-US"/>
          </a:p>
        </p:txBody>
      </p:sp>
    </p:spTree>
    <p:extLst>
      <p:ext uri="{BB962C8B-B14F-4D97-AF65-F5344CB8AC3E}">
        <p14:creationId xmlns:p14="http://schemas.microsoft.com/office/powerpoint/2010/main" val="73352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F14F5-3979-4551-B568-7CAA57C866AE}" type="datetime1">
              <a:rPr lang="en-US" smtClean="0"/>
              <a:pPr/>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82AAEC-F58E-2D4B-A71B-F180A7F91328}" type="slidenum">
              <a:rPr lang="en-US" smtClean="0"/>
              <a:pPr/>
              <a:t>‹#›</a:t>
            </a:fld>
            <a:endParaRPr lang="en-US"/>
          </a:p>
        </p:txBody>
      </p:sp>
    </p:spTree>
    <p:extLst>
      <p:ext uri="{BB962C8B-B14F-4D97-AF65-F5344CB8AC3E}">
        <p14:creationId xmlns:p14="http://schemas.microsoft.com/office/powerpoint/2010/main" val="40824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B4EB2-4E2A-401F-AD4E-BA5BCC4FD5C5}" type="datetime1">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2AAEC-F58E-2D4B-A71B-F180A7F91328}" type="slidenum">
              <a:rPr lang="en-US" smtClean="0"/>
              <a:pPr/>
              <a:t>‹#›</a:t>
            </a:fld>
            <a:endParaRPr lang="en-US"/>
          </a:p>
        </p:txBody>
      </p:sp>
    </p:spTree>
    <p:extLst>
      <p:ext uri="{BB962C8B-B14F-4D97-AF65-F5344CB8AC3E}">
        <p14:creationId xmlns:p14="http://schemas.microsoft.com/office/powerpoint/2010/main" val="3029766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C605C-3051-4785-A368-E5E770EC631B}" type="datetime1">
              <a:rPr lang="en-US" smtClean="0"/>
              <a:pPr/>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2AAEC-F58E-2D4B-A71B-F180A7F91328}" type="slidenum">
              <a:rPr lang="en-US" smtClean="0"/>
              <a:pPr/>
              <a:t>‹#›</a:t>
            </a:fld>
            <a:endParaRPr lang="en-US"/>
          </a:p>
        </p:txBody>
      </p:sp>
    </p:spTree>
    <p:extLst>
      <p:ext uri="{BB962C8B-B14F-4D97-AF65-F5344CB8AC3E}">
        <p14:creationId xmlns:p14="http://schemas.microsoft.com/office/powerpoint/2010/main" val="90551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9070B-40DF-437C-9B2C-0720CAA33996}" type="datetime1">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2AAEC-F58E-2D4B-A71B-F180A7F91328}" type="slidenum">
              <a:rPr lang="en-US" smtClean="0"/>
              <a:pPr/>
              <a:t>‹#›</a:t>
            </a:fld>
            <a:endParaRPr lang="en-US"/>
          </a:p>
        </p:txBody>
      </p:sp>
    </p:spTree>
    <p:extLst>
      <p:ext uri="{BB962C8B-B14F-4D97-AF65-F5344CB8AC3E}">
        <p14:creationId xmlns:p14="http://schemas.microsoft.com/office/powerpoint/2010/main" val="13912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6FF3D-98F2-4678-8132-7B81002D357E}" type="datetime1">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2AAEC-F58E-2D4B-A71B-F180A7F91328}" type="slidenum">
              <a:rPr lang="en-US" smtClean="0"/>
              <a:pPr/>
              <a:t>‹#›</a:t>
            </a:fld>
            <a:endParaRPr lang="en-US"/>
          </a:p>
        </p:txBody>
      </p:sp>
    </p:spTree>
    <p:extLst>
      <p:ext uri="{BB962C8B-B14F-4D97-AF65-F5344CB8AC3E}">
        <p14:creationId xmlns:p14="http://schemas.microsoft.com/office/powerpoint/2010/main" val="352207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91653-21A5-48F0-945A-139CD8539FF7}" type="datetime1">
              <a:rPr lang="en-US" smtClean="0"/>
              <a:pPr/>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2AAEC-F58E-2D4B-A71B-F180A7F91328}" type="slidenum">
              <a:rPr lang="en-US" smtClean="0"/>
              <a:pPr/>
              <a:t>‹#›</a:t>
            </a:fld>
            <a:endParaRPr lang="en-US"/>
          </a:p>
        </p:txBody>
      </p:sp>
    </p:spTree>
    <p:extLst>
      <p:ext uri="{BB962C8B-B14F-4D97-AF65-F5344CB8AC3E}">
        <p14:creationId xmlns:p14="http://schemas.microsoft.com/office/powerpoint/2010/main" val="76656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199" y="2130425"/>
            <a:ext cx="8757359" cy="1470025"/>
          </a:xfrm>
          <a:solidFill>
            <a:schemeClr val="tx2"/>
          </a:solidFill>
        </p:spPr>
        <p:txBody>
          <a:bodyPr>
            <a:normAutofit/>
          </a:bodyPr>
          <a:lstStyle/>
          <a:p>
            <a:r>
              <a:rPr lang="en-US" sz="2400" b="1" dirty="0">
                <a:solidFill>
                  <a:schemeClr val="bg1"/>
                </a:solidFill>
              </a:rPr>
              <a:t>Probing the impact of biogenic emission estimates </a:t>
            </a: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on </a:t>
            </a:r>
            <a:r>
              <a:rPr lang="en-US" sz="2400" b="1" dirty="0">
                <a:solidFill>
                  <a:schemeClr val="bg1"/>
                </a:solidFill>
              </a:rPr>
              <a:t>air quality modeling </a:t>
            </a: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using </a:t>
            </a:r>
            <a:r>
              <a:rPr lang="en-US" sz="2400" b="1" dirty="0">
                <a:solidFill>
                  <a:schemeClr val="bg1"/>
                </a:solidFill>
              </a:rPr>
              <a:t>satellite Photosynthetically Active Radiation (PAR)</a:t>
            </a:r>
            <a:r>
              <a:rPr lang="en-US" sz="2400" dirty="0" smtClean="0">
                <a:solidFill>
                  <a:schemeClr val="bg1"/>
                </a:solidFill>
                <a:effectLst/>
              </a:rPr>
              <a:t> </a:t>
            </a:r>
            <a:endParaRPr lang="en-US" sz="2400" dirty="0">
              <a:solidFill>
                <a:schemeClr val="bg1"/>
              </a:solidFill>
            </a:endParaRPr>
          </a:p>
        </p:txBody>
      </p:sp>
      <p:sp>
        <p:nvSpPr>
          <p:cNvPr id="3" name="Subtitle 2"/>
          <p:cNvSpPr>
            <a:spLocks noGrp="1"/>
          </p:cNvSpPr>
          <p:nvPr>
            <p:ph type="subTitle" idx="1"/>
          </p:nvPr>
        </p:nvSpPr>
        <p:spPr>
          <a:xfrm>
            <a:off x="576552" y="4414493"/>
            <a:ext cx="7881648" cy="1310376"/>
          </a:xfrm>
        </p:spPr>
        <p:txBody>
          <a:bodyPr>
            <a:normAutofit/>
          </a:bodyPr>
          <a:lstStyle/>
          <a:p>
            <a:r>
              <a:rPr lang="en-US" sz="1800" dirty="0">
                <a:solidFill>
                  <a:schemeClr val="tx1"/>
                </a:solidFill>
              </a:rPr>
              <a:t>Rui Zhang</a:t>
            </a:r>
            <a:r>
              <a:rPr lang="en-US" sz="1800" baseline="30000" dirty="0">
                <a:solidFill>
                  <a:schemeClr val="tx1"/>
                </a:solidFill>
              </a:rPr>
              <a:t>1</a:t>
            </a:r>
            <a:r>
              <a:rPr lang="en-US" sz="1800" dirty="0">
                <a:solidFill>
                  <a:schemeClr val="tx1"/>
                </a:solidFill>
              </a:rPr>
              <a:t>, Daniel S. Cohan</a:t>
            </a:r>
            <a:r>
              <a:rPr lang="en-US" sz="1800" baseline="30000" dirty="0">
                <a:solidFill>
                  <a:schemeClr val="tx1"/>
                </a:solidFill>
              </a:rPr>
              <a:t>1</a:t>
            </a:r>
            <a:r>
              <a:rPr lang="en-US" sz="1800" dirty="0">
                <a:solidFill>
                  <a:schemeClr val="tx1"/>
                </a:solidFill>
              </a:rPr>
              <a:t>,</a:t>
            </a:r>
            <a:r>
              <a:rPr lang="en-US" sz="1800" baseline="30000" dirty="0">
                <a:solidFill>
                  <a:schemeClr val="tx1"/>
                </a:solidFill>
              </a:rPr>
              <a:t> </a:t>
            </a:r>
            <a:r>
              <a:rPr lang="en-US" sz="1800" dirty="0" err="1">
                <a:solidFill>
                  <a:schemeClr val="tx1"/>
                </a:solidFill>
              </a:rPr>
              <a:t>Arastoo</a:t>
            </a:r>
            <a:r>
              <a:rPr lang="en-US" sz="1800" dirty="0">
                <a:solidFill>
                  <a:schemeClr val="tx1"/>
                </a:solidFill>
              </a:rPr>
              <a:t> Pour Biazar</a:t>
            </a:r>
            <a:r>
              <a:rPr lang="en-US" sz="1800" baseline="30000" dirty="0">
                <a:solidFill>
                  <a:schemeClr val="tx1"/>
                </a:solidFill>
              </a:rPr>
              <a:t>2</a:t>
            </a:r>
            <a:r>
              <a:rPr lang="en-US" sz="1800" dirty="0">
                <a:solidFill>
                  <a:schemeClr val="tx1"/>
                </a:solidFill>
              </a:rPr>
              <a:t>, and Erin Chavez-Figueroa</a:t>
            </a:r>
            <a:r>
              <a:rPr lang="en-US" sz="1800" baseline="30000" dirty="0">
                <a:solidFill>
                  <a:schemeClr val="tx1"/>
                </a:solidFill>
              </a:rPr>
              <a:t>1</a:t>
            </a:r>
            <a:endParaRPr lang="en-US" sz="1800" dirty="0">
              <a:solidFill>
                <a:schemeClr val="tx1"/>
              </a:solidFill>
            </a:endParaRPr>
          </a:p>
          <a:p>
            <a:r>
              <a:rPr lang="en-US" sz="1800" baseline="30000" dirty="0">
                <a:solidFill>
                  <a:schemeClr val="tx1"/>
                </a:solidFill>
              </a:rPr>
              <a:t> </a:t>
            </a:r>
            <a:endParaRPr lang="en-US" sz="1800" dirty="0">
              <a:solidFill>
                <a:schemeClr val="tx1"/>
              </a:solidFill>
            </a:endParaRPr>
          </a:p>
          <a:p>
            <a:r>
              <a:rPr lang="en-US" sz="2000" dirty="0" smtClean="0">
                <a:solidFill>
                  <a:schemeClr val="tx1"/>
                </a:solidFill>
              </a:rPr>
              <a:t>(</a:t>
            </a:r>
            <a:r>
              <a:rPr lang="en-US" sz="1800" baseline="30000" dirty="0" smtClean="0">
                <a:solidFill>
                  <a:schemeClr val="tx1"/>
                </a:solidFill>
              </a:rPr>
              <a:t>1</a:t>
            </a:r>
            <a:r>
              <a:rPr lang="en-US" sz="1800" dirty="0" smtClean="0">
                <a:solidFill>
                  <a:schemeClr val="tx1"/>
                </a:solidFill>
              </a:rPr>
              <a:t>Rice University, </a:t>
            </a:r>
            <a:r>
              <a:rPr lang="en-US" sz="1800" baseline="30000" dirty="0" smtClean="0">
                <a:solidFill>
                  <a:schemeClr val="tx1"/>
                </a:solidFill>
              </a:rPr>
              <a:t>2</a:t>
            </a:r>
            <a:r>
              <a:rPr lang="en-US" sz="1800" dirty="0" smtClean="0">
                <a:solidFill>
                  <a:schemeClr val="tx1"/>
                </a:solidFill>
              </a:rPr>
              <a:t>University </a:t>
            </a:r>
            <a:r>
              <a:rPr lang="en-US" sz="1800" dirty="0">
                <a:solidFill>
                  <a:schemeClr val="tx1"/>
                </a:solidFill>
              </a:rPr>
              <a:t>of Alabama in </a:t>
            </a:r>
            <a:r>
              <a:rPr lang="en-US" sz="1800" dirty="0" smtClean="0">
                <a:solidFill>
                  <a:schemeClr val="tx1"/>
                </a:solidFill>
              </a:rPr>
              <a:t>Huntsville)</a:t>
            </a:r>
            <a:endParaRPr lang="en-US" sz="1800" dirty="0"/>
          </a:p>
        </p:txBody>
      </p:sp>
      <p:pic>
        <p:nvPicPr>
          <p:cNvPr id="4" name="Picture 3" descr="logo.jpg"/>
          <p:cNvPicPr>
            <a:picLocks noChangeAspect="1"/>
          </p:cNvPicPr>
          <p:nvPr/>
        </p:nvPicPr>
        <p:blipFill>
          <a:blip r:embed="rId2" cstate="print"/>
          <a:stretch>
            <a:fillRect/>
          </a:stretch>
        </p:blipFill>
        <p:spPr>
          <a:xfrm>
            <a:off x="179199" y="198389"/>
            <a:ext cx="1472545" cy="599571"/>
          </a:xfrm>
          <a:prstGeom prst="rect">
            <a:avLst/>
          </a:prstGeom>
        </p:spPr>
      </p:pic>
      <p:pic>
        <p:nvPicPr>
          <p:cNvPr id="5" name="Picture 4" descr="C:\Documents and Settings\kennedy\My Documents\logo\UAH_4c_blueblk.png"/>
          <p:cNvPicPr/>
          <p:nvPr/>
        </p:nvPicPr>
        <p:blipFill>
          <a:blip r:embed="rId3" cstate="print">
            <a:lum bright="1000" contrast="-8000"/>
            <a:extLst>
              <a:ext uri="{28A0092B-C50C-407E-A947-70E740481C1C}">
                <a14:useLocalDpi xmlns:a14="http://schemas.microsoft.com/office/drawing/2010/main" val="0"/>
              </a:ext>
            </a:extLst>
          </a:blip>
          <a:srcRect/>
          <a:stretch>
            <a:fillRect/>
          </a:stretch>
        </p:blipFill>
        <p:spPr bwMode="auto">
          <a:xfrm>
            <a:off x="7583109" y="198389"/>
            <a:ext cx="1135294" cy="599571"/>
          </a:xfrm>
          <a:prstGeom prst="rect">
            <a:avLst/>
          </a:prstGeom>
          <a:solidFill>
            <a:schemeClr val="bg1"/>
          </a:solidFill>
          <a:ln>
            <a:noFill/>
          </a:ln>
        </p:spPr>
      </p:pic>
      <p:pic>
        <p:nvPicPr>
          <p:cNvPr id="6" name="Picture 5" descr="aqast_banner_1000x13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3776" y="198389"/>
            <a:ext cx="4151111" cy="547947"/>
          </a:xfrm>
          <a:prstGeom prst="rect">
            <a:avLst/>
          </a:prstGeom>
        </p:spPr>
      </p:pic>
    </p:spTree>
    <p:extLst>
      <p:ext uri="{BB962C8B-B14F-4D97-AF65-F5344CB8AC3E}">
        <p14:creationId xmlns:p14="http://schemas.microsoft.com/office/powerpoint/2010/main" val="3320302666"/>
      </p:ext>
    </p:extLst>
  </p:cSld>
  <p:clrMapOvr>
    <a:masterClrMapping/>
  </p:clrMapOvr>
  <p:transition advTm="3162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42" y="70118"/>
            <a:ext cx="8882020" cy="527832"/>
          </a:xfrm>
          <a:solidFill>
            <a:srgbClr val="1F497D"/>
          </a:solidFill>
        </p:spPr>
        <p:txBody>
          <a:bodyPr>
            <a:normAutofit/>
          </a:bodyPr>
          <a:lstStyle/>
          <a:p>
            <a:pPr algn="l"/>
            <a:r>
              <a:rPr lang="en-US" sz="2800" dirty="0" smtClean="0">
                <a:solidFill>
                  <a:schemeClr val="bg1"/>
                </a:solidFill>
              </a:rPr>
              <a:t>MEGAN emission Difference: WRF .vs. Satellite</a:t>
            </a:r>
            <a:endParaRPr lang="en-US" sz="2800" dirty="0">
              <a:solidFill>
                <a:schemeClr val="bg1"/>
              </a:solidFill>
            </a:endParaRPr>
          </a:p>
        </p:txBody>
      </p:sp>
      <p:sp>
        <p:nvSpPr>
          <p:cNvPr id="3" name="Rectangle 2"/>
          <p:cNvSpPr/>
          <p:nvPr/>
        </p:nvSpPr>
        <p:spPr>
          <a:xfrm>
            <a:off x="429905" y="5934670"/>
            <a:ext cx="8086298" cy="923330"/>
          </a:xfrm>
          <a:prstGeom prst="rect">
            <a:avLst/>
          </a:prstGeom>
        </p:spPr>
        <p:txBody>
          <a:bodyPr wrap="square">
            <a:spAutoFit/>
          </a:bodyPr>
          <a:lstStyle/>
          <a:p>
            <a:r>
              <a:rPr lang="en-US" dirty="0"/>
              <a:t>Isoprene emission is more sensitive to PAR inputs with the highest increase region at Northeast (&gt; 30%) and decrease at the Northwest (&gt; 20%). The relative change for </a:t>
            </a:r>
            <a:r>
              <a:rPr lang="en-US" dirty="0" smtClean="0"/>
              <a:t>monoterpene </a:t>
            </a:r>
            <a:r>
              <a:rPr lang="en-US" dirty="0"/>
              <a:t>emission is modest </a:t>
            </a:r>
            <a:r>
              <a:rPr lang="en-US" dirty="0" smtClean="0"/>
              <a:t>(-10% </a:t>
            </a:r>
            <a:r>
              <a:rPr lang="en-US" dirty="0"/>
              <a:t>to </a:t>
            </a:r>
            <a:r>
              <a:rPr lang="en-US" dirty="0" smtClean="0"/>
              <a:t>5%).</a:t>
            </a:r>
            <a:endParaRPr lang="en-US" dirty="0"/>
          </a:p>
        </p:txBody>
      </p:sp>
      <p:pic>
        <p:nvPicPr>
          <p:cNvPr id="1026" name="Picture 2"/>
          <p:cNvPicPr>
            <a:picLocks noChangeAspect="1" noChangeArrowheads="1"/>
          </p:cNvPicPr>
          <p:nvPr/>
        </p:nvPicPr>
        <p:blipFill>
          <a:blip r:embed="rId2"/>
          <a:srcRect/>
          <a:stretch>
            <a:fillRect/>
          </a:stretch>
        </p:blipFill>
        <p:spPr bwMode="auto">
          <a:xfrm>
            <a:off x="429905" y="597951"/>
            <a:ext cx="4225222" cy="262286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129453" y="597951"/>
            <a:ext cx="300452" cy="2622861"/>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4655126" y="597950"/>
            <a:ext cx="3949943" cy="2622861"/>
          </a:xfrm>
          <a:prstGeom prst="rect">
            <a:avLst/>
          </a:prstGeom>
          <a:noFill/>
          <a:ln w="9525">
            <a:noFill/>
            <a:miter lim="800000"/>
            <a:headEnd/>
            <a:tailEnd/>
          </a:ln>
        </p:spPr>
      </p:pic>
      <p:pic>
        <p:nvPicPr>
          <p:cNvPr id="1029" name="Picture 5"/>
          <p:cNvPicPr>
            <a:picLocks noChangeAspect="1" noChangeArrowheads="1"/>
          </p:cNvPicPr>
          <p:nvPr/>
        </p:nvPicPr>
        <p:blipFill>
          <a:blip r:embed="rId5"/>
          <a:srcRect/>
          <a:stretch>
            <a:fillRect/>
          </a:stretch>
        </p:blipFill>
        <p:spPr bwMode="auto">
          <a:xfrm>
            <a:off x="8702926" y="597951"/>
            <a:ext cx="339234" cy="2622860"/>
          </a:xfrm>
          <a:prstGeom prst="rect">
            <a:avLst/>
          </a:prstGeom>
          <a:noFill/>
          <a:ln w="9525">
            <a:noFill/>
            <a:miter lim="800000"/>
            <a:headEnd/>
            <a:tailEnd/>
          </a:ln>
        </p:spPr>
      </p:pic>
      <p:sp>
        <p:nvSpPr>
          <p:cNvPr id="8" name="TextBox 7"/>
          <p:cNvSpPr txBox="1"/>
          <p:nvPr/>
        </p:nvSpPr>
        <p:spPr>
          <a:xfrm>
            <a:off x="700644" y="717859"/>
            <a:ext cx="1706301" cy="369332"/>
          </a:xfrm>
          <a:prstGeom prst="rect">
            <a:avLst/>
          </a:prstGeom>
          <a:solidFill>
            <a:schemeClr val="bg1"/>
          </a:solidFill>
        </p:spPr>
        <p:txBody>
          <a:bodyPr wrap="none" rtlCol="0">
            <a:spAutoFit/>
          </a:bodyPr>
          <a:lstStyle/>
          <a:p>
            <a:r>
              <a:rPr lang="en-US" b="1" dirty="0" smtClean="0"/>
              <a:t>ISOP (WRF PAR)</a:t>
            </a:r>
            <a:endParaRPr lang="en-US" b="1" dirty="0"/>
          </a:p>
        </p:txBody>
      </p:sp>
      <p:pic>
        <p:nvPicPr>
          <p:cNvPr id="1030" name="Picture 6"/>
          <p:cNvPicPr>
            <a:picLocks noChangeAspect="1" noChangeArrowheads="1"/>
          </p:cNvPicPr>
          <p:nvPr/>
        </p:nvPicPr>
        <p:blipFill>
          <a:blip r:embed="rId6"/>
          <a:srcRect/>
          <a:stretch>
            <a:fillRect/>
          </a:stretch>
        </p:blipFill>
        <p:spPr bwMode="auto">
          <a:xfrm>
            <a:off x="429904" y="3363625"/>
            <a:ext cx="4225222" cy="2634021"/>
          </a:xfrm>
          <a:prstGeom prst="rect">
            <a:avLst/>
          </a:prstGeom>
          <a:noFill/>
          <a:ln w="9525">
            <a:noFill/>
            <a:miter lim="800000"/>
            <a:headEnd/>
            <a:tailEnd/>
          </a:ln>
        </p:spPr>
      </p:pic>
      <p:pic>
        <p:nvPicPr>
          <p:cNvPr id="1031" name="Picture 7"/>
          <p:cNvPicPr>
            <a:picLocks noChangeAspect="1" noChangeArrowheads="1"/>
          </p:cNvPicPr>
          <p:nvPr/>
        </p:nvPicPr>
        <p:blipFill>
          <a:blip r:embed="rId7"/>
          <a:srcRect/>
          <a:stretch>
            <a:fillRect/>
          </a:stretch>
        </p:blipFill>
        <p:spPr bwMode="auto">
          <a:xfrm>
            <a:off x="119102" y="3363625"/>
            <a:ext cx="333204" cy="2735778"/>
          </a:xfrm>
          <a:prstGeom prst="rect">
            <a:avLst/>
          </a:prstGeom>
          <a:noFill/>
          <a:ln w="9525">
            <a:noFill/>
            <a:miter lim="800000"/>
            <a:headEnd/>
            <a:tailEnd/>
          </a:ln>
        </p:spPr>
      </p:pic>
      <p:pic>
        <p:nvPicPr>
          <p:cNvPr id="1032" name="Picture 8"/>
          <p:cNvPicPr>
            <a:picLocks noChangeAspect="1" noChangeArrowheads="1"/>
          </p:cNvPicPr>
          <p:nvPr/>
        </p:nvPicPr>
        <p:blipFill>
          <a:blip r:embed="rId8"/>
          <a:srcRect/>
          <a:stretch>
            <a:fillRect/>
          </a:stretch>
        </p:blipFill>
        <p:spPr bwMode="auto">
          <a:xfrm>
            <a:off x="4740112" y="3363625"/>
            <a:ext cx="3864957" cy="2634021"/>
          </a:xfrm>
          <a:prstGeom prst="rect">
            <a:avLst/>
          </a:prstGeom>
          <a:noFill/>
          <a:ln w="9525">
            <a:noFill/>
            <a:miter lim="800000"/>
            <a:headEnd/>
            <a:tailEnd/>
          </a:ln>
        </p:spPr>
      </p:pic>
      <p:pic>
        <p:nvPicPr>
          <p:cNvPr id="1033" name="Picture 9"/>
          <p:cNvPicPr>
            <a:picLocks noChangeAspect="1" noChangeArrowheads="1"/>
          </p:cNvPicPr>
          <p:nvPr/>
        </p:nvPicPr>
        <p:blipFill>
          <a:blip r:embed="rId9"/>
          <a:srcRect/>
          <a:stretch>
            <a:fillRect/>
          </a:stretch>
        </p:blipFill>
        <p:spPr bwMode="auto">
          <a:xfrm>
            <a:off x="8702926" y="3363625"/>
            <a:ext cx="303222" cy="2571045"/>
          </a:xfrm>
          <a:prstGeom prst="rect">
            <a:avLst/>
          </a:prstGeom>
          <a:noFill/>
          <a:ln w="9525">
            <a:noFill/>
            <a:miter lim="800000"/>
            <a:headEnd/>
            <a:tailEnd/>
          </a:ln>
        </p:spPr>
      </p:pic>
      <p:sp>
        <p:nvSpPr>
          <p:cNvPr id="13" name="TextBox 12"/>
          <p:cNvSpPr txBox="1"/>
          <p:nvPr/>
        </p:nvSpPr>
        <p:spPr>
          <a:xfrm>
            <a:off x="670187" y="3550722"/>
            <a:ext cx="1736757" cy="369332"/>
          </a:xfrm>
          <a:prstGeom prst="rect">
            <a:avLst/>
          </a:prstGeom>
          <a:solidFill>
            <a:schemeClr val="bg1"/>
          </a:solidFill>
        </p:spPr>
        <p:txBody>
          <a:bodyPr wrap="none" rtlCol="0">
            <a:spAutoFit/>
          </a:bodyPr>
          <a:lstStyle/>
          <a:p>
            <a:r>
              <a:rPr lang="en-US" b="1" dirty="0" smtClean="0"/>
              <a:t>TERP (WRF PAR)</a:t>
            </a:r>
            <a:endParaRPr lang="en-US" b="1" dirty="0"/>
          </a:p>
        </p:txBody>
      </p:sp>
      <p:sp>
        <p:nvSpPr>
          <p:cNvPr id="14" name="TextBox 13"/>
          <p:cNvSpPr txBox="1"/>
          <p:nvPr/>
        </p:nvSpPr>
        <p:spPr>
          <a:xfrm>
            <a:off x="4915139" y="717859"/>
            <a:ext cx="1489510" cy="369332"/>
          </a:xfrm>
          <a:prstGeom prst="rect">
            <a:avLst/>
          </a:prstGeom>
          <a:solidFill>
            <a:schemeClr val="bg1"/>
          </a:solidFill>
        </p:spPr>
        <p:txBody>
          <a:bodyPr wrap="none" rtlCol="0">
            <a:spAutoFit/>
          </a:bodyPr>
          <a:lstStyle/>
          <a:p>
            <a:r>
              <a:rPr lang="en-US" b="1" dirty="0" smtClean="0"/>
              <a:t>ISOP Diff in %</a:t>
            </a:r>
            <a:endParaRPr lang="en-US" b="1" dirty="0"/>
          </a:p>
        </p:txBody>
      </p:sp>
      <p:sp>
        <p:nvSpPr>
          <p:cNvPr id="15" name="TextBox 14"/>
          <p:cNvSpPr txBox="1"/>
          <p:nvPr/>
        </p:nvSpPr>
        <p:spPr>
          <a:xfrm>
            <a:off x="4915139" y="3550722"/>
            <a:ext cx="1519968" cy="369332"/>
          </a:xfrm>
          <a:prstGeom prst="rect">
            <a:avLst/>
          </a:prstGeom>
          <a:solidFill>
            <a:schemeClr val="bg1"/>
          </a:solidFill>
        </p:spPr>
        <p:txBody>
          <a:bodyPr wrap="none" rtlCol="0">
            <a:spAutoFit/>
          </a:bodyPr>
          <a:lstStyle/>
          <a:p>
            <a:r>
              <a:rPr lang="en-US" b="1" dirty="0" smtClean="0"/>
              <a:t>TERP Diff in %</a:t>
            </a:r>
            <a:endParaRPr lang="en-US" b="1" dirty="0"/>
          </a:p>
        </p:txBody>
      </p:sp>
      <p:sp>
        <p:nvSpPr>
          <p:cNvPr id="16" name="Slide Number Placeholder 15"/>
          <p:cNvSpPr>
            <a:spLocks noGrp="1"/>
          </p:cNvSpPr>
          <p:nvPr>
            <p:ph type="sldNum" sz="quarter" idx="12"/>
          </p:nvPr>
        </p:nvSpPr>
        <p:spPr>
          <a:xfrm>
            <a:off x="7010400" y="6492875"/>
            <a:ext cx="2133600" cy="365125"/>
          </a:xfrm>
        </p:spPr>
        <p:txBody>
          <a:bodyPr/>
          <a:lstStyle/>
          <a:p>
            <a:fld id="{7182AAEC-F58E-2D4B-A71B-F180A7F91328}" type="slidenum">
              <a:rPr lang="en-US" sz="1800" b="1" smtClean="0"/>
              <a:pPr/>
              <a:t>10</a:t>
            </a:fld>
            <a:endParaRPr lang="en-US" sz="1800" b="1" dirty="0"/>
          </a:p>
        </p:txBody>
      </p:sp>
    </p:spTree>
    <p:extLst>
      <p:ext uri="{BB962C8B-B14F-4D97-AF65-F5344CB8AC3E}">
        <p14:creationId xmlns:p14="http://schemas.microsoft.com/office/powerpoint/2010/main" val="2909165949"/>
      </p:ext>
    </p:extLst>
  </p:cSld>
  <p:clrMapOvr>
    <a:masterClrMapping/>
  </p:clrMapOvr>
  <p:transition advTm="399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42" y="70118"/>
            <a:ext cx="8882020" cy="527832"/>
          </a:xfrm>
          <a:solidFill>
            <a:srgbClr val="1F497D"/>
          </a:solidFill>
        </p:spPr>
        <p:txBody>
          <a:bodyPr>
            <a:normAutofit/>
          </a:bodyPr>
          <a:lstStyle/>
          <a:p>
            <a:pPr algn="l"/>
            <a:r>
              <a:rPr lang="en-US" sz="2800" dirty="0" smtClean="0">
                <a:solidFill>
                  <a:schemeClr val="bg1"/>
                </a:solidFill>
              </a:rPr>
              <a:t>BVOC emission estimates with different climate region</a:t>
            </a:r>
            <a:endParaRPr lang="en-US" sz="2800" dirty="0">
              <a:solidFill>
                <a:schemeClr val="bg1"/>
              </a:solidFill>
            </a:endParaRPr>
          </a:p>
        </p:txBody>
      </p:sp>
      <p:sp>
        <p:nvSpPr>
          <p:cNvPr id="3" name="Rectangle 2"/>
          <p:cNvSpPr/>
          <p:nvPr/>
        </p:nvSpPr>
        <p:spPr>
          <a:xfrm>
            <a:off x="5240741" y="4457343"/>
            <a:ext cx="3597906" cy="1754326"/>
          </a:xfrm>
          <a:prstGeom prst="rect">
            <a:avLst/>
          </a:prstGeom>
        </p:spPr>
        <p:txBody>
          <a:bodyPr wrap="square">
            <a:spAutoFit/>
          </a:bodyPr>
          <a:lstStyle/>
          <a:p>
            <a:r>
              <a:rPr lang="en-US" dirty="0"/>
              <a:t> </a:t>
            </a:r>
            <a:r>
              <a:rPr lang="en-US" dirty="0" smtClean="0"/>
              <a:t>Emission </a:t>
            </a:r>
            <a:r>
              <a:rPr lang="en-US" dirty="0"/>
              <a:t>rate estimates using satellite PAR data is expected to increase at </a:t>
            </a:r>
            <a:r>
              <a:rPr lang="en-US" dirty="0" smtClean="0"/>
              <a:t>Northeast and </a:t>
            </a:r>
            <a:r>
              <a:rPr lang="en-US" dirty="0"/>
              <a:t>Southeast region but decrease at </a:t>
            </a:r>
            <a:r>
              <a:rPr lang="en-US" dirty="0" smtClean="0"/>
              <a:t>Northwest</a:t>
            </a:r>
            <a:r>
              <a:rPr lang="en-US" dirty="0"/>
              <a:t>, </a:t>
            </a:r>
            <a:r>
              <a:rPr lang="en-US" dirty="0" smtClean="0"/>
              <a:t>West and South </a:t>
            </a:r>
            <a:r>
              <a:rPr lang="en-US" dirty="0"/>
              <a:t>region </a:t>
            </a:r>
            <a:r>
              <a:rPr lang="en-US" dirty="0" smtClean="0"/>
              <a:t>for </a:t>
            </a:r>
            <a:r>
              <a:rPr lang="en-US" dirty="0"/>
              <a:t>both isoprene and monterpene.</a:t>
            </a:r>
          </a:p>
        </p:txBody>
      </p:sp>
      <p:sp>
        <p:nvSpPr>
          <p:cNvPr id="4" name="Rectangle 3"/>
          <p:cNvSpPr/>
          <p:nvPr/>
        </p:nvSpPr>
        <p:spPr>
          <a:xfrm>
            <a:off x="1497589" y="6488668"/>
            <a:ext cx="2194832" cy="369332"/>
          </a:xfrm>
          <a:prstGeom prst="rect">
            <a:avLst/>
          </a:prstGeom>
        </p:spPr>
        <p:txBody>
          <a:bodyPr wrap="none">
            <a:spAutoFit/>
          </a:bodyPr>
          <a:lstStyle/>
          <a:p>
            <a:r>
              <a:rPr lang="en-US" dirty="0"/>
              <a:t>(Karl and Koss, 1984) </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63" y="4418154"/>
            <a:ext cx="3243917" cy="207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srcRect/>
          <a:stretch>
            <a:fillRect/>
          </a:stretch>
        </p:blipFill>
        <p:spPr bwMode="auto">
          <a:xfrm>
            <a:off x="140242" y="597950"/>
            <a:ext cx="4172412" cy="3306590"/>
          </a:xfrm>
          <a:prstGeom prst="rect">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4629764" y="597950"/>
            <a:ext cx="4392498" cy="3306590"/>
          </a:xfrm>
          <a:prstGeom prst="rect">
            <a:avLst/>
          </a:prstGeom>
          <a:noFill/>
          <a:ln w="9525">
            <a:noFill/>
            <a:miter lim="800000"/>
            <a:headEnd/>
            <a:tailEnd/>
          </a:ln>
        </p:spPr>
      </p:pic>
      <p:sp>
        <p:nvSpPr>
          <p:cNvPr id="9" name="TextBox 8"/>
          <p:cNvSpPr txBox="1"/>
          <p:nvPr/>
        </p:nvSpPr>
        <p:spPr>
          <a:xfrm>
            <a:off x="886363" y="3977852"/>
            <a:ext cx="407484" cy="307777"/>
          </a:xfrm>
          <a:prstGeom prst="rect">
            <a:avLst/>
          </a:prstGeom>
          <a:noFill/>
        </p:spPr>
        <p:txBody>
          <a:bodyPr wrap="none" rtlCol="0">
            <a:spAutoFit/>
          </a:bodyPr>
          <a:lstStyle/>
          <a:p>
            <a:r>
              <a:rPr lang="en-US" sz="1400" b="1" dirty="0" smtClean="0"/>
              <a:t>4%</a:t>
            </a:r>
            <a:endParaRPr lang="en-US" sz="1400" b="1" dirty="0"/>
          </a:p>
        </p:txBody>
      </p:sp>
      <p:sp>
        <p:nvSpPr>
          <p:cNvPr id="14" name="Down Arrow 13"/>
          <p:cNvSpPr/>
          <p:nvPr/>
        </p:nvSpPr>
        <p:spPr>
          <a:xfrm flipH="1" flipV="1">
            <a:off x="809173" y="3889114"/>
            <a:ext cx="154379" cy="39651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1337271" y="3986605"/>
            <a:ext cx="160317" cy="3077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flipH="1" flipV="1">
            <a:off x="2491839" y="3889114"/>
            <a:ext cx="154379" cy="39651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497589" y="3977852"/>
            <a:ext cx="407484" cy="307777"/>
          </a:xfrm>
          <a:prstGeom prst="rect">
            <a:avLst/>
          </a:prstGeom>
          <a:noFill/>
        </p:spPr>
        <p:txBody>
          <a:bodyPr wrap="none" rtlCol="0">
            <a:spAutoFit/>
          </a:bodyPr>
          <a:lstStyle/>
          <a:p>
            <a:r>
              <a:rPr lang="en-US" sz="1400" b="1" dirty="0" smtClean="0"/>
              <a:t>7%</a:t>
            </a:r>
            <a:endParaRPr lang="en-US" sz="1400" b="1" dirty="0"/>
          </a:p>
        </p:txBody>
      </p:sp>
      <p:sp>
        <p:nvSpPr>
          <p:cNvPr id="19" name="TextBox 18"/>
          <p:cNvSpPr txBox="1"/>
          <p:nvPr/>
        </p:nvSpPr>
        <p:spPr>
          <a:xfrm>
            <a:off x="2646218" y="3977852"/>
            <a:ext cx="407484" cy="307777"/>
          </a:xfrm>
          <a:prstGeom prst="rect">
            <a:avLst/>
          </a:prstGeom>
          <a:noFill/>
        </p:spPr>
        <p:txBody>
          <a:bodyPr wrap="none" rtlCol="0">
            <a:spAutoFit/>
          </a:bodyPr>
          <a:lstStyle/>
          <a:p>
            <a:r>
              <a:rPr lang="en-US" sz="1400" b="1" dirty="0" smtClean="0"/>
              <a:t>1%</a:t>
            </a:r>
            <a:endParaRPr lang="en-US" sz="1400" b="1" dirty="0"/>
          </a:p>
        </p:txBody>
      </p:sp>
      <p:sp>
        <p:nvSpPr>
          <p:cNvPr id="20" name="TextBox 19"/>
          <p:cNvSpPr txBox="1"/>
          <p:nvPr/>
        </p:nvSpPr>
        <p:spPr>
          <a:xfrm>
            <a:off x="3277590" y="3977852"/>
            <a:ext cx="407484" cy="307777"/>
          </a:xfrm>
          <a:prstGeom prst="rect">
            <a:avLst/>
          </a:prstGeom>
          <a:noFill/>
        </p:spPr>
        <p:txBody>
          <a:bodyPr wrap="square" rtlCol="0">
            <a:spAutoFit/>
          </a:bodyPr>
          <a:lstStyle/>
          <a:p>
            <a:r>
              <a:rPr lang="en-US" sz="1400" b="1" dirty="0" smtClean="0"/>
              <a:t>8%</a:t>
            </a:r>
            <a:endParaRPr lang="en-US" sz="1400" b="1" dirty="0"/>
          </a:p>
        </p:txBody>
      </p:sp>
      <p:sp>
        <p:nvSpPr>
          <p:cNvPr id="21" name="TextBox 20"/>
          <p:cNvSpPr txBox="1"/>
          <p:nvPr/>
        </p:nvSpPr>
        <p:spPr>
          <a:xfrm>
            <a:off x="3948545" y="3976363"/>
            <a:ext cx="407484" cy="307777"/>
          </a:xfrm>
          <a:prstGeom prst="rect">
            <a:avLst/>
          </a:prstGeom>
          <a:noFill/>
        </p:spPr>
        <p:txBody>
          <a:bodyPr wrap="none" rtlCol="0">
            <a:spAutoFit/>
          </a:bodyPr>
          <a:lstStyle/>
          <a:p>
            <a:r>
              <a:rPr lang="en-US" sz="1400" b="1" dirty="0" smtClean="0"/>
              <a:t>7%</a:t>
            </a:r>
            <a:endParaRPr lang="en-US" sz="1400" b="1" dirty="0"/>
          </a:p>
        </p:txBody>
      </p:sp>
      <p:sp>
        <p:nvSpPr>
          <p:cNvPr id="22" name="Left-Right Arrow 21"/>
          <p:cNvSpPr/>
          <p:nvPr/>
        </p:nvSpPr>
        <p:spPr>
          <a:xfrm flipV="1">
            <a:off x="1905073" y="4048186"/>
            <a:ext cx="434366" cy="11797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3788228" y="3977852"/>
            <a:ext cx="160317" cy="3077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3197431" y="3977852"/>
            <a:ext cx="160317" cy="3077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Slide Number Placeholder 24"/>
          <p:cNvSpPr>
            <a:spLocks noGrp="1"/>
          </p:cNvSpPr>
          <p:nvPr>
            <p:ph type="sldNum" sz="quarter" idx="12"/>
          </p:nvPr>
        </p:nvSpPr>
        <p:spPr>
          <a:xfrm>
            <a:off x="7010400" y="6488668"/>
            <a:ext cx="2133600" cy="365125"/>
          </a:xfrm>
        </p:spPr>
        <p:txBody>
          <a:bodyPr/>
          <a:lstStyle/>
          <a:p>
            <a:fld id="{7182AAEC-F58E-2D4B-A71B-F180A7F91328}" type="slidenum">
              <a:rPr lang="en-US" sz="1800" b="1" smtClean="0"/>
              <a:pPr/>
              <a:t>11</a:t>
            </a:fld>
            <a:endParaRPr lang="en-US" sz="1800" b="1" dirty="0"/>
          </a:p>
        </p:txBody>
      </p:sp>
    </p:spTree>
    <p:extLst>
      <p:ext uri="{BB962C8B-B14F-4D97-AF65-F5344CB8AC3E}">
        <p14:creationId xmlns:p14="http://schemas.microsoft.com/office/powerpoint/2010/main" val="2051641673"/>
      </p:ext>
    </p:extLst>
  </p:cSld>
  <p:clrMapOvr>
    <a:masterClrMapping/>
  </p:clrMapOvr>
  <p:transition advTm="374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441615" y="649064"/>
            <a:ext cx="4109504" cy="2809875"/>
          </a:xfrm>
          <a:prstGeom prst="rect">
            <a:avLst/>
          </a:prstGeom>
          <a:noFill/>
          <a:ln w="9525">
            <a:noFill/>
            <a:miter lim="800000"/>
            <a:headEnd/>
            <a:tailEnd/>
          </a:ln>
        </p:spPr>
      </p:pic>
      <p:pic>
        <p:nvPicPr>
          <p:cNvPr id="2055" name="Picture 7"/>
          <p:cNvPicPr>
            <a:picLocks noChangeAspect="1" noChangeArrowheads="1"/>
          </p:cNvPicPr>
          <p:nvPr/>
        </p:nvPicPr>
        <p:blipFill>
          <a:blip r:embed="rId3"/>
          <a:srcRect/>
          <a:stretch>
            <a:fillRect/>
          </a:stretch>
        </p:blipFill>
        <p:spPr bwMode="auto">
          <a:xfrm>
            <a:off x="106223" y="3674525"/>
            <a:ext cx="600075" cy="2962275"/>
          </a:xfrm>
          <a:prstGeom prst="rect">
            <a:avLst/>
          </a:prstGeom>
          <a:noFill/>
          <a:ln w="9525">
            <a:noFill/>
            <a:miter lim="800000"/>
            <a:headEnd/>
            <a:tailEnd/>
          </a:ln>
        </p:spPr>
      </p:pic>
      <p:sp>
        <p:nvSpPr>
          <p:cNvPr id="2" name="Title 1"/>
          <p:cNvSpPr>
            <a:spLocks noGrp="1"/>
          </p:cNvSpPr>
          <p:nvPr>
            <p:ph type="title"/>
          </p:nvPr>
        </p:nvSpPr>
        <p:spPr>
          <a:xfrm>
            <a:off x="140242" y="70118"/>
            <a:ext cx="8882020" cy="527832"/>
          </a:xfrm>
          <a:solidFill>
            <a:srgbClr val="1F497D"/>
          </a:solidFill>
        </p:spPr>
        <p:txBody>
          <a:bodyPr>
            <a:normAutofit/>
          </a:bodyPr>
          <a:lstStyle/>
          <a:p>
            <a:pPr algn="l"/>
            <a:r>
              <a:rPr lang="en-US" sz="2800" dirty="0" smtClean="0">
                <a:solidFill>
                  <a:schemeClr val="bg1"/>
                </a:solidFill>
              </a:rPr>
              <a:t>Response for daily max </a:t>
            </a:r>
            <a:r>
              <a:rPr lang="en-US" sz="2800" smtClean="0">
                <a:solidFill>
                  <a:schemeClr val="bg1"/>
                </a:solidFill>
              </a:rPr>
              <a:t>8-hr </a:t>
            </a:r>
            <a:r>
              <a:rPr lang="en-US" sz="2800" smtClean="0">
                <a:solidFill>
                  <a:schemeClr val="bg1"/>
                </a:solidFill>
              </a:rPr>
              <a:t>average O3 </a:t>
            </a:r>
            <a:r>
              <a:rPr lang="en-US" sz="2800" dirty="0" smtClean="0">
                <a:solidFill>
                  <a:schemeClr val="bg1"/>
                </a:solidFill>
              </a:rPr>
              <a:t>concentrations</a:t>
            </a:r>
            <a:endParaRPr lang="en-US" sz="2800" dirty="0">
              <a:solidFill>
                <a:schemeClr val="bg1"/>
              </a:solidFill>
            </a:endParaRPr>
          </a:p>
        </p:txBody>
      </p:sp>
      <p:pic>
        <p:nvPicPr>
          <p:cNvPr id="2050" name="Picture 2"/>
          <p:cNvPicPr>
            <a:picLocks noChangeAspect="1" noChangeArrowheads="1"/>
          </p:cNvPicPr>
          <p:nvPr/>
        </p:nvPicPr>
        <p:blipFill>
          <a:blip r:embed="rId4"/>
          <a:srcRect/>
          <a:stretch>
            <a:fillRect/>
          </a:stretch>
        </p:blipFill>
        <p:spPr bwMode="auto">
          <a:xfrm>
            <a:off x="600075" y="597950"/>
            <a:ext cx="3814244" cy="2830489"/>
          </a:xfrm>
          <a:prstGeom prst="rect">
            <a:avLst/>
          </a:prstGeom>
          <a:noFill/>
          <a:ln w="9525">
            <a:noFill/>
            <a:miter lim="800000"/>
            <a:headEnd/>
            <a:tailEnd/>
          </a:ln>
        </p:spPr>
      </p:pic>
      <p:pic>
        <p:nvPicPr>
          <p:cNvPr id="2051" name="Picture 3"/>
          <p:cNvPicPr>
            <a:picLocks noChangeAspect="1" noChangeArrowheads="1"/>
          </p:cNvPicPr>
          <p:nvPr/>
        </p:nvPicPr>
        <p:blipFill>
          <a:blip r:embed="rId5"/>
          <a:srcRect/>
          <a:stretch>
            <a:fillRect/>
          </a:stretch>
        </p:blipFill>
        <p:spPr bwMode="auto">
          <a:xfrm>
            <a:off x="106223" y="597950"/>
            <a:ext cx="295275" cy="3076575"/>
          </a:xfrm>
          <a:prstGeom prst="rect">
            <a:avLst/>
          </a:prstGeom>
          <a:noFill/>
          <a:ln w="9525">
            <a:noFill/>
            <a:miter lim="800000"/>
            <a:headEnd/>
            <a:tailEnd/>
          </a:ln>
        </p:spPr>
      </p:pic>
      <p:sp>
        <p:nvSpPr>
          <p:cNvPr id="8" name="TextBox 7"/>
          <p:cNvSpPr txBox="1"/>
          <p:nvPr/>
        </p:nvSpPr>
        <p:spPr>
          <a:xfrm>
            <a:off x="701336" y="771896"/>
            <a:ext cx="1529971" cy="369332"/>
          </a:xfrm>
          <a:prstGeom prst="rect">
            <a:avLst/>
          </a:prstGeom>
          <a:solidFill>
            <a:schemeClr val="bg1"/>
          </a:solidFill>
        </p:spPr>
        <p:txBody>
          <a:bodyPr wrap="none" rtlCol="0">
            <a:spAutoFit/>
          </a:bodyPr>
          <a:lstStyle/>
          <a:p>
            <a:r>
              <a:rPr lang="en-US" b="1" dirty="0" smtClean="0"/>
              <a:t>O3 (WRF PAR)</a:t>
            </a:r>
            <a:endParaRPr lang="en-US" b="1" dirty="0"/>
          </a:p>
        </p:txBody>
      </p:sp>
      <p:pic>
        <p:nvPicPr>
          <p:cNvPr id="2054" name="Picture 6"/>
          <p:cNvPicPr>
            <a:picLocks noChangeAspect="1" noChangeArrowheads="1"/>
          </p:cNvPicPr>
          <p:nvPr/>
        </p:nvPicPr>
        <p:blipFill>
          <a:blip r:embed="rId6"/>
          <a:srcRect/>
          <a:stretch>
            <a:fillRect/>
          </a:stretch>
        </p:blipFill>
        <p:spPr bwMode="auto">
          <a:xfrm>
            <a:off x="600075" y="3674525"/>
            <a:ext cx="3814244" cy="2753569"/>
          </a:xfrm>
          <a:prstGeom prst="rect">
            <a:avLst/>
          </a:prstGeom>
          <a:noFill/>
          <a:ln w="9525">
            <a:noFill/>
            <a:miter lim="800000"/>
            <a:headEnd/>
            <a:tailEnd/>
          </a:ln>
        </p:spPr>
      </p:pic>
      <p:sp>
        <p:nvSpPr>
          <p:cNvPr id="11" name="Oval 10"/>
          <p:cNvSpPr/>
          <p:nvPr/>
        </p:nvSpPr>
        <p:spPr>
          <a:xfrm>
            <a:off x="4706203" y="1951630"/>
            <a:ext cx="548185" cy="65509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691953" y="1951630"/>
            <a:ext cx="764274" cy="65509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6" name="Picture 8"/>
          <p:cNvPicPr>
            <a:picLocks noChangeAspect="1" noChangeArrowheads="1"/>
          </p:cNvPicPr>
          <p:nvPr/>
        </p:nvPicPr>
        <p:blipFill>
          <a:blip r:embed="rId7"/>
          <a:srcRect/>
          <a:stretch>
            <a:fillRect/>
          </a:stretch>
        </p:blipFill>
        <p:spPr bwMode="auto">
          <a:xfrm>
            <a:off x="4501755" y="3674525"/>
            <a:ext cx="4070852" cy="2753569"/>
          </a:xfrm>
          <a:prstGeom prst="rect">
            <a:avLst/>
          </a:prstGeom>
          <a:noFill/>
          <a:ln w="9525">
            <a:noFill/>
            <a:miter lim="800000"/>
            <a:headEnd/>
            <a:tailEnd/>
          </a:ln>
        </p:spPr>
      </p:pic>
      <p:pic>
        <p:nvPicPr>
          <p:cNvPr id="2057" name="Picture 9"/>
          <p:cNvPicPr>
            <a:picLocks noChangeAspect="1" noChangeArrowheads="1"/>
          </p:cNvPicPr>
          <p:nvPr/>
        </p:nvPicPr>
        <p:blipFill>
          <a:blip r:embed="rId8"/>
          <a:srcRect/>
          <a:stretch>
            <a:fillRect/>
          </a:stretch>
        </p:blipFill>
        <p:spPr bwMode="auto">
          <a:xfrm>
            <a:off x="8671611" y="3674525"/>
            <a:ext cx="472389" cy="2923464"/>
          </a:xfrm>
          <a:prstGeom prst="rect">
            <a:avLst/>
          </a:prstGeom>
          <a:noFill/>
          <a:ln w="9525">
            <a:noFill/>
            <a:miter lim="800000"/>
            <a:headEnd/>
            <a:tailEnd/>
          </a:ln>
        </p:spPr>
      </p:pic>
      <p:sp>
        <p:nvSpPr>
          <p:cNvPr id="15" name="Oval 14"/>
          <p:cNvSpPr/>
          <p:nvPr/>
        </p:nvSpPr>
        <p:spPr>
          <a:xfrm>
            <a:off x="6691953" y="5145206"/>
            <a:ext cx="764274" cy="65509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706203" y="4817660"/>
            <a:ext cx="548185" cy="65509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058453" y="3773185"/>
            <a:ext cx="2497928" cy="369332"/>
          </a:xfrm>
          <a:prstGeom prst="rect">
            <a:avLst/>
          </a:prstGeom>
          <a:solidFill>
            <a:schemeClr val="bg1"/>
          </a:solidFill>
        </p:spPr>
        <p:txBody>
          <a:bodyPr wrap="none" rtlCol="0">
            <a:spAutoFit/>
          </a:bodyPr>
          <a:lstStyle/>
          <a:p>
            <a:r>
              <a:rPr lang="en-US" b="1" dirty="0" smtClean="0"/>
              <a:t>Diff PAR (‘UAH’ – ‘WRF’)</a:t>
            </a:r>
            <a:endParaRPr lang="en-US" b="1" dirty="0"/>
          </a:p>
        </p:txBody>
      </p:sp>
      <p:sp>
        <p:nvSpPr>
          <p:cNvPr id="20" name="TextBox 19"/>
          <p:cNvSpPr txBox="1"/>
          <p:nvPr/>
        </p:nvSpPr>
        <p:spPr>
          <a:xfrm>
            <a:off x="4958273" y="3773185"/>
            <a:ext cx="3467359" cy="369332"/>
          </a:xfrm>
          <a:prstGeom prst="rect">
            <a:avLst/>
          </a:prstGeom>
          <a:solidFill>
            <a:schemeClr val="bg1"/>
          </a:solidFill>
        </p:spPr>
        <p:txBody>
          <a:bodyPr wrap="none" rtlCol="0">
            <a:spAutoFit/>
          </a:bodyPr>
          <a:lstStyle/>
          <a:p>
            <a:r>
              <a:rPr lang="en-US" b="1" dirty="0" smtClean="0"/>
              <a:t>Diff ISOP emission (‘UAH’ – ‘WRF’)</a:t>
            </a:r>
            <a:endParaRPr lang="en-US" b="1" dirty="0"/>
          </a:p>
        </p:txBody>
      </p:sp>
      <p:sp>
        <p:nvSpPr>
          <p:cNvPr id="21" name="TextBox 20"/>
          <p:cNvSpPr txBox="1"/>
          <p:nvPr/>
        </p:nvSpPr>
        <p:spPr>
          <a:xfrm>
            <a:off x="5254388" y="771896"/>
            <a:ext cx="2393347" cy="369332"/>
          </a:xfrm>
          <a:prstGeom prst="rect">
            <a:avLst/>
          </a:prstGeom>
          <a:solidFill>
            <a:schemeClr val="bg1"/>
          </a:solidFill>
        </p:spPr>
        <p:txBody>
          <a:bodyPr wrap="none" rtlCol="0">
            <a:spAutoFit/>
          </a:bodyPr>
          <a:lstStyle/>
          <a:p>
            <a:r>
              <a:rPr lang="en-US" b="1" dirty="0" smtClean="0"/>
              <a:t>Diff O3 (‘UAH’ – ‘WRF’)</a:t>
            </a:r>
            <a:endParaRPr lang="en-US" b="1" dirty="0"/>
          </a:p>
        </p:txBody>
      </p:sp>
      <p:sp>
        <p:nvSpPr>
          <p:cNvPr id="19" name="Right Arrow 18"/>
          <p:cNvSpPr/>
          <p:nvPr/>
        </p:nvSpPr>
        <p:spPr>
          <a:xfrm>
            <a:off x="3998794" y="5800298"/>
            <a:ext cx="959479" cy="36849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153670" y="5472752"/>
            <a:ext cx="527709" cy="369332"/>
          </a:xfrm>
          <a:prstGeom prst="rect">
            <a:avLst/>
          </a:prstGeom>
          <a:noFill/>
        </p:spPr>
        <p:txBody>
          <a:bodyPr wrap="none" rtlCol="0">
            <a:spAutoFit/>
          </a:bodyPr>
          <a:lstStyle/>
          <a:p>
            <a:r>
              <a:rPr lang="en-US" b="1" dirty="0" smtClean="0"/>
              <a:t>PFT</a:t>
            </a:r>
            <a:endParaRPr lang="en-US" b="1" dirty="0"/>
          </a:p>
        </p:txBody>
      </p:sp>
      <p:sp>
        <p:nvSpPr>
          <p:cNvPr id="23" name="Down Arrow 22"/>
          <p:cNvSpPr/>
          <p:nvPr/>
        </p:nvSpPr>
        <p:spPr>
          <a:xfrm rot="10800000">
            <a:off x="5909481" y="2822308"/>
            <a:ext cx="409432" cy="852217"/>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318913" y="3089607"/>
            <a:ext cx="596638" cy="369332"/>
          </a:xfrm>
          <a:prstGeom prst="rect">
            <a:avLst/>
          </a:prstGeom>
          <a:noFill/>
        </p:spPr>
        <p:txBody>
          <a:bodyPr wrap="none" rtlCol="0">
            <a:spAutoFit/>
          </a:bodyPr>
          <a:lstStyle/>
          <a:p>
            <a:r>
              <a:rPr lang="en-US" b="1" dirty="0" err="1" smtClean="0"/>
              <a:t>NOx</a:t>
            </a:r>
            <a:endParaRPr lang="en-US" b="1" dirty="0"/>
          </a:p>
        </p:txBody>
      </p:sp>
      <p:sp>
        <p:nvSpPr>
          <p:cNvPr id="25" name="Slide Number Placeholder 24"/>
          <p:cNvSpPr>
            <a:spLocks noGrp="1"/>
          </p:cNvSpPr>
          <p:nvPr>
            <p:ph type="sldNum" sz="quarter" idx="12"/>
          </p:nvPr>
        </p:nvSpPr>
        <p:spPr>
          <a:xfrm>
            <a:off x="7010400" y="6454237"/>
            <a:ext cx="2133600" cy="365125"/>
          </a:xfrm>
        </p:spPr>
        <p:txBody>
          <a:bodyPr/>
          <a:lstStyle/>
          <a:p>
            <a:fld id="{7182AAEC-F58E-2D4B-A71B-F180A7F91328}" type="slidenum">
              <a:rPr lang="en-US" sz="2000" b="1" smtClean="0"/>
              <a:pPr/>
              <a:t>12</a:t>
            </a:fld>
            <a:endParaRPr lang="en-US" sz="2000" b="1" dirty="0"/>
          </a:p>
        </p:txBody>
      </p:sp>
      <p:pic>
        <p:nvPicPr>
          <p:cNvPr id="3" name="Picture 2"/>
          <p:cNvPicPr>
            <a:picLocks noChangeAspect="1" noChangeArrowheads="1"/>
          </p:cNvPicPr>
          <p:nvPr/>
        </p:nvPicPr>
        <p:blipFill>
          <a:blip r:embed="rId9"/>
          <a:srcRect/>
          <a:stretch>
            <a:fillRect/>
          </a:stretch>
        </p:blipFill>
        <p:spPr bwMode="auto">
          <a:xfrm>
            <a:off x="8628009" y="649064"/>
            <a:ext cx="394253" cy="2779375"/>
          </a:xfrm>
          <a:prstGeom prst="rect">
            <a:avLst/>
          </a:prstGeom>
          <a:noFill/>
          <a:ln w="9525">
            <a:noFill/>
            <a:miter lim="800000"/>
            <a:headEnd/>
            <a:tailEnd/>
          </a:ln>
        </p:spPr>
      </p:pic>
    </p:spTree>
    <p:extLst>
      <p:ext uri="{BB962C8B-B14F-4D97-AF65-F5344CB8AC3E}">
        <p14:creationId xmlns:p14="http://schemas.microsoft.com/office/powerpoint/2010/main" val="3540627392"/>
      </p:ext>
    </p:extLst>
  </p:cSld>
  <p:clrMapOvr>
    <a:masterClrMapping/>
  </p:clrMapOvr>
  <p:transition advTm="312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42" y="70118"/>
            <a:ext cx="8882020" cy="527832"/>
          </a:xfrm>
          <a:solidFill>
            <a:srgbClr val="1F497D"/>
          </a:solidFill>
        </p:spPr>
        <p:txBody>
          <a:bodyPr>
            <a:normAutofit/>
          </a:bodyPr>
          <a:lstStyle/>
          <a:p>
            <a:pPr algn="l"/>
            <a:r>
              <a:rPr lang="en-US" sz="2800" dirty="0" smtClean="0">
                <a:solidFill>
                  <a:schemeClr val="bg1"/>
                </a:solidFill>
              </a:rPr>
              <a:t>Summary &amp; ongoing work</a:t>
            </a:r>
            <a:endParaRPr lang="en-US" sz="2800" dirty="0">
              <a:solidFill>
                <a:schemeClr val="bg1"/>
              </a:solidFill>
            </a:endParaRPr>
          </a:p>
        </p:txBody>
      </p:sp>
      <p:sp>
        <p:nvSpPr>
          <p:cNvPr id="3" name="TextBox 2"/>
          <p:cNvSpPr txBox="1"/>
          <p:nvPr/>
        </p:nvSpPr>
        <p:spPr>
          <a:xfrm>
            <a:off x="450376" y="696034"/>
            <a:ext cx="8352430" cy="5909310"/>
          </a:xfrm>
          <a:prstGeom prst="rect">
            <a:avLst/>
          </a:prstGeom>
          <a:noFill/>
        </p:spPr>
        <p:txBody>
          <a:bodyPr wrap="square" rtlCol="0">
            <a:spAutoFit/>
          </a:bodyPr>
          <a:lstStyle/>
          <a:p>
            <a:pPr>
              <a:buSzPct val="100000"/>
              <a:buFont typeface="Wingdings" pitchFamily="2" charset="2"/>
              <a:buChar char="§"/>
            </a:pPr>
            <a:r>
              <a:rPr lang="en-US" dirty="0" smtClean="0"/>
              <a:t>Satellite retrieved PAR data from UAH were implemented into MEGAN model to replace the default WRF simulation values and qualify its impact to BVOC emission estimates and CMAQ simulation during the DISCOVER-AQ Houston Campaign period in September 2013. </a:t>
            </a:r>
          </a:p>
          <a:p>
            <a:pPr>
              <a:buSzPct val="100000"/>
              <a:buFont typeface="Wingdings" pitchFamily="2" charset="2"/>
              <a:buChar char="§"/>
            </a:pPr>
            <a:endParaRPr lang="en-US" dirty="0" smtClean="0"/>
          </a:p>
          <a:p>
            <a:pPr>
              <a:buSzPct val="100000"/>
              <a:buFont typeface="Wingdings" pitchFamily="2" charset="2"/>
              <a:buChar char="§"/>
            </a:pPr>
            <a:r>
              <a:rPr lang="en-US" dirty="0" smtClean="0"/>
              <a:t> Comparing with observational data, satellite retrieved PAR value tend to correct the overestimation of the insolation products by WRF; probably due to the incapability of current mesoscale meteorological model to resolve </a:t>
            </a:r>
            <a:r>
              <a:rPr lang="en-US" dirty="0" err="1" smtClean="0"/>
              <a:t>subgrid</a:t>
            </a:r>
            <a:r>
              <a:rPr lang="en-US" dirty="0" smtClean="0"/>
              <a:t> cloud. However, the current insolation/PAR retrieval algorithm seems have large noise over heavily cloud region. </a:t>
            </a:r>
          </a:p>
          <a:p>
            <a:pPr>
              <a:buSzPct val="100000"/>
            </a:pPr>
            <a:endParaRPr lang="en-US" dirty="0" smtClean="0"/>
          </a:p>
          <a:p>
            <a:pPr>
              <a:buSzPct val="100000"/>
              <a:buFont typeface="Wingdings" pitchFamily="2" charset="2"/>
              <a:buChar char="§"/>
            </a:pPr>
            <a:r>
              <a:rPr lang="en-US" i="1" dirty="0" smtClean="0"/>
              <a:t> </a:t>
            </a:r>
            <a:r>
              <a:rPr lang="en-US" dirty="0" smtClean="0"/>
              <a:t>The response of isoprene and monoterpene emission rate estimates using different PAR inputs varies with different climate region. For September 2013 case, both species emission rate estimates basically increased over east coast but decrease over west coast and Texas.</a:t>
            </a:r>
          </a:p>
          <a:p>
            <a:pPr>
              <a:buSzPct val="100000"/>
              <a:buFont typeface="Wingdings" pitchFamily="2" charset="2"/>
              <a:buChar char="§"/>
            </a:pPr>
            <a:endParaRPr lang="en-US" dirty="0" smtClean="0"/>
          </a:p>
          <a:p>
            <a:pPr>
              <a:buSzPct val="100000"/>
              <a:buFont typeface="Wingdings" pitchFamily="2" charset="2"/>
              <a:buChar char="§"/>
            </a:pPr>
            <a:r>
              <a:rPr lang="en-US" dirty="0" smtClean="0"/>
              <a:t> The impact of PAR inputs on ozone prediction depends on the local </a:t>
            </a:r>
            <a:r>
              <a:rPr lang="en-US" dirty="0" err="1" smtClean="0"/>
              <a:t>NOx</a:t>
            </a:r>
            <a:r>
              <a:rPr lang="en-US" dirty="0" smtClean="0"/>
              <a:t>/VOC ratio. Over the VOC limited region, the satellite PAR tend to shift the ground O3 prediction by 5-8%.</a:t>
            </a:r>
          </a:p>
          <a:p>
            <a:pPr>
              <a:buSzPct val="100000"/>
              <a:buFont typeface="Wingdings" pitchFamily="2" charset="2"/>
              <a:buChar char="§"/>
            </a:pPr>
            <a:endParaRPr lang="en-US" dirty="0" smtClean="0"/>
          </a:p>
          <a:p>
            <a:pPr>
              <a:buSzPct val="100000"/>
              <a:buFont typeface="Wingdings" pitchFamily="2" charset="2"/>
              <a:buChar char="§"/>
            </a:pPr>
            <a:r>
              <a:rPr lang="en-US" dirty="0" smtClean="0"/>
              <a:t> Ongoing work include model evaluation with CMAQ model performance with ground observation network and the cross-reference comparison with </a:t>
            </a:r>
            <a:r>
              <a:rPr lang="en-US" dirty="0" err="1" smtClean="0"/>
              <a:t>Pinker’s</a:t>
            </a:r>
            <a:r>
              <a:rPr lang="en-US" dirty="0" smtClean="0"/>
              <a:t> PAR product.</a:t>
            </a: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fld id="{7182AAEC-F58E-2D4B-A71B-F180A7F91328}" type="slidenum">
              <a:rPr lang="en-US" sz="1800" b="1" smtClean="0"/>
              <a:pPr/>
              <a:t>13</a:t>
            </a:fld>
            <a:endParaRPr lang="en-US" sz="1800" b="1" dirty="0"/>
          </a:p>
        </p:txBody>
      </p:sp>
    </p:spTree>
    <p:extLst>
      <p:ext uri="{BB962C8B-B14F-4D97-AF65-F5344CB8AC3E}">
        <p14:creationId xmlns:p14="http://schemas.microsoft.com/office/powerpoint/2010/main" val="3206087180"/>
      </p:ext>
    </p:extLst>
  </p:cSld>
  <p:clrMapOvr>
    <a:masterClrMapping/>
  </p:clrMapOvr>
  <p:transition advTm="107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42" y="70118"/>
            <a:ext cx="8882020" cy="527832"/>
          </a:xfrm>
          <a:solidFill>
            <a:srgbClr val="1F497D"/>
          </a:solidFill>
        </p:spPr>
        <p:txBody>
          <a:bodyPr>
            <a:normAutofit/>
          </a:bodyPr>
          <a:lstStyle/>
          <a:p>
            <a:pPr algn="l"/>
            <a:r>
              <a:rPr lang="en-US" sz="2800" dirty="0" smtClean="0">
                <a:solidFill>
                  <a:schemeClr val="bg1"/>
                </a:solidFill>
              </a:rPr>
              <a:t>Background &amp; Motivation</a:t>
            </a:r>
            <a:endParaRPr lang="en-US" sz="2800" dirty="0">
              <a:solidFill>
                <a:schemeClr val="bg1"/>
              </a:solidFill>
            </a:endParaRPr>
          </a:p>
        </p:txBody>
      </p:sp>
      <p:sp>
        <p:nvSpPr>
          <p:cNvPr id="3" name="Content Placeholder 2"/>
          <p:cNvSpPr>
            <a:spLocks noGrp="1"/>
          </p:cNvSpPr>
          <p:nvPr>
            <p:ph idx="1"/>
          </p:nvPr>
        </p:nvSpPr>
        <p:spPr>
          <a:xfrm>
            <a:off x="301375" y="997244"/>
            <a:ext cx="8565062" cy="5095293"/>
          </a:xfrm>
        </p:spPr>
        <p:txBody>
          <a:bodyPr>
            <a:normAutofit fontScale="92500" lnSpcReduction="10000"/>
          </a:bodyPr>
          <a:lstStyle/>
          <a:p>
            <a:pPr>
              <a:buSzPct val="100000"/>
              <a:buFont typeface="Wingdings" pitchFamily="2" charset="2"/>
              <a:buChar char="§"/>
            </a:pPr>
            <a:r>
              <a:rPr lang="en-US" sz="2200" dirty="0" smtClean="0"/>
              <a:t>In </a:t>
            </a:r>
            <a:r>
              <a:rPr lang="en-US" sz="2200" dirty="0"/>
              <a:t>the continental U.S., </a:t>
            </a:r>
            <a:r>
              <a:rPr lang="en-US" sz="2200" dirty="0" smtClean="0"/>
              <a:t>biogenic volatile </a:t>
            </a:r>
            <a:r>
              <a:rPr lang="en-US" sz="2200" dirty="0"/>
              <a:t>organic compounds (BVOC) comprise approximately 75%-80% of national VOC emission inventory (EI) and can affect regional and urban air quality by contributing to ozone and particulate matter (PM) formations (Carlton et al., 2011).</a:t>
            </a:r>
          </a:p>
          <a:p>
            <a:pPr>
              <a:buSzPct val="100000"/>
              <a:buFont typeface="Wingdings" pitchFamily="2" charset="2"/>
              <a:buChar char="§"/>
            </a:pPr>
            <a:endParaRPr lang="en-US" sz="2200" dirty="0"/>
          </a:p>
          <a:p>
            <a:pPr>
              <a:buSzPct val="100000"/>
              <a:buFont typeface="Wingdings" pitchFamily="2" charset="2"/>
              <a:buChar char="§"/>
            </a:pPr>
            <a:r>
              <a:rPr lang="en-US" sz="2200" dirty="0"/>
              <a:t> </a:t>
            </a:r>
            <a:r>
              <a:rPr lang="en-US" sz="2200" dirty="0" smtClean="0"/>
              <a:t>BVOC </a:t>
            </a:r>
            <a:r>
              <a:rPr lang="en-US" sz="2200" dirty="0"/>
              <a:t>estimates depend on land use/land cover (LU/LC) classification, the amount of radiation reaching the canopy (i.e. Photosynthetically Active Radiation (PAR)) and temperature. </a:t>
            </a:r>
            <a:r>
              <a:rPr lang="en-US" sz="2200" dirty="0" smtClean="0"/>
              <a:t>Large uncertainty </a:t>
            </a:r>
            <a:r>
              <a:rPr lang="en-US" sz="2200" dirty="0"/>
              <a:t>coming </a:t>
            </a:r>
            <a:r>
              <a:rPr lang="en-US" sz="2200" dirty="0" smtClean="0"/>
              <a:t>from </a:t>
            </a:r>
            <a:r>
              <a:rPr lang="en-US" sz="2200" dirty="0"/>
              <a:t>the model i</a:t>
            </a:r>
            <a:r>
              <a:rPr lang="en-US" altLang="zh-CN" sz="2200" dirty="0"/>
              <a:t>n</a:t>
            </a:r>
            <a:r>
              <a:rPr lang="en-US" sz="2200" dirty="0"/>
              <a:t>solation estimates spurs the need to use satellite-based PAR in biogenic emission models (Guenther et al. 2012) </a:t>
            </a:r>
          </a:p>
          <a:p>
            <a:pPr>
              <a:buSzPct val="100000"/>
              <a:buFont typeface="Wingdings" pitchFamily="2" charset="2"/>
              <a:buChar char="§"/>
            </a:pPr>
            <a:endParaRPr lang="en-US" sz="2200" dirty="0"/>
          </a:p>
          <a:p>
            <a:pPr>
              <a:buSzPct val="100000"/>
              <a:buFont typeface="Wingdings" pitchFamily="2" charset="2"/>
              <a:buChar char="§"/>
            </a:pPr>
            <a:r>
              <a:rPr lang="en-US" sz="2200" dirty="0" smtClean="0"/>
              <a:t>The </a:t>
            </a:r>
            <a:r>
              <a:rPr lang="en-US" sz="2200" dirty="0"/>
              <a:t>University of Alabama in Huntsville (UAH) archived a set of high resolution satellite retrieval products from Geostationary Operational Environmental Satellite (GOES) imager such as surface insolation, cloud albedo, and cloud top temperature; which makes it feasible to update the PAR retrieval algorithm from the discontinued University of Maryland PAR products (www.atmos.umd.edu/~srb/gcip). </a:t>
            </a:r>
          </a:p>
          <a:p>
            <a:endParaRPr lang="en-US" dirty="0"/>
          </a:p>
        </p:txBody>
      </p:sp>
      <p:sp>
        <p:nvSpPr>
          <p:cNvPr id="4" name="Slide Number Placeholder 3"/>
          <p:cNvSpPr>
            <a:spLocks noGrp="1"/>
          </p:cNvSpPr>
          <p:nvPr>
            <p:ph type="sldNum" sz="quarter" idx="12"/>
          </p:nvPr>
        </p:nvSpPr>
        <p:spPr>
          <a:xfrm>
            <a:off x="7010400" y="6492874"/>
            <a:ext cx="2133600" cy="365125"/>
          </a:xfrm>
        </p:spPr>
        <p:txBody>
          <a:bodyPr/>
          <a:lstStyle/>
          <a:p>
            <a:fld id="{7182AAEC-F58E-2D4B-A71B-F180A7F91328}" type="slidenum">
              <a:rPr lang="en-US" sz="1800" b="1" smtClean="0"/>
              <a:pPr/>
              <a:t>2</a:t>
            </a:fld>
            <a:endParaRPr lang="en-US" sz="1800" b="1" dirty="0"/>
          </a:p>
        </p:txBody>
      </p:sp>
    </p:spTree>
    <p:extLst>
      <p:ext uri="{BB962C8B-B14F-4D97-AF65-F5344CB8AC3E}">
        <p14:creationId xmlns:p14="http://schemas.microsoft.com/office/powerpoint/2010/main" val="454198386"/>
      </p:ext>
    </p:extLst>
  </p:cSld>
  <p:clrMapOvr>
    <a:masterClrMapping/>
  </p:clrMapOvr>
  <p:transition advTm="16085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42" y="70118"/>
            <a:ext cx="8882020" cy="527832"/>
          </a:xfrm>
          <a:solidFill>
            <a:srgbClr val="1F497D"/>
          </a:solidFill>
        </p:spPr>
        <p:txBody>
          <a:bodyPr>
            <a:normAutofit/>
          </a:bodyPr>
          <a:lstStyle/>
          <a:p>
            <a:pPr algn="l"/>
            <a:r>
              <a:rPr lang="en-US" sz="2800" dirty="0" smtClean="0">
                <a:solidFill>
                  <a:schemeClr val="bg1"/>
                </a:solidFill>
              </a:rPr>
              <a:t>PAR satellite retrieval algorithm</a:t>
            </a:r>
            <a:endParaRPr lang="en-US" sz="2800" dirty="0">
              <a:solidFill>
                <a:schemeClr val="bg1"/>
              </a:solidFill>
            </a:endParaRPr>
          </a:p>
        </p:txBody>
      </p:sp>
      <p:sp>
        <p:nvSpPr>
          <p:cNvPr id="3" name="Content Placeholder 2"/>
          <p:cNvSpPr>
            <a:spLocks noGrp="1"/>
          </p:cNvSpPr>
          <p:nvPr>
            <p:ph idx="1"/>
          </p:nvPr>
        </p:nvSpPr>
        <p:spPr>
          <a:xfrm>
            <a:off x="301375" y="849217"/>
            <a:ext cx="8565062" cy="2672301"/>
          </a:xfrm>
        </p:spPr>
        <p:txBody>
          <a:bodyPr>
            <a:normAutofit/>
          </a:bodyPr>
          <a:lstStyle/>
          <a:p>
            <a:pPr>
              <a:buSzPct val="100000"/>
              <a:buFont typeface="Wingdings" pitchFamily="2" charset="2"/>
              <a:buChar char="§"/>
            </a:pPr>
            <a:r>
              <a:rPr lang="en-US" sz="2000" dirty="0"/>
              <a:t>PAR can be produced by scaling the principal insolation using a conversion factor (CF) , which is dependent on several relevant atmospheric parameters such as water vapor, total overhead ozone, optical depth and zenith angle (</a:t>
            </a:r>
            <a:r>
              <a:rPr lang="en-US" sz="2000" dirty="0" err="1"/>
              <a:t>Frouin</a:t>
            </a:r>
            <a:r>
              <a:rPr lang="en-US" sz="2000" dirty="0"/>
              <a:t> and Pinker, 1995).</a:t>
            </a:r>
          </a:p>
          <a:p>
            <a:pPr>
              <a:buSzPct val="100000"/>
            </a:pPr>
            <a:endParaRPr lang="en-US" sz="2000" dirty="0"/>
          </a:p>
          <a:p>
            <a:pPr>
              <a:buSzPct val="100000"/>
              <a:buFont typeface="Wingdings" pitchFamily="2" charset="2"/>
              <a:buChar char="§"/>
            </a:pPr>
            <a:r>
              <a:rPr lang="en-US" sz="2000" dirty="0"/>
              <a:t>   The practical variation of CF value hovers around 0.5, since the presence of opaque clouds would drastically reduce insolation. </a:t>
            </a:r>
          </a:p>
          <a:p>
            <a:pPr marL="0" indent="0">
              <a:buNone/>
            </a:pPr>
            <a:endParaRPr lang="en-US" dirty="0"/>
          </a:p>
        </p:txBody>
      </p:sp>
      <p:pic>
        <p:nvPicPr>
          <p:cNvPr id="4" name="Picture 7"/>
          <p:cNvPicPr>
            <a:picLocks noChangeAspect="1" noChangeArrowheads="1"/>
          </p:cNvPicPr>
          <p:nvPr/>
        </p:nvPicPr>
        <p:blipFill>
          <a:blip r:embed="rId3" cstate="print"/>
          <a:srcRect/>
          <a:stretch>
            <a:fillRect/>
          </a:stretch>
        </p:blipFill>
        <p:spPr bwMode="auto">
          <a:xfrm>
            <a:off x="1622229" y="3794123"/>
            <a:ext cx="5902463" cy="981741"/>
          </a:xfrm>
          <a:prstGeom prst="rect">
            <a:avLst/>
          </a:prstGeom>
          <a:noFill/>
          <a:ln w="9525">
            <a:noFill/>
            <a:miter lim="800000"/>
            <a:headEnd/>
            <a:tailEnd/>
          </a:ln>
        </p:spPr>
      </p:pic>
      <p:sp>
        <p:nvSpPr>
          <p:cNvPr id="6" name="Rectangle 5"/>
          <p:cNvSpPr/>
          <p:nvPr/>
        </p:nvSpPr>
        <p:spPr>
          <a:xfrm>
            <a:off x="690562" y="5278437"/>
            <a:ext cx="7945438" cy="400110"/>
          </a:xfrm>
          <a:prstGeom prst="rect">
            <a:avLst/>
          </a:prstGeom>
        </p:spPr>
        <p:txBody>
          <a:bodyPr wrap="square">
            <a:spAutoFit/>
          </a:bodyPr>
          <a:lstStyle/>
          <a:p>
            <a:r>
              <a:rPr lang="en-US" sz="2000" dirty="0" smtClean="0"/>
              <a:t>where,      is cloud albedo and               is the zenith angle correction factor</a:t>
            </a:r>
            <a:endParaRPr lang="en-US" sz="2000" dirty="0"/>
          </a:p>
        </p:txBody>
      </p:sp>
      <p:pic>
        <p:nvPicPr>
          <p:cNvPr id="7" name="Picture 8"/>
          <p:cNvPicPr>
            <a:picLocks noChangeAspect="1" noChangeArrowheads="1"/>
          </p:cNvPicPr>
          <p:nvPr/>
        </p:nvPicPr>
        <p:blipFill>
          <a:blip r:embed="rId4" cstate="print"/>
          <a:srcRect/>
          <a:stretch>
            <a:fillRect/>
          </a:stretch>
        </p:blipFill>
        <p:spPr bwMode="auto">
          <a:xfrm>
            <a:off x="1522594" y="5365749"/>
            <a:ext cx="258982" cy="254001"/>
          </a:xfrm>
          <a:prstGeom prst="rect">
            <a:avLst/>
          </a:prstGeom>
          <a:noFill/>
          <a:ln w="9525">
            <a:noFill/>
            <a:miter lim="800000"/>
            <a:headEnd/>
            <a:tailEnd/>
          </a:ln>
        </p:spPr>
      </p:pic>
      <p:pic>
        <p:nvPicPr>
          <p:cNvPr id="8" name="Picture 9"/>
          <p:cNvPicPr>
            <a:picLocks noChangeAspect="1" noChangeArrowheads="1"/>
          </p:cNvPicPr>
          <p:nvPr/>
        </p:nvPicPr>
        <p:blipFill>
          <a:blip r:embed="rId5" cstate="print"/>
          <a:srcRect/>
          <a:stretch>
            <a:fillRect/>
          </a:stretch>
        </p:blipFill>
        <p:spPr bwMode="auto">
          <a:xfrm>
            <a:off x="3979950" y="5372454"/>
            <a:ext cx="593511" cy="247296"/>
          </a:xfrm>
          <a:prstGeom prst="rect">
            <a:avLst/>
          </a:prstGeom>
          <a:noFill/>
          <a:ln w="9525">
            <a:noFill/>
            <a:miter lim="800000"/>
            <a:headEnd/>
            <a:tailEnd/>
          </a:ln>
        </p:spPr>
      </p:pic>
      <p:sp>
        <p:nvSpPr>
          <p:cNvPr id="5" name="TextBox 4"/>
          <p:cNvSpPr txBox="1"/>
          <p:nvPr/>
        </p:nvSpPr>
        <p:spPr>
          <a:xfrm>
            <a:off x="1399315" y="3684828"/>
            <a:ext cx="6194388" cy="1200329"/>
          </a:xfrm>
          <a:prstGeom prst="rect">
            <a:avLst/>
          </a:prstGeom>
          <a:noFill/>
          <a:ln w="28575">
            <a:solidFill>
              <a:srgbClr val="FF0000"/>
            </a:solidFill>
          </a:ln>
        </p:spPr>
        <p:txBody>
          <a:bodyPr wrap="square" rtlCol="0">
            <a:spAutoFit/>
          </a:bodyPr>
          <a:lstStyle/>
          <a:p>
            <a:endParaRPr lang="en-US" dirty="0" smtClean="0"/>
          </a:p>
          <a:p>
            <a:endParaRPr lang="en-US" dirty="0"/>
          </a:p>
          <a:p>
            <a:endParaRPr lang="en-US" dirty="0" smtClean="0"/>
          </a:p>
          <a:p>
            <a:endParaRPr lang="en-US" dirty="0"/>
          </a:p>
        </p:txBody>
      </p:sp>
      <p:sp>
        <p:nvSpPr>
          <p:cNvPr id="9" name="Slide Number Placeholder 8"/>
          <p:cNvSpPr>
            <a:spLocks noGrp="1"/>
          </p:cNvSpPr>
          <p:nvPr>
            <p:ph type="sldNum" sz="quarter" idx="12"/>
          </p:nvPr>
        </p:nvSpPr>
        <p:spPr>
          <a:xfrm>
            <a:off x="7010400" y="6492875"/>
            <a:ext cx="2133600" cy="365125"/>
          </a:xfrm>
        </p:spPr>
        <p:txBody>
          <a:bodyPr/>
          <a:lstStyle/>
          <a:p>
            <a:fld id="{7182AAEC-F58E-2D4B-A71B-F180A7F91328}" type="slidenum">
              <a:rPr lang="en-US" sz="1800" b="1" smtClean="0"/>
              <a:pPr/>
              <a:t>3</a:t>
            </a:fld>
            <a:endParaRPr lang="en-US" sz="1800" b="1" dirty="0"/>
          </a:p>
        </p:txBody>
      </p:sp>
    </p:spTree>
    <p:extLst>
      <p:ext uri="{BB962C8B-B14F-4D97-AF65-F5344CB8AC3E}">
        <p14:creationId xmlns:p14="http://schemas.microsoft.com/office/powerpoint/2010/main" val="925483694"/>
      </p:ext>
    </p:extLst>
  </p:cSld>
  <p:clrMapOvr>
    <a:masterClrMapping/>
  </p:clrMapOvr>
  <p:transition advTm="9085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42" y="70118"/>
            <a:ext cx="8882020" cy="527832"/>
          </a:xfrm>
          <a:solidFill>
            <a:srgbClr val="1F497D"/>
          </a:solidFill>
        </p:spPr>
        <p:txBody>
          <a:bodyPr>
            <a:normAutofit/>
          </a:bodyPr>
          <a:lstStyle/>
          <a:p>
            <a:pPr algn="l"/>
            <a:r>
              <a:rPr lang="en-US" sz="2800" dirty="0" smtClean="0">
                <a:solidFill>
                  <a:schemeClr val="bg1"/>
                </a:solidFill>
              </a:rPr>
              <a:t>Satellite-derived insolation (left) and PAR (right)</a:t>
            </a:r>
            <a:endParaRPr lang="en-US" sz="2800" dirty="0">
              <a:solidFill>
                <a:schemeClr val="bg1"/>
              </a:solidFill>
            </a:endParaRPr>
          </a:p>
        </p:txBody>
      </p:sp>
      <p:pic>
        <p:nvPicPr>
          <p:cNvPr id="8" name="Picture 7"/>
          <p:cNvPicPr>
            <a:picLocks noChangeAspect="1"/>
          </p:cNvPicPr>
          <p:nvPr/>
        </p:nvPicPr>
        <p:blipFill>
          <a:blip r:embed="rId2"/>
          <a:stretch>
            <a:fillRect/>
          </a:stretch>
        </p:blipFill>
        <p:spPr>
          <a:xfrm>
            <a:off x="0" y="1620520"/>
            <a:ext cx="4191690" cy="2692173"/>
          </a:xfrm>
          <a:prstGeom prst="rect">
            <a:avLst/>
          </a:prstGeom>
        </p:spPr>
      </p:pic>
      <p:pic>
        <p:nvPicPr>
          <p:cNvPr id="9" name="Picture 8"/>
          <p:cNvPicPr>
            <a:picLocks noChangeAspect="1"/>
          </p:cNvPicPr>
          <p:nvPr/>
        </p:nvPicPr>
        <p:blipFill>
          <a:blip r:embed="rId3"/>
          <a:stretch>
            <a:fillRect/>
          </a:stretch>
        </p:blipFill>
        <p:spPr>
          <a:xfrm>
            <a:off x="4346932" y="1620520"/>
            <a:ext cx="3994148" cy="2692173"/>
          </a:xfrm>
          <a:prstGeom prst="rect">
            <a:avLst/>
          </a:prstGeom>
        </p:spPr>
      </p:pic>
      <p:pic>
        <p:nvPicPr>
          <p:cNvPr id="10" name="Picture 9"/>
          <p:cNvPicPr>
            <a:picLocks noChangeAspect="1"/>
          </p:cNvPicPr>
          <p:nvPr/>
        </p:nvPicPr>
        <p:blipFill>
          <a:blip r:embed="rId4"/>
          <a:stretch>
            <a:fillRect/>
          </a:stretch>
        </p:blipFill>
        <p:spPr>
          <a:xfrm>
            <a:off x="8397549" y="1620520"/>
            <a:ext cx="624713" cy="2692173"/>
          </a:xfrm>
          <a:prstGeom prst="rect">
            <a:avLst/>
          </a:prstGeom>
        </p:spPr>
      </p:pic>
      <p:sp>
        <p:nvSpPr>
          <p:cNvPr id="11" name="TextBox 10"/>
          <p:cNvSpPr txBox="1"/>
          <p:nvPr/>
        </p:nvSpPr>
        <p:spPr>
          <a:xfrm>
            <a:off x="1495919" y="979344"/>
            <a:ext cx="1451359" cy="461665"/>
          </a:xfrm>
          <a:prstGeom prst="rect">
            <a:avLst/>
          </a:prstGeom>
          <a:noFill/>
        </p:spPr>
        <p:txBody>
          <a:bodyPr wrap="none" rtlCol="0">
            <a:spAutoFit/>
          </a:bodyPr>
          <a:lstStyle/>
          <a:p>
            <a:r>
              <a:rPr lang="en-US" sz="2400" b="1" dirty="0" smtClean="0"/>
              <a:t>insolation</a:t>
            </a:r>
            <a:endParaRPr lang="en-US" sz="2400" b="1" dirty="0"/>
          </a:p>
        </p:txBody>
      </p:sp>
      <p:sp>
        <p:nvSpPr>
          <p:cNvPr id="12" name="TextBox 11"/>
          <p:cNvSpPr txBox="1"/>
          <p:nvPr/>
        </p:nvSpPr>
        <p:spPr>
          <a:xfrm>
            <a:off x="6318700" y="979344"/>
            <a:ext cx="686342" cy="461665"/>
          </a:xfrm>
          <a:prstGeom prst="rect">
            <a:avLst/>
          </a:prstGeom>
          <a:noFill/>
        </p:spPr>
        <p:txBody>
          <a:bodyPr wrap="none" rtlCol="0">
            <a:spAutoFit/>
          </a:bodyPr>
          <a:lstStyle/>
          <a:p>
            <a:r>
              <a:rPr lang="en-US" sz="2400" b="1" dirty="0" smtClean="0"/>
              <a:t>PAR</a:t>
            </a:r>
            <a:endParaRPr lang="en-US" sz="2400" b="1" dirty="0"/>
          </a:p>
        </p:txBody>
      </p:sp>
      <p:sp>
        <p:nvSpPr>
          <p:cNvPr id="13" name="Rectangle 12"/>
          <p:cNvSpPr/>
          <p:nvPr/>
        </p:nvSpPr>
        <p:spPr>
          <a:xfrm>
            <a:off x="288275" y="5772329"/>
            <a:ext cx="8492457" cy="646331"/>
          </a:xfrm>
          <a:prstGeom prst="rect">
            <a:avLst/>
          </a:prstGeom>
        </p:spPr>
        <p:txBody>
          <a:bodyPr wrap="square">
            <a:spAutoFit/>
          </a:bodyPr>
          <a:lstStyle/>
          <a:p>
            <a:pPr marL="285750" lvl="0" indent="-285750" defTabSz="914400" fontAlgn="base">
              <a:spcBef>
                <a:spcPct val="0"/>
              </a:spcBef>
              <a:spcAft>
                <a:spcPct val="0"/>
              </a:spcAft>
            </a:pPr>
            <a:r>
              <a:rPr lang="en-US" dirty="0">
                <a:latin typeface="Arial" pitchFamily="34" charset="0"/>
                <a:ea typeface="Cambria" pitchFamily="18" charset="0"/>
                <a:cs typeface="Times New Roman" pitchFamily="18" charset="0"/>
              </a:rPr>
              <a:t>R</a:t>
            </a:r>
            <a:r>
              <a:rPr kumimoji="0" lang="en-US" i="0" u="none" strike="noStrike" cap="none" normalizeH="0" dirty="0" smtClean="0">
                <a:ln>
                  <a:noFill/>
                </a:ln>
                <a:solidFill>
                  <a:schemeClr val="tx1"/>
                </a:solidFill>
                <a:effectLst/>
                <a:latin typeface="Arial" pitchFamily="34" charset="0"/>
                <a:ea typeface="Cambria" pitchFamily="18" charset="0"/>
                <a:cs typeface="Times New Roman" pitchFamily="18" charset="0"/>
              </a:rPr>
              <a:t>etrieval with 4km X 4km resolution over continental</a:t>
            </a:r>
            <a:r>
              <a:rPr lang="en-US" dirty="0" smtClean="0">
                <a:latin typeface="Arial" pitchFamily="34" charset="0"/>
                <a:ea typeface="Cambria" pitchFamily="18" charset="0"/>
                <a:cs typeface="Times New Roman" pitchFamily="18" charset="0"/>
              </a:rPr>
              <a:t> U.S from GOES satellite imager for Sep 12, 2013 at 15:45 UTC</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Straight Arrow Connector 14"/>
          <p:cNvCxnSpPr/>
          <p:nvPr/>
        </p:nvCxnSpPr>
        <p:spPr>
          <a:xfrm>
            <a:off x="3847605" y="2731325"/>
            <a:ext cx="997527" cy="20306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4031674" y="4762005"/>
            <a:ext cx="2689760" cy="523220"/>
          </a:xfrm>
          <a:prstGeom prst="rect">
            <a:avLst/>
          </a:prstGeom>
          <a:ln w="28575">
            <a:solidFill>
              <a:schemeClr val="tx1"/>
            </a:solidFill>
          </a:ln>
        </p:spPr>
        <p:txBody>
          <a:bodyPr wrap="square">
            <a:spAutoFit/>
          </a:bodyPr>
          <a:lstStyle/>
          <a:p>
            <a:pPr marL="285750" lvl="0" indent="-285750" algn="ctr" defTabSz="914400" fontAlgn="base">
              <a:spcBef>
                <a:spcPct val="0"/>
              </a:spcBef>
              <a:spcAft>
                <a:spcPct val="0"/>
              </a:spcAft>
            </a:pPr>
            <a:r>
              <a:rPr lang="en-US" sz="1400" dirty="0" smtClean="0">
                <a:latin typeface="Arial" pitchFamily="34" charset="0"/>
                <a:ea typeface="Cambria" pitchFamily="18" charset="0"/>
                <a:cs typeface="Times New Roman" pitchFamily="18" charset="0"/>
              </a:rPr>
              <a:t>Hurricane </a:t>
            </a:r>
            <a:r>
              <a:rPr lang="en-US" sz="1400" dirty="0" err="1" smtClean="0">
                <a:latin typeface="Arial" pitchFamily="34" charset="0"/>
                <a:ea typeface="Cambria" pitchFamily="18" charset="0"/>
                <a:cs typeface="Times New Roman" pitchFamily="18" charset="0"/>
              </a:rPr>
              <a:t>Humberto</a:t>
            </a:r>
            <a:endParaRPr lang="en-US" sz="1400" dirty="0" smtClean="0">
              <a:latin typeface="Arial" pitchFamily="34" charset="0"/>
              <a:ea typeface="Cambria" pitchFamily="18" charset="0"/>
              <a:cs typeface="Times New Roman" pitchFamily="18" charset="0"/>
            </a:endParaRPr>
          </a:p>
          <a:p>
            <a:pPr marL="285750" lvl="0" indent="-285750" algn="ctr" defTabSz="914400" fontAlgn="base">
              <a:spcBef>
                <a:spcPct val="0"/>
              </a:spcBef>
              <a:spcAft>
                <a:spcPct val="0"/>
              </a:spcAft>
            </a:pPr>
            <a:r>
              <a:rPr lang="en-US" sz="1400" dirty="0" smtClean="0">
                <a:latin typeface="Arial" pitchFamily="34" charset="0"/>
                <a:ea typeface="Cambria" pitchFamily="18" charset="0"/>
                <a:cs typeface="Times New Roman" pitchFamily="18" charset="0"/>
              </a:rPr>
              <a:t> (category 1 with 75 mph wind)</a:t>
            </a:r>
          </a:p>
        </p:txBody>
      </p:sp>
      <p:sp>
        <p:nvSpPr>
          <p:cNvPr id="14" name="Slide Number Placeholder 13"/>
          <p:cNvSpPr>
            <a:spLocks noGrp="1"/>
          </p:cNvSpPr>
          <p:nvPr>
            <p:ph type="sldNum" sz="quarter" idx="12"/>
          </p:nvPr>
        </p:nvSpPr>
        <p:spPr>
          <a:xfrm>
            <a:off x="7005042" y="6492875"/>
            <a:ext cx="2133600" cy="365125"/>
          </a:xfrm>
        </p:spPr>
        <p:txBody>
          <a:bodyPr/>
          <a:lstStyle/>
          <a:p>
            <a:fld id="{7182AAEC-F58E-2D4B-A71B-F180A7F91328}" type="slidenum">
              <a:rPr lang="en-US" sz="1800" b="1" smtClean="0"/>
              <a:pPr/>
              <a:t>4</a:t>
            </a:fld>
            <a:endParaRPr lang="en-US" sz="1800" b="1" dirty="0"/>
          </a:p>
        </p:txBody>
      </p:sp>
    </p:spTree>
    <p:extLst>
      <p:ext uri="{BB962C8B-B14F-4D97-AF65-F5344CB8AC3E}">
        <p14:creationId xmlns:p14="http://schemas.microsoft.com/office/powerpoint/2010/main" val="3218969740"/>
      </p:ext>
    </p:extLst>
  </p:cSld>
  <p:clrMapOvr>
    <a:masterClrMapping/>
  </p:clrMapOvr>
  <p:transition advTm="8338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3780" y="1075154"/>
            <a:ext cx="4394262" cy="4801315"/>
          </a:xfrm>
          <a:prstGeom prst="rect">
            <a:avLst/>
          </a:prstGeom>
          <a:noFill/>
          <a:ln w="28575" cmpd="sng">
            <a:solidFill>
              <a:srgbClr val="FF0000"/>
            </a:solidFill>
          </a:ln>
        </p:spPr>
        <p:txBody>
          <a:bodyPr wrap="square" rtlCol="0">
            <a:spAutoFit/>
          </a:bodyPr>
          <a:lstStyle/>
          <a:p>
            <a:pPr algn="ctr"/>
            <a:r>
              <a:rPr lang="en-US" dirty="0" smtClean="0">
                <a:ln>
                  <a:solidFill>
                    <a:schemeClr val="tx1"/>
                  </a:solidFill>
                </a:ln>
              </a:rPr>
              <a:t> MEGAN v2.10</a:t>
            </a:r>
          </a:p>
          <a:p>
            <a:endParaRPr lang="en-US" dirty="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a:p>
            <a:endParaRPr lang="en-US" dirty="0" smtClean="0">
              <a:ln>
                <a:solidFill>
                  <a:schemeClr val="tx1"/>
                </a:solidFill>
              </a:ln>
            </a:endParaRPr>
          </a:p>
          <a:p>
            <a:endParaRPr lang="en-US" dirty="0">
              <a:ln>
                <a:solidFill>
                  <a:schemeClr val="tx1"/>
                </a:solidFill>
              </a:ln>
            </a:endParaRPr>
          </a:p>
        </p:txBody>
      </p:sp>
      <p:sp>
        <p:nvSpPr>
          <p:cNvPr id="2" name="Title 1"/>
          <p:cNvSpPr>
            <a:spLocks noGrp="1"/>
          </p:cNvSpPr>
          <p:nvPr>
            <p:ph type="title"/>
          </p:nvPr>
        </p:nvSpPr>
        <p:spPr>
          <a:xfrm>
            <a:off x="140242" y="70118"/>
            <a:ext cx="8882020" cy="527832"/>
          </a:xfrm>
          <a:solidFill>
            <a:srgbClr val="1F497D"/>
          </a:solidFill>
        </p:spPr>
        <p:txBody>
          <a:bodyPr>
            <a:normAutofit/>
          </a:bodyPr>
          <a:lstStyle/>
          <a:p>
            <a:pPr algn="l"/>
            <a:r>
              <a:rPr lang="en-US" sz="2800" dirty="0" smtClean="0">
                <a:solidFill>
                  <a:schemeClr val="bg1"/>
                </a:solidFill>
              </a:rPr>
              <a:t>WRF-MEGAN-CMAQ modeling framework</a:t>
            </a:r>
            <a:endParaRPr lang="en-US" sz="2800" dirty="0">
              <a:solidFill>
                <a:schemeClr val="bg1"/>
              </a:solidFill>
            </a:endParaRPr>
          </a:p>
        </p:txBody>
      </p:sp>
      <p:pic>
        <p:nvPicPr>
          <p:cNvPr id="5" name="Picture 4"/>
          <p:cNvPicPr>
            <a:picLocks noChangeAspect="1"/>
          </p:cNvPicPr>
          <p:nvPr/>
        </p:nvPicPr>
        <p:blipFill>
          <a:blip r:embed="rId2"/>
          <a:stretch>
            <a:fillRect/>
          </a:stretch>
        </p:blipFill>
        <p:spPr>
          <a:xfrm>
            <a:off x="2783025" y="1861579"/>
            <a:ext cx="3915771" cy="3228464"/>
          </a:xfrm>
          <a:prstGeom prst="rect">
            <a:avLst/>
          </a:prstGeom>
        </p:spPr>
      </p:pic>
      <p:sp>
        <p:nvSpPr>
          <p:cNvPr id="7" name="TextBox 6"/>
          <p:cNvSpPr txBox="1"/>
          <p:nvPr/>
        </p:nvSpPr>
        <p:spPr>
          <a:xfrm>
            <a:off x="140242" y="1089210"/>
            <a:ext cx="1893273" cy="923330"/>
          </a:xfrm>
          <a:prstGeom prst="rect">
            <a:avLst/>
          </a:prstGeom>
          <a:noFill/>
          <a:ln w="28575" cmpd="sng">
            <a:solidFill>
              <a:schemeClr val="tx1"/>
            </a:solidFill>
          </a:ln>
        </p:spPr>
        <p:txBody>
          <a:bodyPr wrap="square" rtlCol="0">
            <a:spAutoFit/>
          </a:bodyPr>
          <a:lstStyle/>
          <a:p>
            <a:pPr algn="ctr"/>
            <a:endParaRPr lang="en-US" b="1" dirty="0" smtClean="0"/>
          </a:p>
          <a:p>
            <a:pPr algn="ctr"/>
            <a:r>
              <a:rPr lang="en-US" b="1" dirty="0" smtClean="0"/>
              <a:t>WRF v3.5</a:t>
            </a:r>
          </a:p>
          <a:p>
            <a:pPr algn="ctr"/>
            <a:endParaRPr lang="en-US" b="1" dirty="0"/>
          </a:p>
        </p:txBody>
      </p:sp>
      <p:sp>
        <p:nvSpPr>
          <p:cNvPr id="8" name="TextBox 7"/>
          <p:cNvSpPr txBox="1"/>
          <p:nvPr/>
        </p:nvSpPr>
        <p:spPr>
          <a:xfrm>
            <a:off x="7292605" y="1090312"/>
            <a:ext cx="1593781" cy="2031325"/>
          </a:xfrm>
          <a:prstGeom prst="rect">
            <a:avLst/>
          </a:prstGeom>
          <a:noFill/>
          <a:ln w="28575" cmpd="sng">
            <a:solidFill>
              <a:schemeClr val="tx1"/>
            </a:solidFill>
          </a:ln>
        </p:spPr>
        <p:txBody>
          <a:bodyPr wrap="square" rtlCol="0">
            <a:spAutoFit/>
          </a:bodyPr>
          <a:lstStyle/>
          <a:p>
            <a:pPr algn="ctr"/>
            <a:endParaRPr lang="en-US" b="1" dirty="0" smtClean="0"/>
          </a:p>
          <a:p>
            <a:pPr algn="ctr"/>
            <a:endParaRPr lang="en-US" b="1" dirty="0"/>
          </a:p>
          <a:p>
            <a:pPr algn="ctr"/>
            <a:endParaRPr lang="en-US" b="1" dirty="0" smtClean="0"/>
          </a:p>
          <a:p>
            <a:pPr algn="ctr"/>
            <a:r>
              <a:rPr lang="en-US" b="1" dirty="0" smtClean="0"/>
              <a:t>CMAQ v5.0.1</a:t>
            </a:r>
            <a:endParaRPr lang="en-US" b="1" dirty="0"/>
          </a:p>
          <a:p>
            <a:pPr algn="ctr"/>
            <a:endParaRPr lang="en-US" b="1" dirty="0" smtClean="0"/>
          </a:p>
          <a:p>
            <a:pPr algn="ctr"/>
            <a:endParaRPr lang="en-US" b="1" dirty="0"/>
          </a:p>
          <a:p>
            <a:pPr algn="ctr"/>
            <a:endParaRPr lang="en-US" b="1" dirty="0"/>
          </a:p>
        </p:txBody>
      </p:sp>
      <p:sp>
        <p:nvSpPr>
          <p:cNvPr id="9" name="TextBox 8"/>
          <p:cNvSpPr txBox="1"/>
          <p:nvPr/>
        </p:nvSpPr>
        <p:spPr>
          <a:xfrm>
            <a:off x="140242" y="4925325"/>
            <a:ext cx="2034922" cy="923330"/>
          </a:xfrm>
          <a:prstGeom prst="rect">
            <a:avLst/>
          </a:prstGeom>
          <a:noFill/>
          <a:ln w="28575" cmpd="sng">
            <a:solidFill>
              <a:schemeClr val="tx1"/>
            </a:solidFill>
          </a:ln>
        </p:spPr>
        <p:txBody>
          <a:bodyPr wrap="square" rtlCol="0">
            <a:spAutoFit/>
          </a:bodyPr>
          <a:lstStyle/>
          <a:p>
            <a:pPr algn="ctr"/>
            <a:r>
              <a:rPr lang="en-US" b="1" dirty="0" smtClean="0"/>
              <a:t>Satellite Retrieval</a:t>
            </a:r>
          </a:p>
          <a:p>
            <a:pPr algn="ctr"/>
            <a:r>
              <a:rPr lang="en-US" b="1" dirty="0" smtClean="0"/>
              <a:t>Products</a:t>
            </a:r>
          </a:p>
          <a:p>
            <a:pPr algn="ctr"/>
            <a:r>
              <a:rPr lang="en-US" b="1" dirty="0" smtClean="0"/>
              <a:t> (UAH)</a:t>
            </a:r>
            <a:endParaRPr lang="en-US" b="1" dirty="0"/>
          </a:p>
        </p:txBody>
      </p:sp>
      <p:sp>
        <p:nvSpPr>
          <p:cNvPr id="4" name="TextBox 3"/>
          <p:cNvSpPr txBox="1"/>
          <p:nvPr/>
        </p:nvSpPr>
        <p:spPr>
          <a:xfrm>
            <a:off x="336672" y="2988070"/>
            <a:ext cx="1500407" cy="646331"/>
          </a:xfrm>
          <a:prstGeom prst="rect">
            <a:avLst/>
          </a:prstGeom>
          <a:noFill/>
          <a:ln w="28575">
            <a:solidFill>
              <a:schemeClr val="accent1"/>
            </a:solidFill>
          </a:ln>
        </p:spPr>
        <p:txBody>
          <a:bodyPr wrap="square" rtlCol="0">
            <a:spAutoFit/>
          </a:bodyPr>
          <a:lstStyle/>
          <a:p>
            <a:pPr algn="ctr"/>
            <a:r>
              <a:rPr lang="en-US" b="1" dirty="0" smtClean="0"/>
              <a:t>SURFRAD</a:t>
            </a:r>
          </a:p>
          <a:p>
            <a:pPr algn="ctr"/>
            <a:r>
              <a:rPr lang="en-US" b="1" dirty="0" smtClean="0"/>
              <a:t>SCAN</a:t>
            </a:r>
            <a:endParaRPr lang="en-US" b="1" dirty="0"/>
          </a:p>
        </p:txBody>
      </p:sp>
      <p:sp>
        <p:nvSpPr>
          <p:cNvPr id="18" name="TextBox 17"/>
          <p:cNvSpPr txBox="1"/>
          <p:nvPr/>
        </p:nvSpPr>
        <p:spPr>
          <a:xfrm>
            <a:off x="7277191" y="4580719"/>
            <a:ext cx="1593781" cy="923330"/>
          </a:xfrm>
          <a:prstGeom prst="rect">
            <a:avLst/>
          </a:prstGeom>
          <a:noFill/>
          <a:ln w="28575">
            <a:solidFill>
              <a:schemeClr val="tx2"/>
            </a:solidFill>
          </a:ln>
        </p:spPr>
        <p:txBody>
          <a:bodyPr wrap="square" rtlCol="0">
            <a:spAutoFit/>
          </a:bodyPr>
          <a:lstStyle/>
          <a:p>
            <a:pPr algn="ctr"/>
            <a:r>
              <a:rPr lang="en-US" b="1" dirty="0" smtClean="0"/>
              <a:t>DISCOVER-AQ </a:t>
            </a:r>
          </a:p>
          <a:p>
            <a:pPr algn="ctr"/>
            <a:r>
              <a:rPr lang="en-US" b="1" dirty="0" smtClean="0"/>
              <a:t>Houston </a:t>
            </a:r>
          </a:p>
          <a:p>
            <a:pPr algn="ctr"/>
            <a:r>
              <a:rPr lang="en-US" b="1" dirty="0" smtClean="0"/>
              <a:t>2013</a:t>
            </a:r>
            <a:endParaRPr lang="en-US" b="1" dirty="0"/>
          </a:p>
        </p:txBody>
      </p:sp>
      <p:cxnSp>
        <p:nvCxnSpPr>
          <p:cNvPr id="20" name="Straight Arrow Connector 19"/>
          <p:cNvCxnSpPr/>
          <p:nvPr/>
        </p:nvCxnSpPr>
        <p:spPr>
          <a:xfrm flipH="1">
            <a:off x="1086875" y="2012540"/>
            <a:ext cx="1" cy="95233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2"/>
          </p:cNvCxnSpPr>
          <p:nvPr/>
        </p:nvCxnSpPr>
        <p:spPr>
          <a:xfrm flipH="1">
            <a:off x="1086875" y="3634401"/>
            <a:ext cx="1" cy="129092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033515" y="2012540"/>
            <a:ext cx="1028340" cy="129869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2175164" y="3634401"/>
            <a:ext cx="886691" cy="15926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938042" y="2012623"/>
            <a:ext cx="354563"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8" idx="2"/>
            <a:endCxn id="18" idx="0"/>
          </p:cNvCxnSpPr>
          <p:nvPr/>
        </p:nvCxnSpPr>
        <p:spPr>
          <a:xfrm flipH="1">
            <a:off x="8074082" y="3121637"/>
            <a:ext cx="15414" cy="145908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490646" y="3753405"/>
            <a:ext cx="453970" cy="369332"/>
          </a:xfrm>
          <a:prstGeom prst="rect">
            <a:avLst/>
          </a:prstGeom>
          <a:noFill/>
        </p:spPr>
        <p:txBody>
          <a:bodyPr wrap="none" rtlCol="0">
            <a:spAutoFit/>
          </a:bodyPr>
          <a:lstStyle/>
          <a:p>
            <a:r>
              <a:rPr lang="en-US" b="1" dirty="0" smtClean="0"/>
              <a:t>O3</a:t>
            </a:r>
            <a:endParaRPr lang="en-US" b="1" dirty="0"/>
          </a:p>
        </p:txBody>
      </p:sp>
      <p:sp>
        <p:nvSpPr>
          <p:cNvPr id="35" name="TextBox 34"/>
          <p:cNvSpPr txBox="1"/>
          <p:nvPr/>
        </p:nvSpPr>
        <p:spPr>
          <a:xfrm>
            <a:off x="8151351" y="3753405"/>
            <a:ext cx="719621" cy="369332"/>
          </a:xfrm>
          <a:prstGeom prst="rect">
            <a:avLst/>
          </a:prstGeom>
          <a:noFill/>
        </p:spPr>
        <p:txBody>
          <a:bodyPr wrap="none" rtlCol="0">
            <a:spAutoFit/>
          </a:bodyPr>
          <a:lstStyle/>
          <a:p>
            <a:r>
              <a:rPr lang="en-US" b="1" dirty="0" smtClean="0"/>
              <a:t>BVOC</a:t>
            </a:r>
            <a:endParaRPr lang="en-US" b="1" dirty="0"/>
          </a:p>
        </p:txBody>
      </p:sp>
      <p:cxnSp>
        <p:nvCxnSpPr>
          <p:cNvPr id="36" name="Straight Arrow Connector 35"/>
          <p:cNvCxnSpPr/>
          <p:nvPr/>
        </p:nvCxnSpPr>
        <p:spPr>
          <a:xfrm>
            <a:off x="6938042" y="2661888"/>
            <a:ext cx="354563"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40242" y="2375141"/>
            <a:ext cx="888192" cy="369332"/>
          </a:xfrm>
          <a:prstGeom prst="rect">
            <a:avLst/>
          </a:prstGeom>
          <a:noFill/>
        </p:spPr>
        <p:txBody>
          <a:bodyPr wrap="none" rtlCol="0">
            <a:spAutoFit/>
          </a:bodyPr>
          <a:lstStyle/>
          <a:p>
            <a:r>
              <a:rPr lang="en-US" b="1" dirty="0" smtClean="0"/>
              <a:t>RGRND</a:t>
            </a:r>
            <a:endParaRPr lang="en-US" b="1" dirty="0"/>
          </a:p>
        </p:txBody>
      </p:sp>
      <p:sp>
        <p:nvSpPr>
          <p:cNvPr id="21" name="Rectangle 20"/>
          <p:cNvSpPr/>
          <p:nvPr/>
        </p:nvSpPr>
        <p:spPr>
          <a:xfrm>
            <a:off x="3609896" y="5319383"/>
            <a:ext cx="2262029" cy="369332"/>
          </a:xfrm>
          <a:prstGeom prst="rect">
            <a:avLst/>
          </a:prstGeom>
        </p:spPr>
        <p:txBody>
          <a:bodyPr wrap="none">
            <a:spAutoFit/>
          </a:bodyPr>
          <a:lstStyle/>
          <a:p>
            <a:r>
              <a:rPr lang="en-US" dirty="0"/>
              <a:t>(Guenther et al. 2012)</a:t>
            </a:r>
          </a:p>
        </p:txBody>
      </p:sp>
      <p:sp>
        <p:nvSpPr>
          <p:cNvPr id="23" name="TextBox 22"/>
          <p:cNvSpPr txBox="1"/>
          <p:nvPr/>
        </p:nvSpPr>
        <p:spPr>
          <a:xfrm>
            <a:off x="19375" y="4122737"/>
            <a:ext cx="1129925" cy="369332"/>
          </a:xfrm>
          <a:prstGeom prst="rect">
            <a:avLst/>
          </a:prstGeom>
          <a:noFill/>
        </p:spPr>
        <p:txBody>
          <a:bodyPr wrap="none" rtlCol="0">
            <a:spAutoFit/>
          </a:bodyPr>
          <a:lstStyle/>
          <a:p>
            <a:r>
              <a:rPr lang="en-US" b="1" dirty="0" smtClean="0"/>
              <a:t>insolation</a:t>
            </a:r>
            <a:endParaRPr lang="en-US" b="1" dirty="0"/>
          </a:p>
        </p:txBody>
      </p:sp>
      <p:sp>
        <p:nvSpPr>
          <p:cNvPr id="39" name="TextBox 38"/>
          <p:cNvSpPr txBox="1"/>
          <p:nvPr/>
        </p:nvSpPr>
        <p:spPr>
          <a:xfrm>
            <a:off x="1157703" y="4163906"/>
            <a:ext cx="561757" cy="369332"/>
          </a:xfrm>
          <a:prstGeom prst="rect">
            <a:avLst/>
          </a:prstGeom>
          <a:noFill/>
        </p:spPr>
        <p:txBody>
          <a:bodyPr wrap="none" rtlCol="0">
            <a:spAutoFit/>
          </a:bodyPr>
          <a:lstStyle/>
          <a:p>
            <a:r>
              <a:rPr lang="en-US" b="1" dirty="0" smtClean="0"/>
              <a:t>PAR</a:t>
            </a:r>
            <a:endParaRPr lang="en-US" b="1" dirty="0"/>
          </a:p>
        </p:txBody>
      </p:sp>
      <p:sp>
        <p:nvSpPr>
          <p:cNvPr id="25" name="Slide Number Placeholder 24"/>
          <p:cNvSpPr>
            <a:spLocks noGrp="1"/>
          </p:cNvSpPr>
          <p:nvPr>
            <p:ph type="sldNum" sz="quarter" idx="12"/>
          </p:nvPr>
        </p:nvSpPr>
        <p:spPr>
          <a:xfrm>
            <a:off x="7007282" y="6492875"/>
            <a:ext cx="2133600" cy="365125"/>
          </a:xfrm>
        </p:spPr>
        <p:txBody>
          <a:bodyPr/>
          <a:lstStyle/>
          <a:p>
            <a:fld id="{7182AAEC-F58E-2D4B-A71B-F180A7F91328}" type="slidenum">
              <a:rPr lang="en-US" sz="1800" b="1" smtClean="0"/>
              <a:pPr/>
              <a:t>5</a:t>
            </a:fld>
            <a:endParaRPr lang="en-US" sz="1800" b="1" dirty="0"/>
          </a:p>
        </p:txBody>
      </p:sp>
    </p:spTree>
    <p:extLst>
      <p:ext uri="{BB962C8B-B14F-4D97-AF65-F5344CB8AC3E}">
        <p14:creationId xmlns:p14="http://schemas.microsoft.com/office/powerpoint/2010/main" val="1791053409"/>
      </p:ext>
    </p:extLst>
  </p:cSld>
  <p:clrMapOvr>
    <a:masterClrMapping/>
  </p:clrMapOvr>
  <p:transition advTm="9269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42" y="70118"/>
            <a:ext cx="8882020" cy="527832"/>
          </a:xfrm>
          <a:solidFill>
            <a:srgbClr val="1F497D"/>
          </a:solidFill>
        </p:spPr>
        <p:txBody>
          <a:bodyPr>
            <a:normAutofit/>
          </a:bodyPr>
          <a:lstStyle/>
          <a:p>
            <a:pPr algn="l"/>
            <a:r>
              <a:rPr lang="en-US" sz="2800" dirty="0" smtClean="0">
                <a:solidFill>
                  <a:schemeClr val="bg1"/>
                </a:solidFill>
              </a:rPr>
              <a:t>Observational networks &amp; simulation configuration</a:t>
            </a:r>
            <a:endParaRPr lang="en-US" sz="2800" dirty="0">
              <a:solidFill>
                <a:schemeClr val="bg1"/>
              </a:solidFill>
            </a:endParaRPr>
          </a:p>
        </p:txBody>
      </p:sp>
      <p:sp>
        <p:nvSpPr>
          <p:cNvPr id="3" name="TextBox 2"/>
          <p:cNvSpPr txBox="1"/>
          <p:nvPr/>
        </p:nvSpPr>
        <p:spPr>
          <a:xfrm>
            <a:off x="436728" y="4549676"/>
            <a:ext cx="8333311" cy="203132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Simulation Period:             Sep 2-29, 2013</a:t>
            </a:r>
          </a:p>
          <a:p>
            <a:r>
              <a:rPr lang="en-US" dirty="0" smtClean="0">
                <a:latin typeface="Arial" panose="020B0604020202020204" pitchFamily="34" charset="0"/>
                <a:cs typeface="Arial" panose="020B0604020202020204" pitchFamily="34" charset="0"/>
              </a:rPr>
              <a:t>Domain:                            12km CONUS</a:t>
            </a:r>
          </a:p>
          <a:p>
            <a:r>
              <a:rPr lang="en-US" dirty="0" smtClean="0">
                <a:latin typeface="Arial" panose="020B0604020202020204" pitchFamily="34" charset="0"/>
                <a:cs typeface="Arial" panose="020B0604020202020204" pitchFamily="34" charset="0"/>
              </a:rPr>
              <a:t>Meteorological fields:        WRF (PX LSM, ACM2, RRTM, NARR boundary, 	 					      NECP-ADP analysis nudging)</a:t>
            </a:r>
          </a:p>
          <a:p>
            <a:r>
              <a:rPr lang="en-US" dirty="0" smtClean="0">
                <a:latin typeface="Arial" panose="020B0604020202020204" pitchFamily="34" charset="0"/>
                <a:cs typeface="Arial" panose="020B0604020202020204" pitchFamily="34" charset="0"/>
              </a:rPr>
              <a:t>BVOC Emissions:             MEGAN V2.1.0 (MODIS 8 day average LAI and PFT)</a:t>
            </a:r>
          </a:p>
          <a:p>
            <a:r>
              <a:rPr lang="en-US" dirty="0" smtClean="0">
                <a:latin typeface="Arial" panose="020B0604020202020204" pitchFamily="34" charset="0"/>
                <a:cs typeface="Arial" panose="020B0604020202020204" pitchFamily="34" charset="0"/>
              </a:rPr>
              <a:t>Anthropogenic emission:  SMOKE (2011 NEI)</a:t>
            </a:r>
          </a:p>
          <a:p>
            <a:r>
              <a:rPr lang="en-US" dirty="0" smtClean="0">
                <a:latin typeface="Arial" panose="020B0604020202020204" pitchFamily="34" charset="0"/>
                <a:cs typeface="Arial" panose="020B0604020202020204" pitchFamily="34" charset="0"/>
              </a:rPr>
              <a:t>Air Quality Model: CMAQ  (GEOS-</a:t>
            </a:r>
            <a:r>
              <a:rPr lang="en-US" dirty="0" err="1" smtClean="0">
                <a:latin typeface="Arial" panose="020B0604020202020204" pitchFamily="34" charset="0"/>
                <a:cs typeface="Arial" panose="020B0604020202020204" pitchFamily="34" charset="0"/>
              </a:rPr>
              <a:t>Chem</a:t>
            </a:r>
            <a:r>
              <a:rPr lang="en-US" dirty="0" smtClean="0">
                <a:latin typeface="Arial" panose="020B0604020202020204" pitchFamily="34" charset="0"/>
                <a:cs typeface="Arial" panose="020B0604020202020204" pitchFamily="34" charset="0"/>
              </a:rPr>
              <a:t> boundary,CB05_AE6; inline photolysis)</a:t>
            </a:r>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srcRect/>
          <a:stretch>
            <a:fillRect/>
          </a:stretch>
        </p:blipFill>
        <p:spPr bwMode="auto">
          <a:xfrm>
            <a:off x="960719" y="597951"/>
            <a:ext cx="6876995" cy="4007074"/>
          </a:xfrm>
          <a:prstGeom prst="rect">
            <a:avLst/>
          </a:prstGeom>
          <a:noFill/>
          <a:ln w="9525">
            <a:noFill/>
            <a:miter lim="800000"/>
            <a:headEnd/>
            <a:tailEnd/>
          </a:ln>
        </p:spPr>
      </p:pic>
      <p:sp>
        <p:nvSpPr>
          <p:cNvPr id="5" name="Slide Number Placeholder 4"/>
          <p:cNvSpPr>
            <a:spLocks noGrp="1"/>
          </p:cNvSpPr>
          <p:nvPr>
            <p:ph type="sldNum" sz="quarter" idx="12"/>
          </p:nvPr>
        </p:nvSpPr>
        <p:spPr>
          <a:xfrm>
            <a:off x="7010400" y="6492875"/>
            <a:ext cx="2133600" cy="365125"/>
          </a:xfrm>
        </p:spPr>
        <p:txBody>
          <a:bodyPr/>
          <a:lstStyle/>
          <a:p>
            <a:fld id="{7182AAEC-F58E-2D4B-A71B-F180A7F91328}" type="slidenum">
              <a:rPr lang="en-US" sz="1800" b="1" smtClean="0"/>
              <a:pPr/>
              <a:t>6</a:t>
            </a:fld>
            <a:endParaRPr lang="en-US" sz="1800" b="1" dirty="0"/>
          </a:p>
        </p:txBody>
      </p:sp>
    </p:spTree>
    <p:extLst>
      <p:ext uri="{BB962C8B-B14F-4D97-AF65-F5344CB8AC3E}">
        <p14:creationId xmlns:p14="http://schemas.microsoft.com/office/powerpoint/2010/main" val="4186098452"/>
      </p:ext>
    </p:extLst>
  </p:cSld>
  <p:clrMapOvr>
    <a:masterClrMapping/>
  </p:clrMapOvr>
  <p:transition advTm="13592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42" y="70118"/>
            <a:ext cx="8882020" cy="527832"/>
          </a:xfrm>
          <a:solidFill>
            <a:srgbClr val="1F497D"/>
          </a:solidFill>
        </p:spPr>
        <p:txBody>
          <a:bodyPr>
            <a:normAutofit/>
          </a:bodyPr>
          <a:lstStyle/>
          <a:p>
            <a:pPr algn="l"/>
            <a:r>
              <a:rPr lang="en-US" sz="2800" dirty="0" smtClean="0">
                <a:solidFill>
                  <a:schemeClr val="bg1"/>
                </a:solidFill>
              </a:rPr>
              <a:t>Insolation simulation performance: WRF .vs. Satellite</a:t>
            </a:r>
            <a:endParaRPr lang="en-US" sz="2800" dirty="0">
              <a:solidFill>
                <a:schemeClr val="bg1"/>
              </a:solidFill>
            </a:endParaRPr>
          </a:p>
        </p:txBody>
      </p:sp>
      <p:sp>
        <p:nvSpPr>
          <p:cNvPr id="3" name="TextBox 2"/>
          <p:cNvSpPr txBox="1"/>
          <p:nvPr/>
        </p:nvSpPr>
        <p:spPr>
          <a:xfrm>
            <a:off x="1094509" y="992237"/>
            <a:ext cx="2247923" cy="369332"/>
          </a:xfrm>
          <a:prstGeom prst="rect">
            <a:avLst/>
          </a:prstGeom>
          <a:noFill/>
        </p:spPr>
        <p:txBody>
          <a:bodyPr wrap="none" rtlCol="0">
            <a:spAutoFit/>
          </a:bodyPr>
          <a:lstStyle/>
          <a:p>
            <a:r>
              <a:rPr lang="en-US" dirty="0" smtClean="0"/>
              <a:t>(WRF/MCIP – RGRND)</a:t>
            </a:r>
            <a:endParaRPr lang="en-US" dirty="0"/>
          </a:p>
        </p:txBody>
      </p:sp>
      <p:sp>
        <p:nvSpPr>
          <p:cNvPr id="7" name="TextBox 6"/>
          <p:cNvSpPr txBox="1"/>
          <p:nvPr/>
        </p:nvSpPr>
        <p:spPr>
          <a:xfrm>
            <a:off x="5084605" y="992237"/>
            <a:ext cx="2220864" cy="369332"/>
          </a:xfrm>
          <a:prstGeom prst="rect">
            <a:avLst/>
          </a:prstGeom>
          <a:noFill/>
        </p:spPr>
        <p:txBody>
          <a:bodyPr wrap="none" rtlCol="0">
            <a:spAutoFit/>
          </a:bodyPr>
          <a:lstStyle/>
          <a:p>
            <a:r>
              <a:rPr lang="en-US" dirty="0" smtClean="0"/>
              <a:t>(</a:t>
            </a:r>
            <a:r>
              <a:rPr lang="en-US" dirty="0" smtClean="0">
                <a:solidFill>
                  <a:srgbClr val="FF0000"/>
                </a:solidFill>
              </a:rPr>
              <a:t>Satellite – insolation</a:t>
            </a:r>
            <a:r>
              <a:rPr lang="en-US" dirty="0" smtClean="0"/>
              <a:t>)</a:t>
            </a:r>
            <a:endParaRPr lang="en-US" dirty="0"/>
          </a:p>
        </p:txBody>
      </p:sp>
      <p:sp>
        <p:nvSpPr>
          <p:cNvPr id="4" name="Rectangle 3"/>
          <p:cNvSpPr/>
          <p:nvPr/>
        </p:nvSpPr>
        <p:spPr>
          <a:xfrm>
            <a:off x="1925073" y="597950"/>
            <a:ext cx="5109732" cy="369332"/>
          </a:xfrm>
          <a:prstGeom prst="rect">
            <a:avLst/>
          </a:prstGeom>
        </p:spPr>
        <p:txBody>
          <a:bodyPr wrap="none">
            <a:spAutoFit/>
          </a:bodyPr>
          <a:lstStyle/>
          <a:p>
            <a:r>
              <a:rPr lang="en-US" b="1" dirty="0" smtClean="0"/>
              <a:t>Spatial Distribution of NMB </a:t>
            </a:r>
            <a:r>
              <a:rPr lang="en-US" b="1" dirty="0"/>
              <a:t>(normalized mean bias)</a:t>
            </a:r>
          </a:p>
        </p:txBody>
      </p:sp>
      <p:sp>
        <p:nvSpPr>
          <p:cNvPr id="11" name="TextBox 10"/>
          <p:cNvSpPr txBox="1"/>
          <p:nvPr/>
        </p:nvSpPr>
        <p:spPr>
          <a:xfrm>
            <a:off x="264927" y="6202393"/>
            <a:ext cx="8324885" cy="584775"/>
          </a:xfrm>
          <a:prstGeom prst="rect">
            <a:avLst/>
          </a:prstGeom>
          <a:noFill/>
        </p:spPr>
        <p:txBody>
          <a:bodyPr wrap="square" rtlCol="0">
            <a:spAutoFit/>
          </a:bodyPr>
          <a:lstStyle/>
          <a:p>
            <a:r>
              <a:rPr lang="en-US" sz="1600" dirty="0" smtClean="0"/>
              <a:t>(IA – Index of agreement;  R – correlation coefficient;  MB – mean bias; RMSE – root mean square error; MAGE – mean aggregate gross error;    NMB – normalized mean bias)</a:t>
            </a:r>
            <a:endParaRPr lang="en-US" dirty="0"/>
          </a:p>
        </p:txBody>
      </p:sp>
      <p:pic>
        <p:nvPicPr>
          <p:cNvPr id="2050" name="Picture 2"/>
          <p:cNvPicPr>
            <a:picLocks noChangeAspect="1" noChangeArrowheads="1"/>
          </p:cNvPicPr>
          <p:nvPr/>
        </p:nvPicPr>
        <p:blipFill>
          <a:blip r:embed="rId3"/>
          <a:srcRect/>
          <a:stretch>
            <a:fillRect/>
          </a:stretch>
        </p:blipFill>
        <p:spPr bwMode="auto">
          <a:xfrm>
            <a:off x="140242" y="1495341"/>
            <a:ext cx="3996163" cy="2503453"/>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4479939" y="1361569"/>
            <a:ext cx="4109879" cy="2862048"/>
          </a:xfrm>
          <a:prstGeom prst="rect">
            <a:avLst/>
          </a:prstGeom>
          <a:noFill/>
          <a:ln w="9525">
            <a:noFill/>
            <a:miter lim="800000"/>
            <a:headEnd/>
            <a:tailEnd/>
          </a:ln>
        </p:spPr>
      </p:pic>
      <p:graphicFrame>
        <p:nvGraphicFramePr>
          <p:cNvPr id="14" name="Table 13"/>
          <p:cNvGraphicFramePr>
            <a:graphicFrameLocks noGrp="1"/>
          </p:cNvGraphicFramePr>
          <p:nvPr/>
        </p:nvGraphicFramePr>
        <p:xfrm>
          <a:off x="264927" y="4223617"/>
          <a:ext cx="8324890" cy="1769944"/>
        </p:xfrm>
        <a:graphic>
          <a:graphicData uri="http://schemas.openxmlformats.org/drawingml/2006/table">
            <a:tbl>
              <a:tblPr/>
              <a:tblGrid>
                <a:gridCol w="832489"/>
                <a:gridCol w="832489"/>
                <a:gridCol w="832489"/>
                <a:gridCol w="832489"/>
                <a:gridCol w="832489"/>
                <a:gridCol w="832489"/>
                <a:gridCol w="832489"/>
                <a:gridCol w="832489"/>
                <a:gridCol w="832489"/>
                <a:gridCol w="832489"/>
              </a:tblGrid>
              <a:tr h="442486">
                <a:tc>
                  <a:txBody>
                    <a:bodyPr/>
                    <a:lstStyle/>
                    <a:p>
                      <a:pPr algn="ctr" fontAlgn="b"/>
                      <a:r>
                        <a:rPr lang="en-US" sz="1600" b="1"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dirty="0">
                          <a:solidFill>
                            <a:srgbClr val="000000"/>
                          </a:solidFill>
                          <a:latin typeface="Calibri"/>
                        </a:rPr>
                        <a:t>OBS_AVE</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dirty="0">
                          <a:solidFill>
                            <a:srgbClr val="000000"/>
                          </a:solidFill>
                          <a:latin typeface="Calibri"/>
                        </a:rPr>
                        <a:t>SIM_AVE</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IA</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R</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RMSE</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MB</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MAGE</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NMB</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NME</a:t>
                      </a:r>
                    </a:p>
                  </a:txBody>
                  <a:tcPr marL="9525" marR="9525" marT="9525" marB="0" anchor="b">
                    <a:lnL>
                      <a:noFill/>
                    </a:lnL>
                    <a:lnR>
                      <a:noFill/>
                    </a:lnR>
                    <a:lnT>
                      <a:noFill/>
                    </a:lnT>
                    <a:lnB>
                      <a:noFill/>
                    </a:lnB>
                    <a:solidFill>
                      <a:srgbClr val="FFFF00"/>
                    </a:solidFill>
                  </a:tcPr>
                </a:tc>
              </a:tr>
              <a:tr h="442486">
                <a:tc>
                  <a:txBody>
                    <a:bodyPr/>
                    <a:lstStyle/>
                    <a:p>
                      <a:pPr algn="ctr" fontAlgn="b"/>
                      <a:r>
                        <a:rPr lang="en-US" sz="1600" b="1"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dirty="0">
                          <a:solidFill>
                            <a:srgbClr val="000000"/>
                          </a:solidFill>
                          <a:latin typeface="Calibri"/>
                        </a:rPr>
                        <a:t>(W/m2)</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dirty="0">
                          <a:solidFill>
                            <a:srgbClr val="000000"/>
                          </a:solidFill>
                          <a:latin typeface="Calibri"/>
                        </a:rPr>
                        <a:t>(W/m2)</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(W/m2)</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(W/m2)</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(W/m2)</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r>
              <a:tr h="442486">
                <a:tc>
                  <a:txBody>
                    <a:bodyPr/>
                    <a:lstStyle/>
                    <a:p>
                      <a:pPr algn="ctr" fontAlgn="b"/>
                      <a:r>
                        <a:rPr lang="en-US" sz="1600" b="1" i="0" u="none" strike="noStrike">
                          <a:solidFill>
                            <a:srgbClr val="000000"/>
                          </a:solidFill>
                          <a:latin typeface="Calibri"/>
                        </a:rPr>
                        <a:t>WRF</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187.3</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224.2</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latin typeface="Calibri"/>
                        </a:rPr>
                        <a:t>0.93</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0.89</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139.2</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36.7</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80.3</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21.9</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latin typeface="Calibri"/>
                        </a:rPr>
                        <a:t>44.6</a:t>
                      </a:r>
                    </a:p>
                  </a:txBody>
                  <a:tcPr marL="9525" marR="9525" marT="9525" marB="0" anchor="b">
                    <a:lnL>
                      <a:noFill/>
                    </a:lnL>
                    <a:lnR>
                      <a:noFill/>
                    </a:lnR>
                    <a:lnT>
                      <a:noFill/>
                    </a:lnT>
                    <a:lnB>
                      <a:noFill/>
                    </a:lnB>
                  </a:tcPr>
                </a:tc>
              </a:tr>
              <a:tr h="442486">
                <a:tc>
                  <a:txBody>
                    <a:bodyPr/>
                    <a:lstStyle/>
                    <a:p>
                      <a:pPr algn="ctr" fontAlgn="b"/>
                      <a:r>
                        <a:rPr lang="en-US" sz="1600" b="1" i="0" u="none" strike="noStrike">
                          <a:solidFill>
                            <a:srgbClr val="FF0000"/>
                          </a:solidFill>
                          <a:latin typeface="Calibri"/>
                        </a:rPr>
                        <a:t>UAH</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latin typeface="Calibri"/>
                        </a:rPr>
                        <a:t>186.9</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210.9</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0.93</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0.89</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132.5</a:t>
                      </a:r>
                    </a:p>
                  </a:txBody>
                  <a:tcPr marL="9525" marR="9525" marT="9525" marB="0" anchor="b">
                    <a:lnL>
                      <a:noFill/>
                    </a:lnL>
                    <a:lnR>
                      <a:noFill/>
                    </a:lnR>
                    <a:lnT>
                      <a:noFill/>
                    </a:lnT>
                    <a:lnB>
                      <a:noFill/>
                    </a:lnB>
                  </a:tcPr>
                </a:tc>
                <a:tc>
                  <a:txBody>
                    <a:bodyPr/>
                    <a:lstStyle/>
                    <a:p>
                      <a:pPr algn="ctr" fontAlgn="b"/>
                      <a:r>
                        <a:rPr lang="en-US" sz="1600" b="1" i="0" u="none" strike="noStrike" dirty="0" smtClean="0">
                          <a:solidFill>
                            <a:srgbClr val="000000"/>
                          </a:solidFill>
                          <a:latin typeface="Calibri"/>
                        </a:rPr>
                        <a:t>23.6</a:t>
                      </a:r>
                      <a:endParaRPr lang="en-US" sz="16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77.2</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14.5</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42.6</a:t>
                      </a:r>
                    </a:p>
                  </a:txBody>
                  <a:tcPr marL="9525" marR="9525" marT="9525" marB="0" anchor="b">
                    <a:lnL>
                      <a:noFill/>
                    </a:lnL>
                    <a:lnR>
                      <a:noFill/>
                    </a:lnR>
                    <a:lnT>
                      <a:noFill/>
                    </a:lnT>
                    <a:lnB>
                      <a:noFill/>
                    </a:lnB>
                  </a:tcPr>
                </a:tc>
              </a:tr>
            </a:tbl>
          </a:graphicData>
        </a:graphic>
      </p:graphicFrame>
      <p:sp>
        <p:nvSpPr>
          <p:cNvPr id="5" name="Oval 4"/>
          <p:cNvSpPr/>
          <p:nvPr/>
        </p:nvSpPr>
        <p:spPr>
          <a:xfrm>
            <a:off x="6972960" y="3998794"/>
            <a:ext cx="665018" cy="2203599"/>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636301" y="3998794"/>
            <a:ext cx="665018" cy="2203599"/>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a:xfrm>
            <a:off x="7010400" y="6492875"/>
            <a:ext cx="2133600" cy="365125"/>
          </a:xfrm>
        </p:spPr>
        <p:txBody>
          <a:bodyPr/>
          <a:lstStyle/>
          <a:p>
            <a:fld id="{7182AAEC-F58E-2D4B-A71B-F180A7F91328}" type="slidenum">
              <a:rPr lang="en-US" sz="1800" b="1" smtClean="0"/>
              <a:pPr/>
              <a:t>7</a:t>
            </a:fld>
            <a:endParaRPr lang="en-US" sz="1800" b="1" dirty="0"/>
          </a:p>
        </p:txBody>
      </p:sp>
    </p:spTree>
    <p:extLst>
      <p:ext uri="{BB962C8B-B14F-4D97-AF65-F5344CB8AC3E}">
        <p14:creationId xmlns:p14="http://schemas.microsoft.com/office/powerpoint/2010/main" val="1036205814"/>
      </p:ext>
    </p:extLst>
  </p:cSld>
  <p:clrMapOvr>
    <a:masterClrMapping/>
  </p:clrMapOvr>
  <p:transition advTm="9057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350289" y="4732082"/>
          <a:ext cx="8599970" cy="1655072"/>
        </p:xfrm>
        <a:graphic>
          <a:graphicData uri="http://schemas.openxmlformats.org/drawingml/2006/table">
            <a:tbl>
              <a:tblPr/>
              <a:tblGrid>
                <a:gridCol w="859997"/>
                <a:gridCol w="859997"/>
                <a:gridCol w="859997"/>
                <a:gridCol w="859997"/>
                <a:gridCol w="859997"/>
                <a:gridCol w="859997"/>
                <a:gridCol w="859997"/>
                <a:gridCol w="859997"/>
                <a:gridCol w="859997"/>
                <a:gridCol w="859997"/>
              </a:tblGrid>
              <a:tr h="413768">
                <a:tc>
                  <a:txBody>
                    <a:bodyPr/>
                    <a:lstStyle/>
                    <a:p>
                      <a:pPr algn="ctr" fontAlgn="b"/>
                      <a:r>
                        <a:rPr lang="en-US" sz="1600" b="1"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dirty="0">
                          <a:solidFill>
                            <a:srgbClr val="000000"/>
                          </a:solidFill>
                          <a:latin typeface="Calibri"/>
                        </a:rPr>
                        <a:t>OBS_AVE</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SIM_AVE</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IA</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R</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RMSE</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MB</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MAGE</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NMB</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NME</a:t>
                      </a:r>
                    </a:p>
                  </a:txBody>
                  <a:tcPr marL="9525" marR="9525" marT="9525" marB="0" anchor="b">
                    <a:lnL>
                      <a:noFill/>
                    </a:lnL>
                    <a:lnR>
                      <a:noFill/>
                    </a:lnR>
                    <a:lnT>
                      <a:noFill/>
                    </a:lnT>
                    <a:lnB>
                      <a:noFill/>
                    </a:lnB>
                    <a:solidFill>
                      <a:srgbClr val="FFFF00"/>
                    </a:solidFill>
                  </a:tcPr>
                </a:tc>
              </a:tr>
              <a:tr h="413768">
                <a:tc>
                  <a:txBody>
                    <a:bodyPr/>
                    <a:lstStyle/>
                    <a:p>
                      <a:pPr algn="ctr" fontAlgn="b"/>
                      <a:r>
                        <a:rPr lang="en-US" sz="1600" b="1"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dirty="0">
                          <a:solidFill>
                            <a:srgbClr val="000000"/>
                          </a:solidFill>
                          <a:latin typeface="Calibri"/>
                        </a:rPr>
                        <a:t>(W/m2)</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dirty="0">
                          <a:solidFill>
                            <a:srgbClr val="000000"/>
                          </a:solidFill>
                          <a:latin typeface="Calibri"/>
                        </a:rPr>
                        <a:t>(W/m2)</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(W/m2)</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(W/m2)</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(W/m2)</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r>
              <a:tr h="413768">
                <a:tc>
                  <a:txBody>
                    <a:bodyPr/>
                    <a:lstStyle/>
                    <a:p>
                      <a:pPr algn="ctr" fontAlgn="b"/>
                      <a:r>
                        <a:rPr lang="en-US" sz="1600" b="1" i="0" u="none" strike="noStrike">
                          <a:solidFill>
                            <a:srgbClr val="000000"/>
                          </a:solidFill>
                          <a:latin typeface="Calibri"/>
                        </a:rPr>
                        <a:t>WRF</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latin typeface="Calibri"/>
                        </a:rPr>
                        <a:t>86.0</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110.7</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0.93</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0.91</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68.1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latin typeface="Calibri"/>
                        </a:rPr>
                        <a:t>24.4</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38.6</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latin typeface="Calibri"/>
                        </a:rPr>
                        <a:t>29.00</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latin typeface="Calibri"/>
                        </a:rPr>
                        <a:t>45.53</a:t>
                      </a:r>
                    </a:p>
                  </a:txBody>
                  <a:tcPr marL="9525" marR="9525" marT="9525" marB="0" anchor="b">
                    <a:lnL>
                      <a:noFill/>
                    </a:lnL>
                    <a:lnR>
                      <a:noFill/>
                    </a:lnR>
                    <a:lnT>
                      <a:noFill/>
                    </a:lnT>
                    <a:lnB>
                      <a:noFill/>
                    </a:lnB>
                  </a:tcPr>
                </a:tc>
              </a:tr>
              <a:tr h="413768">
                <a:tc>
                  <a:txBody>
                    <a:bodyPr/>
                    <a:lstStyle/>
                    <a:p>
                      <a:pPr algn="ctr" fontAlgn="b"/>
                      <a:r>
                        <a:rPr lang="en-US" sz="1600" b="1" i="0" u="none" strike="noStrike" dirty="0">
                          <a:solidFill>
                            <a:srgbClr val="FF0000"/>
                          </a:solidFill>
                          <a:latin typeface="Calibri"/>
                        </a:rPr>
                        <a:t>UAH</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latin typeface="Calibri"/>
                        </a:rPr>
                        <a:t>86.0</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101.6</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latin typeface="Calibri"/>
                        </a:rPr>
                        <a:t>0.95</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latin typeface="Calibri"/>
                        </a:rPr>
                        <a:t>0.93</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54.9</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15.2</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31.7</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18.13</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37.34</a:t>
                      </a:r>
                    </a:p>
                  </a:txBody>
                  <a:tcPr marL="9525" marR="9525" marT="9525" marB="0" anchor="b">
                    <a:lnL>
                      <a:noFill/>
                    </a:lnL>
                    <a:lnR>
                      <a:noFill/>
                    </a:lnR>
                    <a:lnT>
                      <a:noFill/>
                    </a:lnT>
                    <a:lnB>
                      <a:noFill/>
                    </a:lnB>
                  </a:tcPr>
                </a:tc>
              </a:tr>
            </a:tbl>
          </a:graphicData>
        </a:graphic>
      </p:graphicFrame>
      <p:pic>
        <p:nvPicPr>
          <p:cNvPr id="8194" name="Picture 2"/>
          <p:cNvPicPr>
            <a:picLocks noChangeAspect="1" noChangeArrowheads="1"/>
          </p:cNvPicPr>
          <p:nvPr/>
        </p:nvPicPr>
        <p:blipFill>
          <a:blip r:embed="rId2"/>
          <a:srcRect/>
          <a:stretch>
            <a:fillRect/>
          </a:stretch>
        </p:blipFill>
        <p:spPr bwMode="auto">
          <a:xfrm>
            <a:off x="140242" y="2471111"/>
            <a:ext cx="8810018" cy="1901800"/>
          </a:xfrm>
          <a:prstGeom prst="rect">
            <a:avLst/>
          </a:prstGeom>
          <a:noFill/>
          <a:ln w="9525">
            <a:noFill/>
            <a:miter lim="800000"/>
            <a:headEnd/>
            <a:tailEnd/>
          </a:ln>
        </p:spPr>
      </p:pic>
      <p:pic>
        <p:nvPicPr>
          <p:cNvPr id="8193" name="Picture 1"/>
          <p:cNvPicPr>
            <a:picLocks noChangeAspect="1" noChangeArrowheads="1"/>
          </p:cNvPicPr>
          <p:nvPr/>
        </p:nvPicPr>
        <p:blipFill>
          <a:blip r:embed="rId3"/>
          <a:srcRect/>
          <a:stretch>
            <a:fillRect/>
          </a:stretch>
        </p:blipFill>
        <p:spPr bwMode="auto">
          <a:xfrm>
            <a:off x="68240" y="621103"/>
            <a:ext cx="8882020" cy="1732194"/>
          </a:xfrm>
          <a:prstGeom prst="rect">
            <a:avLst/>
          </a:prstGeom>
          <a:noFill/>
          <a:ln w="9525">
            <a:noFill/>
            <a:miter lim="800000"/>
            <a:headEnd/>
            <a:tailEnd/>
          </a:ln>
        </p:spPr>
      </p:pic>
      <p:sp>
        <p:nvSpPr>
          <p:cNvPr id="2" name="Title 1"/>
          <p:cNvSpPr>
            <a:spLocks noGrp="1"/>
          </p:cNvSpPr>
          <p:nvPr>
            <p:ph type="title"/>
          </p:nvPr>
        </p:nvSpPr>
        <p:spPr>
          <a:xfrm>
            <a:off x="140242" y="70118"/>
            <a:ext cx="8882020" cy="527832"/>
          </a:xfrm>
          <a:solidFill>
            <a:srgbClr val="1F497D"/>
          </a:solidFill>
        </p:spPr>
        <p:txBody>
          <a:bodyPr>
            <a:normAutofit/>
          </a:bodyPr>
          <a:lstStyle/>
          <a:p>
            <a:pPr algn="l"/>
            <a:r>
              <a:rPr lang="en-US" sz="2800" dirty="0" smtClean="0">
                <a:solidFill>
                  <a:schemeClr val="bg1"/>
                </a:solidFill>
              </a:rPr>
              <a:t>PAR simulation performance: WRF .vs. Satellite</a:t>
            </a:r>
            <a:endParaRPr lang="en-US" sz="2800" dirty="0">
              <a:solidFill>
                <a:schemeClr val="bg1"/>
              </a:solidFill>
            </a:endParaRPr>
          </a:p>
        </p:txBody>
      </p:sp>
      <p:sp>
        <p:nvSpPr>
          <p:cNvPr id="3" name="Down Arrow 2"/>
          <p:cNvSpPr/>
          <p:nvPr/>
        </p:nvSpPr>
        <p:spPr>
          <a:xfrm>
            <a:off x="3698543" y="2538484"/>
            <a:ext cx="207034" cy="431321"/>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own Arrow 3"/>
          <p:cNvSpPr/>
          <p:nvPr/>
        </p:nvSpPr>
        <p:spPr>
          <a:xfrm>
            <a:off x="4501437" y="688405"/>
            <a:ext cx="233174" cy="43132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5564" y="688405"/>
            <a:ext cx="337209"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2585" y="4372911"/>
            <a:ext cx="745946" cy="229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2078" y="4372911"/>
            <a:ext cx="745946" cy="229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04357" y="688405"/>
            <a:ext cx="567784" cy="369332"/>
          </a:xfrm>
          <a:prstGeom prst="rect">
            <a:avLst/>
          </a:prstGeom>
          <a:noFill/>
        </p:spPr>
        <p:txBody>
          <a:bodyPr wrap="none" rtlCol="0">
            <a:spAutoFit/>
          </a:bodyPr>
          <a:lstStyle/>
          <a:p>
            <a:r>
              <a:rPr lang="en-US" b="1" dirty="0" smtClean="0"/>
              <a:t>PSU</a:t>
            </a:r>
            <a:endParaRPr lang="en-US" b="1" dirty="0"/>
          </a:p>
        </p:txBody>
      </p:sp>
      <p:sp>
        <p:nvSpPr>
          <p:cNvPr id="12" name="TextBox 11"/>
          <p:cNvSpPr txBox="1"/>
          <p:nvPr/>
        </p:nvSpPr>
        <p:spPr>
          <a:xfrm>
            <a:off x="704357" y="2538484"/>
            <a:ext cx="523990" cy="369332"/>
          </a:xfrm>
          <a:prstGeom prst="rect">
            <a:avLst/>
          </a:prstGeom>
          <a:noFill/>
        </p:spPr>
        <p:txBody>
          <a:bodyPr wrap="none" rtlCol="0">
            <a:spAutoFit/>
          </a:bodyPr>
          <a:lstStyle/>
          <a:p>
            <a:r>
              <a:rPr lang="en-US" b="1" dirty="0" smtClean="0"/>
              <a:t>SXF</a:t>
            </a:r>
            <a:endParaRPr lang="en-US" b="1" dirty="0"/>
          </a:p>
        </p:txBody>
      </p: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8531" y="4372911"/>
            <a:ext cx="898346" cy="229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8024" y="4372911"/>
            <a:ext cx="862533" cy="229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16"/>
          <p:cNvSpPr>
            <a:spLocks noGrp="1"/>
          </p:cNvSpPr>
          <p:nvPr>
            <p:ph type="sldNum" sz="quarter" idx="12"/>
          </p:nvPr>
        </p:nvSpPr>
        <p:spPr>
          <a:xfrm>
            <a:off x="6971731" y="6482578"/>
            <a:ext cx="2133600" cy="365125"/>
          </a:xfrm>
        </p:spPr>
        <p:txBody>
          <a:bodyPr/>
          <a:lstStyle/>
          <a:p>
            <a:fld id="{7182AAEC-F58E-2D4B-A71B-F180A7F91328}" type="slidenum">
              <a:rPr lang="en-US" sz="1800" b="1" smtClean="0"/>
              <a:pPr/>
              <a:t>8</a:t>
            </a:fld>
            <a:endParaRPr lang="en-US" sz="1800" b="1" dirty="0"/>
          </a:p>
        </p:txBody>
      </p:sp>
    </p:spTree>
    <p:extLst>
      <p:ext uri="{BB962C8B-B14F-4D97-AF65-F5344CB8AC3E}">
        <p14:creationId xmlns:p14="http://schemas.microsoft.com/office/powerpoint/2010/main" val="2962291969"/>
      </p:ext>
    </p:extLst>
  </p:cSld>
  <p:clrMapOvr>
    <a:masterClrMapping/>
  </p:clrMapOvr>
  <p:transition advTm="10837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srcRect/>
          <a:stretch>
            <a:fillRect/>
          </a:stretch>
        </p:blipFill>
        <p:spPr bwMode="auto">
          <a:xfrm>
            <a:off x="483076" y="3604365"/>
            <a:ext cx="3915720" cy="3026228"/>
          </a:xfrm>
          <a:prstGeom prst="rect">
            <a:avLst/>
          </a:prstGeom>
          <a:noFill/>
          <a:ln w="9525">
            <a:noFill/>
            <a:miter lim="800000"/>
            <a:headEnd/>
            <a:tailEnd/>
          </a:ln>
        </p:spPr>
      </p:pic>
      <p:sp>
        <p:nvSpPr>
          <p:cNvPr id="4" name="Title 1"/>
          <p:cNvSpPr>
            <a:spLocks noGrp="1"/>
          </p:cNvSpPr>
          <p:nvPr>
            <p:ph type="title"/>
          </p:nvPr>
        </p:nvSpPr>
        <p:spPr>
          <a:xfrm>
            <a:off x="140242" y="70118"/>
            <a:ext cx="8882020" cy="527832"/>
          </a:xfrm>
          <a:solidFill>
            <a:srgbClr val="1F497D"/>
          </a:solidFill>
        </p:spPr>
        <p:txBody>
          <a:bodyPr>
            <a:normAutofit/>
          </a:bodyPr>
          <a:lstStyle/>
          <a:p>
            <a:pPr algn="l"/>
            <a:r>
              <a:rPr lang="en-US" sz="2800" dirty="0" smtClean="0">
                <a:solidFill>
                  <a:schemeClr val="bg1"/>
                </a:solidFill>
              </a:rPr>
              <a:t>Conversion Factor (CF) from insolation to PAR</a:t>
            </a:r>
            <a:endParaRPr lang="en-US" sz="2800" dirty="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712" y="6175780"/>
            <a:ext cx="2735502" cy="45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725" y="923026"/>
            <a:ext cx="3490043" cy="215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02725" y="5777268"/>
            <a:ext cx="3999001" cy="307777"/>
          </a:xfrm>
          <a:prstGeom prst="rect">
            <a:avLst/>
          </a:prstGeom>
        </p:spPr>
        <p:txBody>
          <a:bodyPr wrap="square">
            <a:spAutoFit/>
          </a:bodyPr>
          <a:lstStyle/>
          <a:p>
            <a:r>
              <a:rPr lang="nb-NO" sz="1400" dirty="0"/>
              <a:t>GOES satellite imager for Sep 12, 2013 at </a:t>
            </a:r>
            <a:r>
              <a:rPr lang="nb-NO" sz="1400" dirty="0" smtClean="0"/>
              <a:t>16:45 </a:t>
            </a:r>
            <a:r>
              <a:rPr lang="nb-NO" sz="1400" dirty="0"/>
              <a:t>UTC</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6280" y="3376494"/>
            <a:ext cx="3442934" cy="215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74751" y="553694"/>
            <a:ext cx="1900970" cy="369332"/>
          </a:xfrm>
          <a:prstGeom prst="rect">
            <a:avLst/>
          </a:prstGeom>
          <a:noFill/>
        </p:spPr>
        <p:txBody>
          <a:bodyPr wrap="none" rtlCol="0">
            <a:spAutoFit/>
          </a:bodyPr>
          <a:lstStyle/>
          <a:p>
            <a:r>
              <a:rPr lang="en-US" dirty="0" smtClean="0"/>
              <a:t>Insolation (W/m2)</a:t>
            </a:r>
            <a:endParaRPr lang="en-US" dirty="0"/>
          </a:p>
        </p:txBody>
      </p:sp>
      <p:sp>
        <p:nvSpPr>
          <p:cNvPr id="6" name="TextBox 5"/>
          <p:cNvSpPr txBox="1"/>
          <p:nvPr/>
        </p:nvSpPr>
        <p:spPr>
          <a:xfrm>
            <a:off x="6309788" y="3082898"/>
            <a:ext cx="413896" cy="369332"/>
          </a:xfrm>
          <a:prstGeom prst="rect">
            <a:avLst/>
          </a:prstGeom>
          <a:noFill/>
        </p:spPr>
        <p:txBody>
          <a:bodyPr wrap="none" rtlCol="0">
            <a:spAutoFit/>
          </a:bodyPr>
          <a:lstStyle/>
          <a:p>
            <a:r>
              <a:rPr lang="en-US" dirty="0" smtClean="0"/>
              <a:t>CF</a:t>
            </a:r>
            <a:endParaRPr lang="en-US" dirty="0"/>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2768" y="923026"/>
            <a:ext cx="524944" cy="210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1719" y="3322029"/>
            <a:ext cx="313950" cy="22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985856" y="4736550"/>
            <a:ext cx="921613" cy="1348495"/>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8"/>
          <a:srcRect/>
          <a:stretch>
            <a:fillRect/>
          </a:stretch>
        </p:blipFill>
        <p:spPr bwMode="auto">
          <a:xfrm>
            <a:off x="483076" y="644674"/>
            <a:ext cx="3915720" cy="2807556"/>
          </a:xfrm>
          <a:prstGeom prst="rect">
            <a:avLst/>
          </a:prstGeom>
          <a:noFill/>
          <a:ln w="9525">
            <a:noFill/>
            <a:miter lim="800000"/>
            <a:headEnd/>
            <a:tailEnd/>
          </a:ln>
        </p:spPr>
      </p:pic>
      <p:sp>
        <p:nvSpPr>
          <p:cNvPr id="15" name="TextBox 14"/>
          <p:cNvSpPr txBox="1"/>
          <p:nvPr/>
        </p:nvSpPr>
        <p:spPr>
          <a:xfrm>
            <a:off x="1446663" y="644674"/>
            <a:ext cx="1950855" cy="369332"/>
          </a:xfrm>
          <a:prstGeom prst="rect">
            <a:avLst/>
          </a:prstGeom>
          <a:noFill/>
        </p:spPr>
        <p:txBody>
          <a:bodyPr wrap="none" rtlCol="0">
            <a:spAutoFit/>
          </a:bodyPr>
          <a:lstStyle/>
          <a:p>
            <a:r>
              <a:rPr lang="en-US" b="1" dirty="0" smtClean="0"/>
              <a:t>SURFRAD network</a:t>
            </a:r>
            <a:endParaRPr lang="en-US" b="1" dirty="0"/>
          </a:p>
        </p:txBody>
      </p:sp>
      <p:sp>
        <p:nvSpPr>
          <p:cNvPr id="16" name="TextBox 15"/>
          <p:cNvSpPr txBox="1"/>
          <p:nvPr/>
        </p:nvSpPr>
        <p:spPr>
          <a:xfrm>
            <a:off x="1801504" y="3677650"/>
            <a:ext cx="1562928" cy="369332"/>
          </a:xfrm>
          <a:prstGeom prst="rect">
            <a:avLst/>
          </a:prstGeom>
          <a:noFill/>
        </p:spPr>
        <p:txBody>
          <a:bodyPr wrap="none" rtlCol="0">
            <a:spAutoFit/>
          </a:bodyPr>
          <a:lstStyle/>
          <a:p>
            <a:r>
              <a:rPr lang="en-US" b="1" dirty="0" smtClean="0"/>
              <a:t>SCAN network</a:t>
            </a:r>
            <a:endParaRPr lang="en-US" b="1" dirty="0"/>
          </a:p>
        </p:txBody>
      </p:sp>
      <p:sp>
        <p:nvSpPr>
          <p:cNvPr id="17" name="Left Arrow 16"/>
          <p:cNvSpPr/>
          <p:nvPr/>
        </p:nvSpPr>
        <p:spPr>
          <a:xfrm>
            <a:off x="8701726" y="4170460"/>
            <a:ext cx="320536" cy="151074"/>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p:cNvSpPr txBox="1"/>
          <p:nvPr/>
        </p:nvSpPr>
        <p:spPr>
          <a:xfrm>
            <a:off x="2631057" y="2843834"/>
            <a:ext cx="1661289" cy="369332"/>
          </a:xfrm>
          <a:prstGeom prst="rect">
            <a:avLst/>
          </a:prstGeom>
          <a:noFill/>
        </p:spPr>
        <p:txBody>
          <a:bodyPr wrap="none" rtlCol="0">
            <a:spAutoFit/>
          </a:bodyPr>
          <a:lstStyle/>
          <a:p>
            <a:r>
              <a:rPr lang="en-US" dirty="0" smtClean="0"/>
              <a:t>Outlier rate: 9%</a:t>
            </a:r>
            <a:endParaRPr lang="en-US" dirty="0"/>
          </a:p>
        </p:txBody>
      </p:sp>
      <p:sp>
        <p:nvSpPr>
          <p:cNvPr id="20" name="TextBox 19"/>
          <p:cNvSpPr txBox="1"/>
          <p:nvPr/>
        </p:nvSpPr>
        <p:spPr>
          <a:xfrm>
            <a:off x="2566873" y="5991114"/>
            <a:ext cx="1778307" cy="369332"/>
          </a:xfrm>
          <a:prstGeom prst="rect">
            <a:avLst/>
          </a:prstGeom>
          <a:noFill/>
        </p:spPr>
        <p:txBody>
          <a:bodyPr wrap="none" rtlCol="0">
            <a:spAutoFit/>
          </a:bodyPr>
          <a:lstStyle/>
          <a:p>
            <a:r>
              <a:rPr lang="en-US" dirty="0" smtClean="0"/>
              <a:t>Outlier rate: 17%</a:t>
            </a:r>
            <a:endParaRPr lang="en-US" dirty="0"/>
          </a:p>
        </p:txBody>
      </p:sp>
      <p:sp>
        <p:nvSpPr>
          <p:cNvPr id="21" name="Slide Number Placeholder 20"/>
          <p:cNvSpPr>
            <a:spLocks noGrp="1"/>
          </p:cNvSpPr>
          <p:nvPr>
            <p:ph type="sldNum" sz="quarter" idx="12"/>
          </p:nvPr>
        </p:nvSpPr>
        <p:spPr>
          <a:xfrm>
            <a:off x="7010400" y="6492875"/>
            <a:ext cx="2133600" cy="365125"/>
          </a:xfrm>
        </p:spPr>
        <p:txBody>
          <a:bodyPr/>
          <a:lstStyle/>
          <a:p>
            <a:fld id="{7182AAEC-F58E-2D4B-A71B-F180A7F91328}" type="slidenum">
              <a:rPr lang="en-US" sz="1800" b="1" smtClean="0"/>
              <a:pPr/>
              <a:t>9</a:t>
            </a:fld>
            <a:endParaRPr lang="en-US" sz="1800" b="1" dirty="0"/>
          </a:p>
        </p:txBody>
      </p:sp>
    </p:spTree>
    <p:extLst>
      <p:ext uri="{BB962C8B-B14F-4D97-AF65-F5344CB8AC3E}">
        <p14:creationId xmlns:p14="http://schemas.microsoft.com/office/powerpoint/2010/main" val="4139012397"/>
      </p:ext>
    </p:extLst>
  </p:cSld>
  <p:clrMapOvr>
    <a:masterClrMapping/>
  </p:clrMapOvr>
  <p:transition advTm="22605"/>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991</Words>
  <Application>Microsoft Office PowerPoint</Application>
  <PresentationFormat>On-screen Show (4:3)</PresentationFormat>
  <Paragraphs>211</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宋体</vt:lpstr>
      <vt:lpstr>Arial</vt:lpstr>
      <vt:lpstr>Calibri</vt:lpstr>
      <vt:lpstr>Cambria</vt:lpstr>
      <vt:lpstr>Times New Roman</vt:lpstr>
      <vt:lpstr>Wingdings</vt:lpstr>
      <vt:lpstr>Office Theme</vt:lpstr>
      <vt:lpstr>Probing the impact of biogenic emission estimates  on air quality modeling  using satellite Photosynthetically Active Radiation (PAR) </vt:lpstr>
      <vt:lpstr>Background &amp; Motivation</vt:lpstr>
      <vt:lpstr>PAR satellite retrieval algorithm</vt:lpstr>
      <vt:lpstr>Satellite-derived insolation (left) and PAR (right)</vt:lpstr>
      <vt:lpstr>WRF-MEGAN-CMAQ modeling framework</vt:lpstr>
      <vt:lpstr>Observational networks &amp; simulation configuration</vt:lpstr>
      <vt:lpstr>Insolation simulation performance: WRF .vs. Satellite</vt:lpstr>
      <vt:lpstr>PAR simulation performance: WRF .vs. Satellite</vt:lpstr>
      <vt:lpstr>Conversion Factor (CF) from insolation to PAR</vt:lpstr>
      <vt:lpstr>MEGAN emission Difference: WRF .vs. Satellite</vt:lpstr>
      <vt:lpstr>BVOC emission estimates with different climate region</vt:lpstr>
      <vt:lpstr>Response for daily max 8-hr average O3 concentrations</vt:lpstr>
      <vt:lpstr>Summary &amp; ongoing work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 zhang</dc:creator>
  <cp:lastModifiedBy>Friday Center</cp:lastModifiedBy>
  <cp:revision>134</cp:revision>
  <dcterms:created xsi:type="dcterms:W3CDTF">2014-10-20T05:58:26Z</dcterms:created>
  <dcterms:modified xsi:type="dcterms:W3CDTF">2014-10-28T12:04:52Z</dcterms:modified>
</cp:coreProperties>
</file>