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3" r:id="rId1"/>
  </p:sldMasterIdLst>
  <p:notesMasterIdLst>
    <p:notesMasterId r:id="rId24"/>
  </p:notesMasterIdLst>
  <p:handoutMasterIdLst>
    <p:handoutMasterId r:id="rId25"/>
  </p:handoutMasterIdLst>
  <p:sldIdLst>
    <p:sldId id="280" r:id="rId2"/>
    <p:sldId id="278" r:id="rId3"/>
    <p:sldId id="281" r:id="rId4"/>
    <p:sldId id="286" r:id="rId5"/>
    <p:sldId id="283" r:id="rId6"/>
    <p:sldId id="284" r:id="rId7"/>
    <p:sldId id="285" r:id="rId8"/>
    <p:sldId id="287" r:id="rId9"/>
    <p:sldId id="288" r:id="rId10"/>
    <p:sldId id="289" r:id="rId11"/>
    <p:sldId id="291" r:id="rId12"/>
    <p:sldId id="292" r:id="rId13"/>
    <p:sldId id="293" r:id="rId14"/>
    <p:sldId id="297" r:id="rId15"/>
    <p:sldId id="295" r:id="rId16"/>
    <p:sldId id="296" r:id="rId17"/>
    <p:sldId id="290" r:id="rId18"/>
    <p:sldId id="299" r:id="rId19"/>
    <p:sldId id="300" r:id="rId20"/>
    <p:sldId id="301" r:id="rId21"/>
    <p:sldId id="302" r:id="rId22"/>
    <p:sldId id="28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5B"/>
    <a:srgbClr val="804317"/>
    <a:srgbClr val="0848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25" d="100"/>
          <a:sy n="125" d="100"/>
        </p:scale>
        <p:origin x="-520" y="15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85C357-136A-CA4C-A5D2-6F1C3285BA5F}" type="datetimeFigureOut">
              <a:rPr lang="en-US" smtClean="0"/>
              <a:t>10/28/14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66D7D2-84EF-B64E-B026-0BA0B9922CCB}" type="slidenum">
              <a:rPr lang="en-US" smtClean="0"/>
              <a:t>‹#›</a:t>
            </a:fld>
            <a:endParaRPr lang="en-US"/>
          </a:p>
        </p:txBody>
      </p:sp>
    </p:spTree>
    <p:extLst>
      <p:ext uri="{BB962C8B-B14F-4D97-AF65-F5344CB8AC3E}">
        <p14:creationId xmlns:p14="http://schemas.microsoft.com/office/powerpoint/2010/main" val="4013104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D7A8A-CD8A-8F41-A2F5-8E4E27863D34}" type="datetimeFigureOut">
              <a:rPr lang="en-US" smtClean="0"/>
              <a:t>10/28/14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6F225-1E28-0A4A-A23D-74E9F5DAB377}" type="slidenum">
              <a:rPr lang="en-US" smtClean="0"/>
              <a:t>‹#›</a:t>
            </a:fld>
            <a:endParaRPr lang="en-US"/>
          </a:p>
        </p:txBody>
      </p:sp>
    </p:spTree>
    <p:extLst>
      <p:ext uri="{BB962C8B-B14F-4D97-AF65-F5344CB8AC3E}">
        <p14:creationId xmlns:p14="http://schemas.microsoft.com/office/powerpoint/2010/main" val="11280428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1</a:t>
            </a:fld>
            <a:endParaRPr lang="en-US"/>
          </a:p>
        </p:txBody>
      </p:sp>
    </p:spTree>
    <p:extLst>
      <p:ext uri="{BB962C8B-B14F-4D97-AF65-F5344CB8AC3E}">
        <p14:creationId xmlns:p14="http://schemas.microsoft.com/office/powerpoint/2010/main" val="356550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 am showing gas and aerosol species soccer plots for both 2005 and 2010. In the case of aerosol species in 2005 sulfate aerosols are </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10</a:t>
            </a:fld>
            <a:endParaRPr lang="en-US"/>
          </a:p>
        </p:txBody>
      </p:sp>
    </p:spTree>
    <p:extLst>
      <p:ext uri="{BB962C8B-B14F-4D97-AF65-F5344CB8AC3E}">
        <p14:creationId xmlns:p14="http://schemas.microsoft.com/office/powerpoint/2010/main" val="285100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a:t>
            </a:r>
            <a:r>
              <a:rPr lang="en-US" baseline="0" dirty="0" smtClean="0"/>
              <a:t> compared our model simulations with</a:t>
            </a:r>
            <a:r>
              <a:rPr lang="en-US" dirty="0" smtClean="0"/>
              <a:t> MOZAIC data obtained from</a:t>
            </a:r>
            <a:r>
              <a:rPr lang="en-US" baseline="0" dirty="0" smtClean="0"/>
              <a:t> </a:t>
            </a:r>
            <a:r>
              <a:rPr lang="en-US" dirty="0" smtClean="0"/>
              <a:t>IAGOS  (</a:t>
            </a:r>
            <a:r>
              <a:rPr lang="en-US" dirty="0" err="1" smtClean="0"/>
              <a:t>inservice</a:t>
            </a:r>
            <a:r>
              <a:rPr lang="en-US" baseline="0" dirty="0" smtClean="0"/>
              <a:t> aircraft for global observing system). We developed a tool that can grid the in-situ aircraft observation data to our domain and does a spatial and vertical pairing. Here I am showing vertical profiles of Ozone and CO near JFK and </a:t>
            </a:r>
            <a:r>
              <a:rPr lang="en-US" baseline="0" dirty="0" err="1" smtClean="0"/>
              <a:t>Ohare</a:t>
            </a:r>
            <a:r>
              <a:rPr lang="en-US" baseline="0" dirty="0" smtClean="0"/>
              <a:t> airports.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11</a:t>
            </a:fld>
            <a:endParaRPr lang="en-US"/>
          </a:p>
        </p:txBody>
      </p:sp>
    </p:spTree>
    <p:extLst>
      <p:ext uri="{BB962C8B-B14F-4D97-AF65-F5344CB8AC3E}">
        <p14:creationId xmlns:p14="http://schemas.microsoft.com/office/powerpoint/2010/main" val="105498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case of O3, we are seeing decreases near airport regions which could be due to the titration effect , i.e., reaction of available O3 with excess NO2 as most of the airports are near urban locations. In the case of NO2 and PM2.5 we are seeing near airports.  Nitrate aerosol is contributing higher in winter months to the total PM2.5 and sulfate aerosol is contributing high during summer months. Therefore in order to take any policy relevant action one should remember the </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12</a:t>
            </a:fld>
            <a:endParaRPr lang="en-US"/>
          </a:p>
        </p:txBody>
      </p:sp>
    </p:spTree>
    <p:extLst>
      <p:ext uri="{BB962C8B-B14F-4D97-AF65-F5344CB8AC3E}">
        <p14:creationId xmlns:p14="http://schemas.microsoft.com/office/powerpoint/2010/main" val="367394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14</a:t>
            </a:fld>
            <a:endParaRPr lang="en-US"/>
          </a:p>
        </p:txBody>
      </p:sp>
    </p:spTree>
    <p:extLst>
      <p:ext uri="{BB962C8B-B14F-4D97-AF65-F5344CB8AC3E}">
        <p14:creationId xmlns:p14="http://schemas.microsoft.com/office/powerpoint/2010/main" val="279957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15</a:t>
            </a:fld>
            <a:endParaRPr lang="en-US"/>
          </a:p>
        </p:txBody>
      </p:sp>
    </p:spTree>
    <p:extLst>
      <p:ext uri="{BB962C8B-B14F-4D97-AF65-F5344CB8AC3E}">
        <p14:creationId xmlns:p14="http://schemas.microsoft.com/office/powerpoint/2010/main" val="1151382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our</a:t>
            </a:r>
            <a:r>
              <a:rPr lang="en-US" baseline="0" dirty="0" smtClean="0"/>
              <a:t> first round of 2005 and 2010 modeling results, </a:t>
            </a:r>
            <a:r>
              <a:rPr lang="en-US" baseline="0" dirty="0" err="1" smtClean="0"/>
              <a:t>boston</a:t>
            </a:r>
            <a:r>
              <a:rPr lang="en-US" baseline="0" dirty="0" smtClean="0"/>
              <a:t> university collaborators calculated the mortality numbers for 2005 and 2010, and since we haven’t finished our future year modeling simulations we calculated future year mortality using prior studies 6X factor. So in order to decrease the impact of aviation in future years there is a need of huge effort.  </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16</a:t>
            </a:fld>
            <a:endParaRPr lang="en-US"/>
          </a:p>
        </p:txBody>
      </p:sp>
    </p:spTree>
    <p:extLst>
      <p:ext uri="{BB962C8B-B14F-4D97-AF65-F5344CB8AC3E}">
        <p14:creationId xmlns:p14="http://schemas.microsoft.com/office/powerpoint/2010/main" val="2699801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17</a:t>
            </a:fld>
            <a:endParaRPr lang="en-US"/>
          </a:p>
        </p:txBody>
      </p:sp>
    </p:spTree>
    <p:extLst>
      <p:ext uri="{BB962C8B-B14F-4D97-AF65-F5344CB8AC3E}">
        <p14:creationId xmlns:p14="http://schemas.microsoft.com/office/powerpoint/2010/main" val="269980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LNOx fix in CMAQ and</a:t>
            </a:r>
            <a:r>
              <a:rPr lang="en-US" baseline="0" dirty="0" smtClean="0"/>
              <a:t> the vertical allocation</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22</a:t>
            </a:fld>
            <a:endParaRPr lang="en-US"/>
          </a:p>
        </p:txBody>
      </p:sp>
    </p:spTree>
    <p:extLst>
      <p:ext uri="{BB962C8B-B14F-4D97-AF65-F5344CB8AC3E}">
        <p14:creationId xmlns:p14="http://schemas.microsoft.com/office/powerpoint/2010/main" val="269980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a:t>
            </a:r>
            <a:r>
              <a:rPr lang="en-US" baseline="0" dirty="0" smtClean="0"/>
              <a:t> any other automobiles, aircraft emits suite of pollutants, if you are wondering  how much these aircraft emissions can contribute  to anthropogenic source, for example </a:t>
            </a:r>
            <a:r>
              <a:rPr lang="en-US" baseline="0" dirty="0" err="1" smtClean="0"/>
              <a:t>avi.NOx</a:t>
            </a:r>
            <a:r>
              <a:rPr lang="en-US" baseline="0" dirty="0" smtClean="0"/>
              <a:t> can contribute ……which is very less when we look at the whole domain but it can contribute even 5-7% in some counties that are closer to bigger airports. And landing and take off emissions are the major aircraft emissions that occur near surface and in vicinity of airports, which comprises…… There are few studies that looked at these emissions and their findings motivated us to look into this impact of LTO emissions on surface air quality topic a little bit further more.  We went one step a ahead and considered all US airports.</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2</a:t>
            </a:fld>
            <a:endParaRPr lang="en-US"/>
          </a:p>
        </p:txBody>
      </p:sp>
    </p:spTree>
    <p:extLst>
      <p:ext uri="{BB962C8B-B14F-4D97-AF65-F5344CB8AC3E}">
        <p14:creationId xmlns:p14="http://schemas.microsoft.com/office/powerpoint/2010/main" val="379394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understand what mitigation strategies should be taken to reach  FAA’s goal. Collaborating with BU for risk assessment. in order to attain that goal we developed. </a:t>
            </a:r>
          </a:p>
          <a:p>
            <a:r>
              <a:rPr lang="en-US" baseline="0" dirty="0" smtClean="0"/>
              <a:t>Finally we are also trying to understand   </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3</a:t>
            </a:fld>
            <a:endParaRPr lang="en-US"/>
          </a:p>
        </p:txBody>
      </p:sp>
    </p:spTree>
    <p:extLst>
      <p:ext uri="{BB962C8B-B14F-4D97-AF65-F5344CB8AC3E}">
        <p14:creationId xmlns:p14="http://schemas.microsoft.com/office/powerpoint/2010/main" val="374262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domain resolution used for this regional</a:t>
            </a:r>
            <a:r>
              <a:rPr lang="en-US" baseline="0" dirty="0" smtClean="0"/>
              <a:t> scale modeling is 36km. For background emissions we used NEI v2 inventory. AEDT- Aviation environmental design tool , </a:t>
            </a:r>
            <a:r>
              <a:rPr lang="en-US" sz="1200" kern="1200" dirty="0" smtClean="0">
                <a:solidFill>
                  <a:schemeClr val="tx1"/>
                </a:solidFill>
                <a:effectLst/>
                <a:latin typeface="+mn-lt"/>
                <a:ea typeface="+mn-ea"/>
                <a:cs typeface="+mn-cs"/>
              </a:rPr>
              <a:t>a chorded emission inventory [Wilkerson et al., 2010, Olsen et al., 2012] that consists of fuel burn data and emission values for all individual flights throughout the world for different aircraft engines, so in our study we considered emissions from every flight that take</a:t>
            </a:r>
            <a:r>
              <a:rPr lang="en-US" sz="1200" kern="1200" baseline="0" dirty="0" smtClean="0">
                <a:solidFill>
                  <a:schemeClr val="tx1"/>
                </a:solidFill>
                <a:effectLst/>
                <a:latin typeface="+mn-lt"/>
                <a:ea typeface="+mn-ea"/>
                <a:cs typeface="+mn-cs"/>
              </a:rPr>
              <a:t> off and land in US for 2005 and 2010 years.  </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4</a:t>
            </a:fld>
            <a:endParaRPr lang="en-US"/>
          </a:p>
        </p:txBody>
      </p:sp>
    </p:spTree>
    <p:extLst>
      <p:ext uri="{BB962C8B-B14F-4D97-AF65-F5344CB8AC3E}">
        <p14:creationId xmlns:p14="http://schemas.microsoft.com/office/powerpoint/2010/main" val="229522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a:t>
            </a:r>
            <a:r>
              <a:rPr lang="en-US" baseline="0" dirty="0" smtClean="0"/>
              <a:t> are conducting multiple year simulations we looked at all three emission inputs to understand how much they are varying among our modeling years and how much they are contributing </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5</a:t>
            </a:fld>
            <a:endParaRPr lang="en-US"/>
          </a:p>
        </p:txBody>
      </p:sp>
    </p:spTree>
    <p:extLst>
      <p:ext uri="{BB962C8B-B14F-4D97-AF65-F5344CB8AC3E}">
        <p14:creationId xmlns:p14="http://schemas.microsoft.com/office/powerpoint/2010/main" val="424001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 first left</a:t>
            </a:r>
            <a:r>
              <a:rPr lang="en-US" baseline="0" dirty="0" smtClean="0"/>
              <a:t> hand figure I am showing change in domain wide emissions from 2005 to 2010, which showed decrease in the case of both aviation and non-aviation, except in the case of NH3 where we are seeing increase of those emissions in 2010. In the case of CO, there was e</a:t>
            </a:r>
            <a:r>
              <a:rPr lang="en-US" dirty="0" smtClean="0"/>
              <a:t>rror in aviation emissions due to inconsistent fleet</a:t>
            </a:r>
            <a:r>
              <a:rPr lang="en-US" baseline="0" dirty="0" smtClean="0"/>
              <a:t> used in 2005 and 2010 which is being rectified for our next round of model runs.</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6</a:t>
            </a:fld>
            <a:endParaRPr lang="en-US"/>
          </a:p>
        </p:txBody>
      </p:sp>
    </p:spTree>
    <p:extLst>
      <p:ext uri="{BB962C8B-B14F-4D97-AF65-F5344CB8AC3E}">
        <p14:creationId xmlns:p14="http://schemas.microsoft.com/office/powerpoint/2010/main" val="415604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Lightning NOx as it is one other natural emission source that has emissions varying four dimensionally similar to aircraft emissions.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using the lightning</a:t>
            </a:r>
            <a:r>
              <a:rPr lang="en-US" baseline="0" dirty="0" smtClean="0"/>
              <a:t> NOx update in CMAQv5.0. </a:t>
            </a:r>
            <a:r>
              <a:rPr lang="en-US" sz="1200" kern="1200" dirty="0" smtClean="0">
                <a:solidFill>
                  <a:schemeClr val="tx1"/>
                </a:solidFill>
                <a:effectLst/>
                <a:latin typeface="+mn-lt"/>
                <a:ea typeface="+mn-ea"/>
                <a:cs typeface="+mn-cs"/>
              </a:rPr>
              <a:t>The new inline LNOx approach takes National Lightning Detection Network (NLDN) [Cummins and Murphy, 2009] flash counts and convective precipitation variable from meteorology data to allocate lightning NO emissions spatially and vertically. We also</a:t>
            </a:r>
            <a:r>
              <a:rPr lang="en-US" sz="1200" kern="1200" baseline="0" dirty="0" smtClean="0">
                <a:solidFill>
                  <a:schemeClr val="tx1"/>
                </a:solidFill>
                <a:effectLst/>
                <a:latin typeface="+mn-lt"/>
                <a:ea typeface="+mn-ea"/>
                <a:cs typeface="+mn-cs"/>
              </a:rPr>
              <a:t> modified the code such that the vertical allocation was done based on met layers instead of emission layers. Here at the bottom I am showing a latitude plot of lightning and aviation NOx. </a:t>
            </a:r>
            <a:endParaRPr lang="en-US" dirty="0" smtClean="0"/>
          </a:p>
          <a:p>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7</a:t>
            </a:fld>
            <a:endParaRPr lang="en-US"/>
          </a:p>
        </p:txBody>
      </p:sp>
    </p:spTree>
    <p:extLst>
      <p:ext uri="{BB962C8B-B14F-4D97-AF65-F5344CB8AC3E}">
        <p14:creationId xmlns:p14="http://schemas.microsoft.com/office/powerpoint/2010/main" val="331588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looking into aviation</a:t>
            </a:r>
            <a:r>
              <a:rPr lang="en-US" baseline="0" dirty="0" smtClean="0"/>
              <a:t> contributions we performed extensive model evaluation using both surface and in-situ aircraft observations. </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8</a:t>
            </a:fld>
            <a:endParaRPr lang="en-US"/>
          </a:p>
        </p:txBody>
      </p:sp>
    </p:spTree>
    <p:extLst>
      <p:ext uri="{BB962C8B-B14F-4D97-AF65-F5344CB8AC3E}">
        <p14:creationId xmlns:p14="http://schemas.microsoft.com/office/powerpoint/2010/main" val="2895069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a:t>
            </a:r>
            <a:r>
              <a:rPr lang="en-US" baseline="0" dirty="0" smtClean="0"/>
              <a:t> am showing O3 and PM2.5 spatial normalized mean bias plots. In the case of PM2.5, we are seeing underprediction in 2005 but overprediction in 2010 particularly  near eastern US, to understand this we looked individual aerosol species model performance from other networks like CSN, </a:t>
            </a:r>
            <a:r>
              <a:rPr lang="en-US" baseline="0" dirty="0" err="1" smtClean="0"/>
              <a:t>Castnet</a:t>
            </a:r>
            <a:r>
              <a:rPr lang="en-US" baseline="0" dirty="0" smtClean="0"/>
              <a:t> and SEARCH and observed that both nitrate and sulfate aerosols are slightly overpredicted in 2010.</a:t>
            </a:r>
            <a:endParaRPr lang="en-US" dirty="0"/>
          </a:p>
        </p:txBody>
      </p:sp>
      <p:sp>
        <p:nvSpPr>
          <p:cNvPr id="4" name="Slide Number Placeholder 3"/>
          <p:cNvSpPr>
            <a:spLocks noGrp="1"/>
          </p:cNvSpPr>
          <p:nvPr>
            <p:ph type="sldNum" sz="quarter" idx="10"/>
          </p:nvPr>
        </p:nvSpPr>
        <p:spPr/>
        <p:txBody>
          <a:bodyPr/>
          <a:lstStyle/>
          <a:p>
            <a:fld id="{5C96F225-1E28-0A4A-A23D-74E9F5DAB377}" type="slidenum">
              <a:rPr lang="en-US" smtClean="0"/>
              <a:t>9</a:t>
            </a:fld>
            <a:endParaRPr lang="en-US"/>
          </a:p>
        </p:txBody>
      </p:sp>
    </p:spTree>
    <p:extLst>
      <p:ext uri="{BB962C8B-B14F-4D97-AF65-F5344CB8AC3E}">
        <p14:creationId xmlns:p14="http://schemas.microsoft.com/office/powerpoint/2010/main" val="1966045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E31A47-D6D5-3742-AC39-30617AF82075}" type="datetime1">
              <a:rPr lang="en-US" smtClean="0"/>
              <a:t>10/28/14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242E0F-4F37-7B45-92C6-EE252E0EB2D5}" type="slidenum">
              <a:rPr lang="en-US" smtClean="0"/>
              <a:pPr>
                <a:defRPr/>
              </a:pPr>
              <a:t>‹#›</a:t>
            </a:fld>
            <a:endParaRPr lang="en-US"/>
          </a:p>
        </p:txBody>
      </p:sp>
    </p:spTree>
    <p:extLst>
      <p:ext uri="{BB962C8B-B14F-4D97-AF65-F5344CB8AC3E}">
        <p14:creationId xmlns:p14="http://schemas.microsoft.com/office/powerpoint/2010/main" val="106785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1FE9DD-2334-0E48-81D1-0A6F0D1E3965}" type="datetime1">
              <a:rPr lang="en-US" smtClean="0"/>
              <a:t>10/28/14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AA8F7-0097-214E-A1CF-FB070870FC61}" type="slidenum">
              <a:rPr lang="en-US" smtClean="0"/>
              <a:pPr>
                <a:defRPr/>
              </a:pPr>
              <a:t>‹#›</a:t>
            </a:fld>
            <a:endParaRPr lang="en-US"/>
          </a:p>
        </p:txBody>
      </p:sp>
    </p:spTree>
    <p:extLst>
      <p:ext uri="{BB962C8B-B14F-4D97-AF65-F5344CB8AC3E}">
        <p14:creationId xmlns:p14="http://schemas.microsoft.com/office/powerpoint/2010/main" val="183403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368408-456E-1B4F-8CD6-246E6FC38F01}" type="datetime1">
              <a:rPr lang="en-US" smtClean="0"/>
              <a:t>10/28/14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FD2E1D-72C1-3540-9A44-31F261532578}" type="slidenum">
              <a:rPr lang="en-US" smtClean="0"/>
              <a:pPr>
                <a:defRPr/>
              </a:pPr>
              <a:t>‹#›</a:t>
            </a:fld>
            <a:endParaRPr lang="en-US"/>
          </a:p>
        </p:txBody>
      </p:sp>
    </p:spTree>
    <p:extLst>
      <p:ext uri="{BB962C8B-B14F-4D97-AF65-F5344CB8AC3E}">
        <p14:creationId xmlns:p14="http://schemas.microsoft.com/office/powerpoint/2010/main" val="1045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1421CB-2067-B849-A4C5-866315AFED15}" type="datetime1">
              <a:rPr lang="en-US" smtClean="0"/>
              <a:t>10/28/14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AAA4BB-9A7A-DE43-B414-706E586CE436}" type="slidenum">
              <a:rPr lang="en-US" smtClean="0"/>
              <a:pPr>
                <a:defRPr/>
              </a:pPr>
              <a:t>‹#›</a:t>
            </a:fld>
            <a:endParaRPr lang="en-US"/>
          </a:p>
        </p:txBody>
      </p:sp>
    </p:spTree>
    <p:extLst>
      <p:ext uri="{BB962C8B-B14F-4D97-AF65-F5344CB8AC3E}">
        <p14:creationId xmlns:p14="http://schemas.microsoft.com/office/powerpoint/2010/main" val="41713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350F50-58BE-9C49-AC84-EBA3D8600715}" type="datetime1">
              <a:rPr lang="en-US" smtClean="0"/>
              <a:t>10/28/14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2C21FA-9F81-E440-BDBF-7C8CF8024864}" type="slidenum">
              <a:rPr lang="en-US" smtClean="0"/>
              <a:pPr>
                <a:defRPr/>
              </a:pPr>
              <a:t>‹#›</a:t>
            </a:fld>
            <a:endParaRPr lang="en-US"/>
          </a:p>
        </p:txBody>
      </p:sp>
    </p:spTree>
    <p:extLst>
      <p:ext uri="{BB962C8B-B14F-4D97-AF65-F5344CB8AC3E}">
        <p14:creationId xmlns:p14="http://schemas.microsoft.com/office/powerpoint/2010/main" val="82479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6D929F-5A5E-D944-B232-8B8107AC0031}" type="datetime1">
              <a:rPr lang="en-US" smtClean="0"/>
              <a:t>10/28/14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C9B56A-712F-3142-9765-9FC8AC6C5649}" type="slidenum">
              <a:rPr lang="en-US" smtClean="0"/>
              <a:pPr>
                <a:defRPr/>
              </a:pPr>
              <a:t>‹#›</a:t>
            </a:fld>
            <a:endParaRPr lang="en-US"/>
          </a:p>
        </p:txBody>
      </p:sp>
    </p:spTree>
    <p:extLst>
      <p:ext uri="{BB962C8B-B14F-4D97-AF65-F5344CB8AC3E}">
        <p14:creationId xmlns:p14="http://schemas.microsoft.com/office/powerpoint/2010/main" val="81857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9E045D-3757-EC49-98AF-F0798B91EC3C}" type="datetime1">
              <a:rPr lang="en-US" smtClean="0"/>
              <a:t>10/28/14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31430A-F128-BC4A-8160-473412A7162B}" type="slidenum">
              <a:rPr lang="en-US" smtClean="0"/>
              <a:pPr>
                <a:defRPr/>
              </a:pPr>
              <a:t>‹#›</a:t>
            </a:fld>
            <a:endParaRPr lang="en-US"/>
          </a:p>
        </p:txBody>
      </p:sp>
    </p:spTree>
    <p:extLst>
      <p:ext uri="{BB962C8B-B14F-4D97-AF65-F5344CB8AC3E}">
        <p14:creationId xmlns:p14="http://schemas.microsoft.com/office/powerpoint/2010/main" val="425881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6267564-FAE9-7241-AC80-E362A4AFB813}" type="datetime1">
              <a:rPr lang="en-US" smtClean="0"/>
              <a:t>10/28/14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215CF32-7F7F-2D43-B2B3-DAF0156F9F1E}" type="slidenum">
              <a:rPr lang="en-US" smtClean="0"/>
              <a:t>‹#›</a:t>
            </a:fld>
            <a:endParaRPr lang="en-US"/>
          </a:p>
        </p:txBody>
      </p:sp>
    </p:spTree>
    <p:extLst>
      <p:ext uri="{BB962C8B-B14F-4D97-AF65-F5344CB8AC3E}">
        <p14:creationId xmlns:p14="http://schemas.microsoft.com/office/powerpoint/2010/main" val="249137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4AA29C-7AD2-D148-8DCD-7826BD21A4E3}" type="datetime1">
              <a:rPr lang="en-US" smtClean="0"/>
              <a:t>10/28/14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B73294-E832-974D-B65E-871D0427343D}" type="slidenum">
              <a:rPr lang="en-US" smtClean="0"/>
              <a:pPr>
                <a:defRPr/>
              </a:pPr>
              <a:t>‹#›</a:t>
            </a:fld>
            <a:endParaRPr lang="en-US"/>
          </a:p>
        </p:txBody>
      </p:sp>
    </p:spTree>
    <p:extLst>
      <p:ext uri="{BB962C8B-B14F-4D97-AF65-F5344CB8AC3E}">
        <p14:creationId xmlns:p14="http://schemas.microsoft.com/office/powerpoint/2010/main" val="357910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51E052-8909-984F-AC3B-90146C17C6F7}" type="datetime1">
              <a:rPr lang="en-US" smtClean="0"/>
              <a:t>10/28/14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11E44B-0EEB-D748-9A3E-B7A5F2D59042}" type="slidenum">
              <a:rPr lang="en-US" smtClean="0"/>
              <a:pPr>
                <a:defRPr/>
              </a:pPr>
              <a:t>‹#›</a:t>
            </a:fld>
            <a:endParaRPr lang="en-US"/>
          </a:p>
        </p:txBody>
      </p:sp>
    </p:spTree>
    <p:extLst>
      <p:ext uri="{BB962C8B-B14F-4D97-AF65-F5344CB8AC3E}">
        <p14:creationId xmlns:p14="http://schemas.microsoft.com/office/powerpoint/2010/main" val="30330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9AD5A9-0FD8-8246-A01A-9DB2A6231F79}" type="datetime1">
              <a:rPr lang="en-US" smtClean="0"/>
              <a:t>10/28/14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4284E4-8285-B04D-B56D-70D063D7EFFC}" type="slidenum">
              <a:rPr lang="en-US" smtClean="0"/>
              <a:pPr>
                <a:defRPr/>
              </a:pPr>
              <a:t>‹#›</a:t>
            </a:fld>
            <a:endParaRPr lang="en-US"/>
          </a:p>
        </p:txBody>
      </p:sp>
    </p:spTree>
    <p:extLst>
      <p:ext uri="{BB962C8B-B14F-4D97-AF65-F5344CB8AC3E}">
        <p14:creationId xmlns:p14="http://schemas.microsoft.com/office/powerpoint/2010/main" val="17128774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C9C1C97-381F-6E4F-BE49-420AE23C278E}" type="datetime1">
              <a:rPr lang="en-US" smtClean="0"/>
              <a:t>10/28/14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89A18C4-4CA3-FD4C-97A0-5C8B947FA3C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emf"/><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0.emf"/><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emf"/><Relationship Id="rId3" Type="http://schemas.openxmlformats.org/officeDocument/2006/relationships/image" Target="../media/image44.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emf"/><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emf"/><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25040"/>
            <a:ext cx="9144000" cy="1767840"/>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Modeled Trends in Impacts of Landing and Takeoff Aircraft Emissions on Surface Air-Quality in U.S for 2005, 2010 and 2018 </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48" y="215900"/>
            <a:ext cx="2494852" cy="794968"/>
          </a:xfrm>
          <a:prstGeom prst="rect">
            <a:avLst/>
          </a:prstGeom>
        </p:spPr>
      </p:pic>
      <p:pic>
        <p:nvPicPr>
          <p:cNvPr id="7" name="Picture 6"/>
          <p:cNvPicPr>
            <a:picLocks noChangeAspect="1"/>
          </p:cNvPicPr>
          <p:nvPr/>
        </p:nvPicPr>
        <p:blipFill>
          <a:blip r:embed="rId4"/>
          <a:stretch>
            <a:fillRect/>
          </a:stretch>
        </p:blipFill>
        <p:spPr>
          <a:xfrm>
            <a:off x="6969760" y="98252"/>
            <a:ext cx="2092960" cy="1039668"/>
          </a:xfrm>
          <a:prstGeom prst="rect">
            <a:avLst/>
          </a:prstGeom>
        </p:spPr>
      </p:pic>
      <p:pic>
        <p:nvPicPr>
          <p:cNvPr id="9" name="Picture 8"/>
          <p:cNvPicPr>
            <a:picLocks noChangeAspect="1"/>
          </p:cNvPicPr>
          <p:nvPr/>
        </p:nvPicPr>
        <p:blipFill>
          <a:blip r:embed="rId5"/>
          <a:stretch>
            <a:fillRect/>
          </a:stretch>
        </p:blipFill>
        <p:spPr>
          <a:xfrm>
            <a:off x="3525520" y="215900"/>
            <a:ext cx="2245360" cy="750380"/>
          </a:xfrm>
          <a:prstGeom prst="rect">
            <a:avLst/>
          </a:prstGeom>
        </p:spPr>
      </p:pic>
      <p:sp>
        <p:nvSpPr>
          <p:cNvPr id="10" name="Subtitle 3"/>
          <p:cNvSpPr>
            <a:spLocks noGrp="1"/>
          </p:cNvSpPr>
          <p:nvPr>
            <p:ph type="subTitle" idx="1"/>
          </p:nvPr>
        </p:nvSpPr>
        <p:spPr>
          <a:xfrm>
            <a:off x="1349058" y="4179888"/>
            <a:ext cx="6860222" cy="1743392"/>
          </a:xfrm>
        </p:spPr>
        <p:txBody>
          <a:bodyPr>
            <a:normAutofit fontScale="62500" lnSpcReduction="20000"/>
          </a:bodyPr>
          <a:lstStyle/>
          <a:p>
            <a:pPr>
              <a:buFont typeface="Helvetica CY" charset="0"/>
              <a:buNone/>
            </a:pPr>
            <a:endParaRPr lang="en-US" sz="1600" b="0" dirty="0">
              <a:solidFill>
                <a:srgbClr val="000000"/>
              </a:solidFill>
              <a:latin typeface="Tahoma" charset="0"/>
              <a:ea typeface="ＭＳ Ｐゴシック" charset="0"/>
              <a:cs typeface="Tahoma" charset="0"/>
            </a:endParaRPr>
          </a:p>
          <a:p>
            <a:pPr>
              <a:buFont typeface="Helvetica CY" charset="0"/>
              <a:buNone/>
            </a:pPr>
            <a:endParaRPr lang="en-US" sz="2600" b="1" dirty="0">
              <a:solidFill>
                <a:srgbClr val="084888"/>
              </a:solidFill>
              <a:latin typeface="Tahoma" charset="0"/>
              <a:cs typeface="Tahoma" charset="0"/>
            </a:endParaRPr>
          </a:p>
          <a:p>
            <a:r>
              <a:rPr lang="en-US" sz="2600" b="1" dirty="0">
                <a:solidFill>
                  <a:srgbClr val="084888"/>
                </a:solidFill>
              </a:rPr>
              <a:t>Lakshmi </a:t>
            </a:r>
            <a:r>
              <a:rPr lang="en-US" sz="2600" b="1" dirty="0" err="1">
                <a:solidFill>
                  <a:srgbClr val="084888"/>
                </a:solidFill>
              </a:rPr>
              <a:t>Pradeepa</a:t>
            </a:r>
            <a:r>
              <a:rPr lang="en-US" sz="2600" b="1" dirty="0">
                <a:solidFill>
                  <a:srgbClr val="084888"/>
                </a:solidFill>
              </a:rPr>
              <a:t> </a:t>
            </a:r>
            <a:r>
              <a:rPr lang="en-US" sz="2600" b="1" dirty="0" smtClean="0">
                <a:solidFill>
                  <a:srgbClr val="084888"/>
                </a:solidFill>
              </a:rPr>
              <a:t>Vennam</a:t>
            </a:r>
            <a:r>
              <a:rPr lang="en-US" sz="2600" b="1" baseline="30000" dirty="0" smtClean="0">
                <a:solidFill>
                  <a:srgbClr val="084888"/>
                </a:solidFill>
              </a:rPr>
              <a:t>1</a:t>
            </a:r>
            <a:r>
              <a:rPr lang="en-US" sz="2600" b="1" dirty="0" smtClean="0">
                <a:solidFill>
                  <a:srgbClr val="084888"/>
                </a:solidFill>
              </a:rPr>
              <a:t>, </a:t>
            </a:r>
            <a:r>
              <a:rPr lang="en-US" sz="2600" b="1" dirty="0" err="1">
                <a:solidFill>
                  <a:srgbClr val="084888"/>
                </a:solidFill>
              </a:rPr>
              <a:t>Saravanan</a:t>
            </a:r>
            <a:r>
              <a:rPr lang="en-US" sz="2600" b="1" dirty="0">
                <a:solidFill>
                  <a:srgbClr val="084888"/>
                </a:solidFill>
              </a:rPr>
              <a:t> </a:t>
            </a:r>
            <a:r>
              <a:rPr lang="en-US" sz="2600" b="1" dirty="0" smtClean="0">
                <a:solidFill>
                  <a:srgbClr val="084888"/>
                </a:solidFill>
              </a:rPr>
              <a:t>Arunachalam</a:t>
            </a:r>
            <a:r>
              <a:rPr lang="en-US" sz="2600" b="1" baseline="30000" dirty="0" smtClean="0">
                <a:solidFill>
                  <a:srgbClr val="084888"/>
                </a:solidFill>
              </a:rPr>
              <a:t>1</a:t>
            </a:r>
            <a:r>
              <a:rPr lang="en-US" sz="2600" b="1" dirty="0" smtClean="0">
                <a:solidFill>
                  <a:srgbClr val="084888"/>
                </a:solidFill>
              </a:rPr>
              <a:t>, </a:t>
            </a:r>
            <a:r>
              <a:rPr lang="en-US" sz="2600" b="1" dirty="0">
                <a:solidFill>
                  <a:srgbClr val="084888"/>
                </a:solidFill>
              </a:rPr>
              <a:t>Jared </a:t>
            </a:r>
            <a:r>
              <a:rPr lang="en-US" sz="2600" b="1" dirty="0" smtClean="0">
                <a:solidFill>
                  <a:srgbClr val="084888"/>
                </a:solidFill>
              </a:rPr>
              <a:t>Bowden</a:t>
            </a:r>
            <a:r>
              <a:rPr lang="en-US" sz="2600" b="1" baseline="30000" dirty="0" smtClean="0">
                <a:solidFill>
                  <a:srgbClr val="084888"/>
                </a:solidFill>
              </a:rPr>
              <a:t>1</a:t>
            </a:r>
            <a:r>
              <a:rPr lang="en-US" sz="2600" b="1" dirty="0" smtClean="0">
                <a:solidFill>
                  <a:srgbClr val="084888"/>
                </a:solidFill>
              </a:rPr>
              <a:t>, </a:t>
            </a:r>
            <a:r>
              <a:rPr lang="en-US" sz="2600" b="1" dirty="0">
                <a:solidFill>
                  <a:srgbClr val="084888"/>
                </a:solidFill>
              </a:rPr>
              <a:t>B.H </a:t>
            </a:r>
            <a:r>
              <a:rPr lang="en-US" sz="2600" b="1" dirty="0" smtClean="0">
                <a:solidFill>
                  <a:srgbClr val="084888"/>
                </a:solidFill>
              </a:rPr>
              <a:t>Baek</a:t>
            </a:r>
            <a:r>
              <a:rPr lang="en-US" sz="2600" b="1" baseline="30000" dirty="0" smtClean="0">
                <a:solidFill>
                  <a:srgbClr val="084888"/>
                </a:solidFill>
              </a:rPr>
              <a:t>1</a:t>
            </a:r>
            <a:r>
              <a:rPr lang="en-US" sz="2600" b="1" dirty="0" smtClean="0">
                <a:solidFill>
                  <a:srgbClr val="084888"/>
                </a:solidFill>
              </a:rPr>
              <a:t>, </a:t>
            </a:r>
            <a:r>
              <a:rPr lang="en-US" sz="2600" b="1" dirty="0">
                <a:solidFill>
                  <a:srgbClr val="084888"/>
                </a:solidFill>
              </a:rPr>
              <a:t>Mohammad </a:t>
            </a:r>
            <a:r>
              <a:rPr lang="en-US" sz="2600" b="1" dirty="0" smtClean="0">
                <a:solidFill>
                  <a:srgbClr val="084888"/>
                </a:solidFill>
              </a:rPr>
              <a:t>Omary</a:t>
            </a:r>
            <a:r>
              <a:rPr lang="en-US" sz="2600" b="1" baseline="30000" dirty="0" smtClean="0">
                <a:solidFill>
                  <a:srgbClr val="084888"/>
                </a:solidFill>
              </a:rPr>
              <a:t>1</a:t>
            </a:r>
            <a:r>
              <a:rPr lang="en-US" sz="2600" b="1" dirty="0" smtClean="0">
                <a:solidFill>
                  <a:srgbClr val="084888"/>
                </a:solidFill>
              </a:rPr>
              <a:t>, </a:t>
            </a:r>
            <a:r>
              <a:rPr lang="en-US" sz="2600" b="1" dirty="0">
                <a:solidFill>
                  <a:srgbClr val="084888"/>
                </a:solidFill>
              </a:rPr>
              <a:t>William </a:t>
            </a:r>
            <a:r>
              <a:rPr lang="en-US" sz="2600" b="1" dirty="0" smtClean="0">
                <a:solidFill>
                  <a:srgbClr val="084888"/>
                </a:solidFill>
              </a:rPr>
              <a:t>Vizuete</a:t>
            </a:r>
            <a:r>
              <a:rPr lang="en-US" sz="2600" b="1" baseline="30000" dirty="0" smtClean="0">
                <a:solidFill>
                  <a:srgbClr val="084888"/>
                </a:solidFill>
              </a:rPr>
              <a:t>1</a:t>
            </a:r>
            <a:r>
              <a:rPr lang="en-US" sz="2600" b="1" dirty="0" smtClean="0">
                <a:solidFill>
                  <a:srgbClr val="084888"/>
                </a:solidFill>
              </a:rPr>
              <a:t>, </a:t>
            </a:r>
            <a:r>
              <a:rPr lang="en-US" sz="2600" b="1" dirty="0">
                <a:solidFill>
                  <a:srgbClr val="084888"/>
                </a:solidFill>
              </a:rPr>
              <a:t>Seth </a:t>
            </a:r>
            <a:r>
              <a:rPr lang="en-US" sz="2600" b="1" dirty="0" smtClean="0">
                <a:solidFill>
                  <a:srgbClr val="084888"/>
                </a:solidFill>
              </a:rPr>
              <a:t>Olsen</a:t>
            </a:r>
            <a:r>
              <a:rPr lang="en-US" sz="2600" b="1" baseline="30000" dirty="0" smtClean="0">
                <a:solidFill>
                  <a:srgbClr val="084888"/>
                </a:solidFill>
              </a:rPr>
              <a:t>2</a:t>
            </a:r>
            <a:r>
              <a:rPr lang="en-US" sz="2600" b="1" dirty="0">
                <a:solidFill>
                  <a:srgbClr val="084888"/>
                </a:solidFill>
              </a:rPr>
              <a:t/>
            </a:r>
            <a:br>
              <a:rPr lang="en-US" sz="2600" b="1" dirty="0">
                <a:solidFill>
                  <a:srgbClr val="084888"/>
                </a:solidFill>
              </a:rPr>
            </a:br>
            <a:endParaRPr lang="en-US" sz="2600" b="1" dirty="0" smtClean="0">
              <a:solidFill>
                <a:srgbClr val="084888"/>
              </a:solidFill>
            </a:endParaRPr>
          </a:p>
          <a:p>
            <a:r>
              <a:rPr lang="en-US" sz="2600" b="1" baseline="30000" dirty="0" smtClean="0">
                <a:solidFill>
                  <a:srgbClr val="084888"/>
                </a:solidFill>
              </a:rPr>
              <a:t>1</a:t>
            </a:r>
            <a:r>
              <a:rPr lang="en-US" sz="2600" b="1" dirty="0" smtClean="0">
                <a:solidFill>
                  <a:srgbClr val="084888"/>
                </a:solidFill>
              </a:rPr>
              <a:t>University </a:t>
            </a:r>
            <a:r>
              <a:rPr lang="en-US" sz="2600" b="1" dirty="0">
                <a:solidFill>
                  <a:srgbClr val="084888"/>
                </a:solidFill>
              </a:rPr>
              <a:t>of North Carolina, Chapel Hill, NC</a:t>
            </a:r>
            <a:br>
              <a:rPr lang="en-US" sz="2600" b="1" dirty="0">
                <a:solidFill>
                  <a:srgbClr val="084888"/>
                </a:solidFill>
              </a:rPr>
            </a:br>
            <a:r>
              <a:rPr lang="en-US" sz="2600" b="1" baseline="30000" dirty="0" smtClean="0">
                <a:solidFill>
                  <a:srgbClr val="084888"/>
                </a:solidFill>
              </a:rPr>
              <a:t>2</a:t>
            </a:r>
            <a:r>
              <a:rPr lang="en-US" sz="1900" b="1" dirty="0" smtClean="0">
                <a:solidFill>
                  <a:srgbClr val="084888"/>
                </a:solidFill>
              </a:rPr>
              <a:t>formerly</a:t>
            </a:r>
            <a:r>
              <a:rPr lang="en-US" sz="2600" b="1" dirty="0" smtClean="0">
                <a:solidFill>
                  <a:srgbClr val="084888"/>
                </a:solidFill>
              </a:rPr>
              <a:t> @ University </a:t>
            </a:r>
            <a:r>
              <a:rPr lang="en-US" sz="2600" b="1" dirty="0">
                <a:solidFill>
                  <a:srgbClr val="084888"/>
                </a:solidFill>
              </a:rPr>
              <a:t>of Illinois at Urbana-Champaign, IL </a:t>
            </a:r>
          </a:p>
          <a:p>
            <a:pPr>
              <a:buFont typeface="Helvetica CY" charset="0"/>
              <a:buNone/>
            </a:pPr>
            <a:endParaRPr lang="en-US" sz="1600" b="0" dirty="0">
              <a:solidFill>
                <a:srgbClr val="000000"/>
              </a:solidFill>
              <a:latin typeface="Tahoma" charset="0"/>
              <a:ea typeface="ＭＳ Ｐゴシック" charset="0"/>
              <a:cs typeface="Tahoma" charset="0"/>
            </a:endParaRPr>
          </a:p>
          <a:p>
            <a:pPr>
              <a:buFont typeface="Helvetica CY" charset="0"/>
              <a:buNone/>
            </a:pPr>
            <a:endParaRPr lang="en-US" sz="1600" b="0" dirty="0">
              <a:solidFill>
                <a:srgbClr val="000000"/>
              </a:solidFill>
              <a:latin typeface="Tahoma" charset="0"/>
              <a:ea typeface="ＭＳ Ｐゴシック" charset="0"/>
              <a:cs typeface="Tahoma" charset="0"/>
            </a:endParaRPr>
          </a:p>
          <a:p>
            <a:pPr>
              <a:buFont typeface="Helvetica CY" charset="0"/>
              <a:buNone/>
            </a:pPr>
            <a:endParaRPr lang="en-US" sz="1600" b="0" dirty="0">
              <a:latin typeface="Tahoma" charset="0"/>
              <a:ea typeface="ＭＳ Ｐゴシック" charset="0"/>
              <a:cs typeface="Tahoma" charset="0"/>
            </a:endParaRPr>
          </a:p>
          <a:p>
            <a:pPr>
              <a:buFont typeface="Helvetica CY" charset="0"/>
              <a:buNone/>
            </a:pPr>
            <a:endParaRPr lang="en-US" sz="1600" b="0" dirty="0">
              <a:latin typeface="Tahoma" charset="0"/>
              <a:ea typeface="ＭＳ Ｐゴシック" charset="0"/>
              <a:cs typeface="Tahoma" charset="0"/>
            </a:endParaRPr>
          </a:p>
          <a:p>
            <a:pPr>
              <a:buFont typeface="Helvetica CY" charset="0"/>
              <a:buNone/>
            </a:pPr>
            <a:endParaRPr lang="en-US" sz="1600" b="0" dirty="0">
              <a:latin typeface="Tahoma" charset="0"/>
              <a:ea typeface="ＭＳ Ｐゴシック" charset="0"/>
              <a:cs typeface="Tahoma" charset="0"/>
            </a:endParaRPr>
          </a:p>
        </p:txBody>
      </p:sp>
    </p:spTree>
    <p:extLst>
      <p:ext uri="{BB962C8B-B14F-4D97-AF65-F5344CB8AC3E}">
        <p14:creationId xmlns:p14="http://schemas.microsoft.com/office/powerpoint/2010/main" val="23186741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atin typeface="Gill Sans MT"/>
                <a:cs typeface="Gill Sans MT"/>
              </a:rPr>
              <a:t>Model Evaluation (Surface Observations)</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2" name="TextBox 1"/>
          <p:cNvSpPr txBox="1"/>
          <p:nvPr/>
        </p:nvSpPr>
        <p:spPr>
          <a:xfrm>
            <a:off x="121920" y="2275840"/>
            <a:ext cx="629920" cy="338554"/>
          </a:xfrm>
          <a:prstGeom prst="rect">
            <a:avLst/>
          </a:prstGeom>
          <a:noFill/>
        </p:spPr>
        <p:txBody>
          <a:bodyPr wrap="square" rtlCol="0">
            <a:spAutoFit/>
          </a:bodyPr>
          <a:lstStyle/>
          <a:p>
            <a:r>
              <a:rPr lang="en-US" sz="1600" b="1" dirty="0" smtClean="0"/>
              <a:t>Gas</a:t>
            </a:r>
            <a:endParaRPr lang="en-US" sz="1600" b="1" dirty="0"/>
          </a:p>
        </p:txBody>
      </p:sp>
      <p:sp>
        <p:nvSpPr>
          <p:cNvPr id="3" name="TextBox 2"/>
          <p:cNvSpPr txBox="1"/>
          <p:nvPr/>
        </p:nvSpPr>
        <p:spPr>
          <a:xfrm>
            <a:off x="0" y="4226560"/>
            <a:ext cx="751840" cy="307777"/>
          </a:xfrm>
          <a:prstGeom prst="rect">
            <a:avLst/>
          </a:prstGeom>
          <a:noFill/>
        </p:spPr>
        <p:txBody>
          <a:bodyPr wrap="square" rtlCol="0">
            <a:spAutoFit/>
          </a:bodyPr>
          <a:lstStyle/>
          <a:p>
            <a:r>
              <a:rPr lang="en-US" sz="1400" b="1" dirty="0" smtClean="0"/>
              <a:t>Aerosol</a:t>
            </a:r>
          </a:p>
        </p:txBody>
      </p:sp>
      <p:sp>
        <p:nvSpPr>
          <p:cNvPr id="12" name="TextBox 11"/>
          <p:cNvSpPr txBox="1"/>
          <p:nvPr/>
        </p:nvSpPr>
        <p:spPr>
          <a:xfrm>
            <a:off x="599440" y="6177280"/>
            <a:ext cx="7833360" cy="646331"/>
          </a:xfrm>
          <a:prstGeom prst="rect">
            <a:avLst/>
          </a:prstGeom>
          <a:solidFill>
            <a:srgbClr val="FF865B"/>
          </a:solidFill>
        </p:spPr>
        <p:txBody>
          <a:bodyPr wrap="square" rtlCol="0">
            <a:spAutoFit/>
          </a:bodyPr>
          <a:lstStyle/>
          <a:p>
            <a:r>
              <a:rPr lang="en-US" b="1" dirty="0" smtClean="0"/>
              <a:t>Between 2005 and 2010, overall similar model performance in case of gas species but differences exist in aerosol species. </a:t>
            </a:r>
            <a:endParaRPr lang="en-US" b="1" dirty="0"/>
          </a:p>
        </p:txBody>
      </p:sp>
      <p:pic>
        <p:nvPicPr>
          <p:cNvPr id="4" name="Picture 3"/>
          <p:cNvPicPr>
            <a:picLocks noChangeAspect="1"/>
          </p:cNvPicPr>
          <p:nvPr/>
        </p:nvPicPr>
        <p:blipFill>
          <a:blip r:embed="rId5"/>
          <a:stretch>
            <a:fillRect/>
          </a:stretch>
        </p:blipFill>
        <p:spPr>
          <a:xfrm>
            <a:off x="4724400" y="1385034"/>
            <a:ext cx="3899669" cy="2294178"/>
          </a:xfrm>
          <a:prstGeom prst="rect">
            <a:avLst/>
          </a:prstGeom>
        </p:spPr>
      </p:pic>
      <p:pic>
        <p:nvPicPr>
          <p:cNvPr id="8" name="Picture 7"/>
          <p:cNvPicPr>
            <a:picLocks noChangeAspect="1"/>
          </p:cNvPicPr>
          <p:nvPr/>
        </p:nvPicPr>
        <p:blipFill>
          <a:blip r:embed="rId6"/>
          <a:stretch>
            <a:fillRect/>
          </a:stretch>
        </p:blipFill>
        <p:spPr>
          <a:xfrm>
            <a:off x="4643120" y="3667760"/>
            <a:ext cx="4023359" cy="2509520"/>
          </a:xfrm>
          <a:prstGeom prst="rect">
            <a:avLst/>
          </a:prstGeom>
        </p:spPr>
      </p:pic>
      <p:sp>
        <p:nvSpPr>
          <p:cNvPr id="9" name="TextBox 8"/>
          <p:cNvSpPr txBox="1"/>
          <p:nvPr/>
        </p:nvSpPr>
        <p:spPr>
          <a:xfrm>
            <a:off x="6339840" y="1069776"/>
            <a:ext cx="1229360" cy="369332"/>
          </a:xfrm>
          <a:prstGeom prst="rect">
            <a:avLst/>
          </a:prstGeom>
          <a:noFill/>
        </p:spPr>
        <p:txBody>
          <a:bodyPr wrap="square" rtlCol="0">
            <a:spAutoFit/>
          </a:bodyPr>
          <a:lstStyle/>
          <a:p>
            <a:pPr algn="ctr"/>
            <a:r>
              <a:rPr lang="en-US" b="1" dirty="0" smtClean="0"/>
              <a:t>2010</a:t>
            </a:r>
            <a:endParaRPr lang="en-US" b="1" dirty="0"/>
          </a:p>
        </p:txBody>
      </p:sp>
      <p:pic>
        <p:nvPicPr>
          <p:cNvPr id="10" name="Picture 9"/>
          <p:cNvPicPr>
            <a:picLocks noChangeAspect="1"/>
          </p:cNvPicPr>
          <p:nvPr/>
        </p:nvPicPr>
        <p:blipFill>
          <a:blip r:embed="rId7"/>
          <a:stretch>
            <a:fillRect/>
          </a:stretch>
        </p:blipFill>
        <p:spPr>
          <a:xfrm>
            <a:off x="751840" y="1439108"/>
            <a:ext cx="3972560" cy="2270432"/>
          </a:xfrm>
          <a:prstGeom prst="rect">
            <a:avLst/>
          </a:prstGeom>
        </p:spPr>
      </p:pic>
      <p:pic>
        <p:nvPicPr>
          <p:cNvPr id="18" name="Picture 17"/>
          <p:cNvPicPr>
            <a:picLocks noChangeAspect="1"/>
          </p:cNvPicPr>
          <p:nvPr/>
        </p:nvPicPr>
        <p:blipFill>
          <a:blip r:embed="rId8"/>
          <a:stretch>
            <a:fillRect/>
          </a:stretch>
        </p:blipFill>
        <p:spPr>
          <a:xfrm>
            <a:off x="751840" y="3667760"/>
            <a:ext cx="3891280" cy="2482314"/>
          </a:xfrm>
          <a:prstGeom prst="rect">
            <a:avLst/>
          </a:prstGeom>
        </p:spPr>
      </p:pic>
      <p:sp>
        <p:nvSpPr>
          <p:cNvPr id="19" name="TextBox 18"/>
          <p:cNvSpPr txBox="1"/>
          <p:nvPr/>
        </p:nvSpPr>
        <p:spPr>
          <a:xfrm>
            <a:off x="2056367" y="1096644"/>
            <a:ext cx="1229360" cy="369332"/>
          </a:xfrm>
          <a:prstGeom prst="rect">
            <a:avLst/>
          </a:prstGeom>
          <a:noFill/>
        </p:spPr>
        <p:txBody>
          <a:bodyPr wrap="square" rtlCol="0">
            <a:spAutoFit/>
          </a:bodyPr>
          <a:lstStyle/>
          <a:p>
            <a:pPr algn="ctr"/>
            <a:r>
              <a:rPr lang="en-US" b="1" dirty="0" smtClean="0"/>
              <a:t>2005</a:t>
            </a:r>
            <a:endParaRPr lang="en-US" b="1" dirty="0"/>
          </a:p>
        </p:txBody>
      </p:sp>
      <p:sp>
        <p:nvSpPr>
          <p:cNvPr id="20" name="Slide Number Placeholder 19"/>
          <p:cNvSpPr>
            <a:spLocks noGrp="1"/>
          </p:cNvSpPr>
          <p:nvPr>
            <p:ph type="sldNum" sz="quarter" idx="12"/>
          </p:nvPr>
        </p:nvSpPr>
        <p:spPr/>
        <p:txBody>
          <a:bodyPr/>
          <a:lstStyle/>
          <a:p>
            <a:pPr>
              <a:defRPr/>
            </a:pPr>
            <a:fld id="{8E11E44B-0EEB-D748-9A3E-B7A5F2D59042}" type="slidenum">
              <a:rPr lang="en-US" smtClean="0"/>
              <a:pPr>
                <a:defRPr/>
              </a:pPr>
              <a:t>10</a:t>
            </a:fld>
            <a:endParaRPr lang="en-US"/>
          </a:p>
        </p:txBody>
      </p:sp>
      <p:sp>
        <p:nvSpPr>
          <p:cNvPr id="11" name="Oval 10"/>
          <p:cNvSpPr/>
          <p:nvPr/>
        </p:nvSpPr>
        <p:spPr>
          <a:xfrm>
            <a:off x="7411720" y="4534337"/>
            <a:ext cx="314960" cy="3149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096760" y="5035154"/>
            <a:ext cx="314960" cy="3149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Isosceles Triangle 12"/>
          <p:cNvSpPr/>
          <p:nvPr/>
        </p:nvSpPr>
        <p:spPr>
          <a:xfrm>
            <a:off x="6746240" y="3996471"/>
            <a:ext cx="589280" cy="537866"/>
          </a:xfrm>
          <a:prstGeom prst="triangl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p:nvSpPr>
        <p:spPr>
          <a:xfrm>
            <a:off x="2255520" y="3898309"/>
            <a:ext cx="684767" cy="656502"/>
          </a:xfrm>
          <a:prstGeom prst="triangl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2524760" y="5035154"/>
            <a:ext cx="314960" cy="3149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827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Aircraft observations (MOZAIC)</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10" name="TextBox 9"/>
          <p:cNvSpPr txBox="1"/>
          <p:nvPr/>
        </p:nvSpPr>
        <p:spPr>
          <a:xfrm>
            <a:off x="3169920" y="1316355"/>
            <a:ext cx="2712720" cy="307777"/>
          </a:xfrm>
          <a:prstGeom prst="rect">
            <a:avLst/>
          </a:prstGeom>
          <a:noFill/>
        </p:spPr>
        <p:txBody>
          <a:bodyPr wrap="square" rtlCol="0">
            <a:spAutoFit/>
          </a:bodyPr>
          <a:lstStyle/>
          <a:p>
            <a:pPr algn="ctr"/>
            <a:r>
              <a:rPr lang="en-US" sz="1400" b="1" dirty="0" smtClean="0"/>
              <a:t>New York airport</a:t>
            </a:r>
            <a:endParaRPr lang="en-US" sz="1400" b="1" dirty="0"/>
          </a:p>
        </p:txBody>
      </p:sp>
      <p:pic>
        <p:nvPicPr>
          <p:cNvPr id="11" name="Picture 10"/>
          <p:cNvPicPr>
            <a:picLocks noChangeAspect="1"/>
          </p:cNvPicPr>
          <p:nvPr/>
        </p:nvPicPr>
        <p:blipFill>
          <a:blip r:embed="rId5"/>
          <a:stretch>
            <a:fillRect/>
          </a:stretch>
        </p:blipFill>
        <p:spPr>
          <a:xfrm>
            <a:off x="609600" y="1589983"/>
            <a:ext cx="3688080" cy="2117359"/>
          </a:xfrm>
          <a:prstGeom prst="rect">
            <a:avLst/>
          </a:prstGeom>
        </p:spPr>
      </p:pic>
      <p:pic>
        <p:nvPicPr>
          <p:cNvPr id="12" name="Picture 11"/>
          <p:cNvPicPr>
            <a:picLocks noChangeAspect="1"/>
          </p:cNvPicPr>
          <p:nvPr/>
        </p:nvPicPr>
        <p:blipFill>
          <a:blip r:embed="rId6"/>
          <a:stretch>
            <a:fillRect/>
          </a:stretch>
        </p:blipFill>
        <p:spPr>
          <a:xfrm>
            <a:off x="4988560" y="1589982"/>
            <a:ext cx="3515360" cy="2117359"/>
          </a:xfrm>
          <a:prstGeom prst="rect">
            <a:avLst/>
          </a:prstGeom>
        </p:spPr>
      </p:pic>
      <p:sp>
        <p:nvSpPr>
          <p:cNvPr id="18" name="TextBox 17"/>
          <p:cNvSpPr txBox="1"/>
          <p:nvPr/>
        </p:nvSpPr>
        <p:spPr>
          <a:xfrm>
            <a:off x="3281680" y="3706284"/>
            <a:ext cx="2712720" cy="307777"/>
          </a:xfrm>
          <a:prstGeom prst="rect">
            <a:avLst/>
          </a:prstGeom>
          <a:noFill/>
        </p:spPr>
        <p:txBody>
          <a:bodyPr wrap="square" rtlCol="0">
            <a:spAutoFit/>
          </a:bodyPr>
          <a:lstStyle/>
          <a:p>
            <a:pPr algn="ctr"/>
            <a:r>
              <a:rPr lang="en-US" sz="1400" b="1" dirty="0" smtClean="0"/>
              <a:t>Chicago airport</a:t>
            </a:r>
            <a:endParaRPr lang="en-US" sz="1400" b="1" dirty="0"/>
          </a:p>
        </p:txBody>
      </p:sp>
      <p:pic>
        <p:nvPicPr>
          <p:cNvPr id="19" name="Picture 18"/>
          <p:cNvPicPr>
            <a:picLocks noChangeAspect="1"/>
          </p:cNvPicPr>
          <p:nvPr/>
        </p:nvPicPr>
        <p:blipFill>
          <a:blip r:embed="rId7"/>
          <a:stretch>
            <a:fillRect/>
          </a:stretch>
        </p:blipFill>
        <p:spPr>
          <a:xfrm>
            <a:off x="609600" y="3993594"/>
            <a:ext cx="3688080" cy="2106311"/>
          </a:xfrm>
          <a:prstGeom prst="rect">
            <a:avLst/>
          </a:prstGeom>
        </p:spPr>
      </p:pic>
      <p:pic>
        <p:nvPicPr>
          <p:cNvPr id="20" name="Picture 19"/>
          <p:cNvPicPr>
            <a:picLocks noChangeAspect="1"/>
          </p:cNvPicPr>
          <p:nvPr/>
        </p:nvPicPr>
        <p:blipFill>
          <a:blip r:embed="rId8"/>
          <a:stretch>
            <a:fillRect/>
          </a:stretch>
        </p:blipFill>
        <p:spPr>
          <a:xfrm>
            <a:off x="4886960" y="4014061"/>
            <a:ext cx="3616960" cy="2141867"/>
          </a:xfrm>
          <a:prstGeom prst="rect">
            <a:avLst/>
          </a:prstGeom>
        </p:spPr>
      </p:pic>
      <p:sp>
        <p:nvSpPr>
          <p:cNvPr id="21" name="TextBox 20"/>
          <p:cNvSpPr txBox="1"/>
          <p:nvPr/>
        </p:nvSpPr>
        <p:spPr>
          <a:xfrm>
            <a:off x="599440" y="6182118"/>
            <a:ext cx="7833360" cy="646331"/>
          </a:xfrm>
          <a:prstGeom prst="rect">
            <a:avLst/>
          </a:prstGeom>
          <a:solidFill>
            <a:srgbClr val="FF865B"/>
          </a:solidFill>
        </p:spPr>
        <p:txBody>
          <a:bodyPr wrap="square" rtlCol="0">
            <a:spAutoFit/>
          </a:bodyPr>
          <a:lstStyle/>
          <a:p>
            <a:r>
              <a:rPr lang="en-US" b="1" dirty="0"/>
              <a:t>V</a:t>
            </a:r>
            <a:r>
              <a:rPr lang="en-US" b="1" dirty="0" smtClean="0"/>
              <a:t>ertical profile of model predictions are comparable with observations near airports.  </a:t>
            </a:r>
            <a:endParaRPr lang="en-US" b="1" dirty="0"/>
          </a:p>
        </p:txBody>
      </p:sp>
      <p:sp>
        <p:nvSpPr>
          <p:cNvPr id="2" name="Slide Number Placeholder 1"/>
          <p:cNvSpPr>
            <a:spLocks noGrp="1"/>
          </p:cNvSpPr>
          <p:nvPr>
            <p:ph type="sldNum" sz="quarter" idx="12"/>
          </p:nvPr>
        </p:nvSpPr>
        <p:spPr/>
        <p:txBody>
          <a:bodyPr/>
          <a:lstStyle/>
          <a:p>
            <a:pPr>
              <a:defRPr/>
            </a:pPr>
            <a:fld id="{8E11E44B-0EEB-D748-9A3E-B7A5F2D59042}" type="slidenum">
              <a:rPr lang="en-US" smtClean="0"/>
              <a:pPr>
                <a:defRPr/>
              </a:pPr>
              <a:t>11</a:t>
            </a:fld>
            <a:endParaRPr lang="en-US"/>
          </a:p>
        </p:txBody>
      </p:sp>
    </p:spTree>
    <p:extLst>
      <p:ext uri="{BB962C8B-B14F-4D97-AF65-F5344CB8AC3E}">
        <p14:creationId xmlns:p14="http://schemas.microsoft.com/office/powerpoint/2010/main" val="68545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Aviation contributions in 2005</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13" name="TextBox 12"/>
          <p:cNvSpPr txBox="1"/>
          <p:nvPr/>
        </p:nvSpPr>
        <p:spPr>
          <a:xfrm>
            <a:off x="2479040" y="1073806"/>
            <a:ext cx="4744720" cy="369332"/>
          </a:xfrm>
          <a:prstGeom prst="rect">
            <a:avLst/>
          </a:prstGeom>
          <a:noFill/>
        </p:spPr>
        <p:txBody>
          <a:bodyPr wrap="square" rtlCol="0">
            <a:spAutoFit/>
          </a:bodyPr>
          <a:lstStyle/>
          <a:p>
            <a:pPr algn="ctr"/>
            <a:r>
              <a:rPr lang="en-US" b="1" dirty="0" smtClean="0"/>
              <a:t>Annual aviation percent contributions</a:t>
            </a:r>
            <a:endParaRPr lang="en-US" b="1" dirty="0"/>
          </a:p>
        </p:txBody>
      </p:sp>
      <p:pic>
        <p:nvPicPr>
          <p:cNvPr id="14" name="Picture 13"/>
          <p:cNvPicPr>
            <a:picLocks noChangeAspect="1"/>
          </p:cNvPicPr>
          <p:nvPr/>
        </p:nvPicPr>
        <p:blipFill>
          <a:blip r:embed="rId5"/>
          <a:stretch>
            <a:fillRect/>
          </a:stretch>
        </p:blipFill>
        <p:spPr>
          <a:xfrm>
            <a:off x="101600" y="1740764"/>
            <a:ext cx="2970766" cy="2220344"/>
          </a:xfrm>
          <a:prstGeom prst="rect">
            <a:avLst/>
          </a:prstGeom>
        </p:spPr>
      </p:pic>
      <p:pic>
        <p:nvPicPr>
          <p:cNvPr id="16" name="Picture 15"/>
          <p:cNvPicPr>
            <a:picLocks noChangeAspect="1"/>
          </p:cNvPicPr>
          <p:nvPr/>
        </p:nvPicPr>
        <p:blipFill>
          <a:blip r:embed="rId6"/>
          <a:stretch>
            <a:fillRect/>
          </a:stretch>
        </p:blipFill>
        <p:spPr>
          <a:xfrm>
            <a:off x="6172200" y="1781692"/>
            <a:ext cx="2768600" cy="2179416"/>
          </a:xfrm>
          <a:prstGeom prst="rect">
            <a:avLst/>
          </a:prstGeom>
        </p:spPr>
      </p:pic>
      <p:sp>
        <p:nvSpPr>
          <p:cNvPr id="17" name="TextBox 16"/>
          <p:cNvSpPr txBox="1"/>
          <p:nvPr/>
        </p:nvSpPr>
        <p:spPr>
          <a:xfrm>
            <a:off x="843280" y="1402209"/>
            <a:ext cx="1635760" cy="338554"/>
          </a:xfrm>
          <a:prstGeom prst="rect">
            <a:avLst/>
          </a:prstGeom>
          <a:noFill/>
        </p:spPr>
        <p:txBody>
          <a:bodyPr wrap="square" rtlCol="0">
            <a:spAutoFit/>
          </a:bodyPr>
          <a:lstStyle/>
          <a:p>
            <a:pPr algn="ctr"/>
            <a:r>
              <a:rPr lang="en-US" sz="1600" b="1" dirty="0" smtClean="0"/>
              <a:t>O</a:t>
            </a:r>
            <a:r>
              <a:rPr lang="en-US" sz="1600" b="1" baseline="-25000" dirty="0" smtClean="0"/>
              <a:t>3</a:t>
            </a:r>
            <a:endParaRPr lang="en-US" sz="1600" b="1" baseline="-25000" dirty="0"/>
          </a:p>
        </p:txBody>
      </p:sp>
      <p:sp>
        <p:nvSpPr>
          <p:cNvPr id="22" name="TextBox 21"/>
          <p:cNvSpPr txBox="1"/>
          <p:nvPr/>
        </p:nvSpPr>
        <p:spPr>
          <a:xfrm>
            <a:off x="4175760" y="1402209"/>
            <a:ext cx="1219200" cy="338554"/>
          </a:xfrm>
          <a:prstGeom prst="rect">
            <a:avLst/>
          </a:prstGeom>
          <a:noFill/>
        </p:spPr>
        <p:txBody>
          <a:bodyPr wrap="square" rtlCol="0">
            <a:spAutoFit/>
          </a:bodyPr>
          <a:lstStyle/>
          <a:p>
            <a:pPr algn="ctr"/>
            <a:r>
              <a:rPr lang="en-US" sz="1600" b="1" dirty="0" smtClean="0"/>
              <a:t>NO</a:t>
            </a:r>
            <a:r>
              <a:rPr lang="en-US" sz="1600" b="1" baseline="-25000" dirty="0" smtClean="0"/>
              <a:t>2</a:t>
            </a:r>
            <a:endParaRPr lang="en-US" sz="1600" b="1" baseline="-25000" dirty="0"/>
          </a:p>
        </p:txBody>
      </p:sp>
      <p:sp>
        <p:nvSpPr>
          <p:cNvPr id="23" name="TextBox 22"/>
          <p:cNvSpPr txBox="1"/>
          <p:nvPr/>
        </p:nvSpPr>
        <p:spPr>
          <a:xfrm>
            <a:off x="7223760" y="1443138"/>
            <a:ext cx="1148080" cy="338554"/>
          </a:xfrm>
          <a:prstGeom prst="rect">
            <a:avLst/>
          </a:prstGeom>
          <a:noFill/>
        </p:spPr>
        <p:txBody>
          <a:bodyPr wrap="square" rtlCol="0">
            <a:spAutoFit/>
          </a:bodyPr>
          <a:lstStyle/>
          <a:p>
            <a:pPr algn="ctr"/>
            <a:r>
              <a:rPr lang="en-US" sz="1600" b="1" dirty="0" smtClean="0"/>
              <a:t>PM</a:t>
            </a:r>
            <a:r>
              <a:rPr lang="en-US" sz="1600" b="1" baseline="-25000" dirty="0" smtClean="0"/>
              <a:t>2.5</a:t>
            </a:r>
            <a:endParaRPr lang="en-US" sz="1600" b="1" baseline="-25000" dirty="0"/>
          </a:p>
        </p:txBody>
      </p:sp>
      <p:pic>
        <p:nvPicPr>
          <p:cNvPr id="24" name="Picture 23"/>
          <p:cNvPicPr>
            <a:picLocks noChangeAspect="1"/>
          </p:cNvPicPr>
          <p:nvPr/>
        </p:nvPicPr>
        <p:blipFill>
          <a:blip r:embed="rId7"/>
          <a:stretch>
            <a:fillRect/>
          </a:stretch>
        </p:blipFill>
        <p:spPr>
          <a:xfrm>
            <a:off x="426719" y="3961108"/>
            <a:ext cx="4043681" cy="2063911"/>
          </a:xfrm>
          <a:prstGeom prst="rect">
            <a:avLst/>
          </a:prstGeom>
        </p:spPr>
      </p:pic>
      <p:pic>
        <p:nvPicPr>
          <p:cNvPr id="25" name="Picture 24"/>
          <p:cNvPicPr>
            <a:picLocks noChangeAspect="1"/>
          </p:cNvPicPr>
          <p:nvPr/>
        </p:nvPicPr>
        <p:blipFill>
          <a:blip r:embed="rId8"/>
          <a:stretch>
            <a:fillRect/>
          </a:stretch>
        </p:blipFill>
        <p:spPr>
          <a:xfrm>
            <a:off x="4602480" y="4000065"/>
            <a:ext cx="3901440" cy="2024954"/>
          </a:xfrm>
          <a:prstGeom prst="rect">
            <a:avLst/>
          </a:prstGeom>
        </p:spPr>
      </p:pic>
      <p:sp>
        <p:nvSpPr>
          <p:cNvPr id="26" name="TextBox 25"/>
          <p:cNvSpPr txBox="1"/>
          <p:nvPr/>
        </p:nvSpPr>
        <p:spPr>
          <a:xfrm>
            <a:off x="1" y="6025019"/>
            <a:ext cx="8818880" cy="584776"/>
          </a:xfrm>
          <a:prstGeom prst="rect">
            <a:avLst/>
          </a:prstGeom>
          <a:solidFill>
            <a:srgbClr val="FF865B"/>
          </a:solidFill>
        </p:spPr>
        <p:txBody>
          <a:bodyPr wrap="square" rtlCol="0">
            <a:spAutoFit/>
          </a:bodyPr>
          <a:lstStyle/>
          <a:p>
            <a:pPr algn="ctr"/>
            <a:r>
              <a:rPr lang="en-US" sz="1600" b="1" dirty="0" smtClean="0"/>
              <a:t>Observing decreases in O</a:t>
            </a:r>
            <a:r>
              <a:rPr lang="en-US" sz="1600" b="1" baseline="-25000" dirty="0" smtClean="0"/>
              <a:t>3</a:t>
            </a:r>
            <a:r>
              <a:rPr lang="en-US" sz="1600" b="1" dirty="0" smtClean="0"/>
              <a:t> near urban areas, </a:t>
            </a:r>
            <a:r>
              <a:rPr lang="en-US" sz="1600" b="1" dirty="0"/>
              <a:t>annual </a:t>
            </a:r>
            <a:r>
              <a:rPr lang="en-US" sz="1600" b="1" dirty="0" smtClean="0"/>
              <a:t>US aviation </a:t>
            </a:r>
            <a:r>
              <a:rPr lang="en-US" sz="1600" b="1" dirty="0"/>
              <a:t>perturbation is ~</a:t>
            </a:r>
            <a:r>
              <a:rPr lang="en-US" sz="1600" b="1" dirty="0" smtClean="0"/>
              <a:t>0.02% (</a:t>
            </a:r>
            <a:r>
              <a:rPr lang="en-US" sz="1600" b="1" dirty="0"/>
              <a:t>m</a:t>
            </a:r>
            <a:r>
              <a:rPr lang="en-US" sz="1600" b="1" dirty="0" smtClean="0"/>
              <a:t>ax:  0.08%) </a:t>
            </a:r>
          </a:p>
          <a:p>
            <a:pPr algn="ctr"/>
            <a:r>
              <a:rPr lang="en-US" sz="1600" b="1" dirty="0" smtClean="0"/>
              <a:t>For NO</a:t>
            </a:r>
            <a:r>
              <a:rPr lang="en-US" sz="1600" b="1" baseline="-25000" dirty="0" smtClean="0"/>
              <a:t>2</a:t>
            </a:r>
            <a:r>
              <a:rPr lang="en-US" sz="1600" b="1" dirty="0" smtClean="0"/>
              <a:t> and PM</a:t>
            </a:r>
            <a:r>
              <a:rPr lang="en-US" sz="1600" b="1" baseline="-25000" dirty="0" smtClean="0"/>
              <a:t>2.5</a:t>
            </a:r>
            <a:r>
              <a:rPr lang="en-US" sz="1600" b="1" dirty="0" smtClean="0"/>
              <a:t>, the US aviation perturbation is ~0.25% and ~0.035% (max: 3.72% and 0.26%).   </a:t>
            </a:r>
            <a:endParaRPr lang="en-US" sz="1600" b="1" dirty="0"/>
          </a:p>
        </p:txBody>
      </p:sp>
      <p:sp>
        <p:nvSpPr>
          <p:cNvPr id="2" name="Slide Number Placeholder 1"/>
          <p:cNvSpPr>
            <a:spLocks noGrp="1"/>
          </p:cNvSpPr>
          <p:nvPr>
            <p:ph type="sldNum" sz="quarter" idx="12"/>
          </p:nvPr>
        </p:nvSpPr>
        <p:spPr>
          <a:xfrm>
            <a:off x="6563360" y="6489387"/>
            <a:ext cx="2458720" cy="368613"/>
          </a:xfrm>
        </p:spPr>
        <p:txBody>
          <a:bodyPr/>
          <a:lstStyle/>
          <a:p>
            <a:pPr>
              <a:defRPr/>
            </a:pPr>
            <a:fld id="{8E11E44B-0EEB-D748-9A3E-B7A5F2D59042}" type="slidenum">
              <a:rPr lang="en-US" smtClean="0"/>
              <a:pPr>
                <a:defRPr/>
              </a:pPr>
              <a:t>12</a:t>
            </a:fld>
            <a:endParaRPr lang="en-US" dirty="0"/>
          </a:p>
        </p:txBody>
      </p:sp>
      <p:pic>
        <p:nvPicPr>
          <p:cNvPr id="3" name="Picture 2"/>
          <p:cNvPicPr>
            <a:picLocks noChangeAspect="1"/>
          </p:cNvPicPr>
          <p:nvPr/>
        </p:nvPicPr>
        <p:blipFill>
          <a:blip r:embed="rId9"/>
          <a:stretch>
            <a:fillRect/>
          </a:stretch>
        </p:blipFill>
        <p:spPr>
          <a:xfrm>
            <a:off x="3072366" y="1781692"/>
            <a:ext cx="3099834" cy="2179416"/>
          </a:xfrm>
          <a:prstGeom prst="rect">
            <a:avLst/>
          </a:prstGeom>
        </p:spPr>
      </p:pic>
    </p:spTree>
    <p:extLst>
      <p:ext uri="{BB962C8B-B14F-4D97-AF65-F5344CB8AC3E}">
        <p14:creationId xmlns:p14="http://schemas.microsoft.com/office/powerpoint/2010/main" val="515171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Aviation contributions in 2010</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pic>
        <p:nvPicPr>
          <p:cNvPr id="7" name="Picture 6"/>
          <p:cNvPicPr>
            <a:picLocks noChangeAspect="1"/>
          </p:cNvPicPr>
          <p:nvPr/>
        </p:nvPicPr>
        <p:blipFill>
          <a:blip r:embed="rId3"/>
          <a:stretch>
            <a:fillRect/>
          </a:stretch>
        </p:blipFill>
        <p:spPr>
          <a:xfrm>
            <a:off x="7051040" y="56478"/>
            <a:ext cx="2092960" cy="564477"/>
          </a:xfrm>
          <a:prstGeom prst="rect">
            <a:avLst/>
          </a:prstGeom>
        </p:spPr>
      </p:pic>
      <p:sp>
        <p:nvSpPr>
          <p:cNvPr id="13" name="TextBox 12"/>
          <p:cNvSpPr txBox="1"/>
          <p:nvPr/>
        </p:nvSpPr>
        <p:spPr>
          <a:xfrm>
            <a:off x="2306320" y="1124735"/>
            <a:ext cx="4744720" cy="369332"/>
          </a:xfrm>
          <a:prstGeom prst="rect">
            <a:avLst/>
          </a:prstGeom>
          <a:noFill/>
        </p:spPr>
        <p:txBody>
          <a:bodyPr wrap="square" rtlCol="0">
            <a:spAutoFit/>
          </a:bodyPr>
          <a:lstStyle/>
          <a:p>
            <a:pPr algn="ctr"/>
            <a:r>
              <a:rPr lang="en-US" b="1" dirty="0" smtClean="0"/>
              <a:t>Annual aviation percent contributions</a:t>
            </a:r>
            <a:endParaRPr lang="en-US" b="1" dirty="0"/>
          </a:p>
        </p:txBody>
      </p:sp>
      <p:sp>
        <p:nvSpPr>
          <p:cNvPr id="17" name="TextBox 16"/>
          <p:cNvSpPr txBox="1"/>
          <p:nvPr/>
        </p:nvSpPr>
        <p:spPr>
          <a:xfrm>
            <a:off x="924560" y="1443138"/>
            <a:ext cx="1635760" cy="338554"/>
          </a:xfrm>
          <a:prstGeom prst="rect">
            <a:avLst/>
          </a:prstGeom>
          <a:noFill/>
        </p:spPr>
        <p:txBody>
          <a:bodyPr wrap="square" rtlCol="0">
            <a:spAutoFit/>
          </a:bodyPr>
          <a:lstStyle/>
          <a:p>
            <a:pPr algn="ctr"/>
            <a:r>
              <a:rPr lang="en-US" sz="1600" b="1" dirty="0" smtClean="0"/>
              <a:t>O</a:t>
            </a:r>
            <a:r>
              <a:rPr lang="en-US" sz="1600" b="1" baseline="-25000" dirty="0" smtClean="0"/>
              <a:t>3</a:t>
            </a:r>
            <a:endParaRPr lang="en-US" sz="1600" b="1" baseline="-25000" dirty="0"/>
          </a:p>
        </p:txBody>
      </p:sp>
      <p:sp>
        <p:nvSpPr>
          <p:cNvPr id="22" name="TextBox 21"/>
          <p:cNvSpPr txBox="1"/>
          <p:nvPr/>
        </p:nvSpPr>
        <p:spPr>
          <a:xfrm>
            <a:off x="4185920" y="1443138"/>
            <a:ext cx="1219200" cy="338554"/>
          </a:xfrm>
          <a:prstGeom prst="rect">
            <a:avLst/>
          </a:prstGeom>
          <a:noFill/>
        </p:spPr>
        <p:txBody>
          <a:bodyPr wrap="square" rtlCol="0">
            <a:spAutoFit/>
          </a:bodyPr>
          <a:lstStyle/>
          <a:p>
            <a:pPr algn="ctr"/>
            <a:r>
              <a:rPr lang="en-US" sz="1600" b="1" dirty="0" smtClean="0"/>
              <a:t>NO</a:t>
            </a:r>
            <a:r>
              <a:rPr lang="en-US" sz="1600" b="1" baseline="-25000" dirty="0" smtClean="0"/>
              <a:t>2</a:t>
            </a:r>
            <a:endParaRPr lang="en-US" sz="1600" b="1" baseline="-25000" dirty="0"/>
          </a:p>
        </p:txBody>
      </p:sp>
      <p:sp>
        <p:nvSpPr>
          <p:cNvPr id="23" name="TextBox 22"/>
          <p:cNvSpPr txBox="1"/>
          <p:nvPr/>
        </p:nvSpPr>
        <p:spPr>
          <a:xfrm>
            <a:off x="7172960" y="1477021"/>
            <a:ext cx="1148080" cy="338554"/>
          </a:xfrm>
          <a:prstGeom prst="rect">
            <a:avLst/>
          </a:prstGeom>
          <a:noFill/>
        </p:spPr>
        <p:txBody>
          <a:bodyPr wrap="square" rtlCol="0">
            <a:spAutoFit/>
          </a:bodyPr>
          <a:lstStyle/>
          <a:p>
            <a:pPr algn="ctr"/>
            <a:r>
              <a:rPr lang="en-US" sz="1600" b="1" dirty="0" smtClean="0"/>
              <a:t>PM</a:t>
            </a:r>
            <a:r>
              <a:rPr lang="en-US" sz="1600" b="1" baseline="-25000" dirty="0" smtClean="0"/>
              <a:t>2.5</a:t>
            </a:r>
            <a:endParaRPr lang="en-US" sz="1600" b="1" baseline="-25000" dirty="0"/>
          </a:p>
        </p:txBody>
      </p:sp>
      <p:pic>
        <p:nvPicPr>
          <p:cNvPr id="18" name="Picture 17"/>
          <p:cNvPicPr>
            <a:picLocks noChangeAspect="1"/>
          </p:cNvPicPr>
          <p:nvPr/>
        </p:nvPicPr>
        <p:blipFill>
          <a:blip r:embed="rId4"/>
          <a:stretch>
            <a:fillRect/>
          </a:stretch>
        </p:blipFill>
        <p:spPr>
          <a:xfrm>
            <a:off x="190500" y="1740763"/>
            <a:ext cx="3131820" cy="2042449"/>
          </a:xfrm>
          <a:prstGeom prst="rect">
            <a:avLst/>
          </a:prstGeom>
        </p:spPr>
      </p:pic>
      <p:pic>
        <p:nvPicPr>
          <p:cNvPr id="20" name="Picture 19"/>
          <p:cNvPicPr>
            <a:picLocks noChangeAspect="1"/>
          </p:cNvPicPr>
          <p:nvPr/>
        </p:nvPicPr>
        <p:blipFill>
          <a:blip r:embed="rId5"/>
          <a:stretch>
            <a:fillRect/>
          </a:stretch>
        </p:blipFill>
        <p:spPr>
          <a:xfrm>
            <a:off x="6135293" y="1815575"/>
            <a:ext cx="3008708" cy="1967637"/>
          </a:xfrm>
          <a:prstGeom prst="rect">
            <a:avLst/>
          </a:prstGeom>
        </p:spPr>
      </p:pic>
      <p:pic>
        <p:nvPicPr>
          <p:cNvPr id="21" name="Picture 20"/>
          <p:cNvPicPr/>
          <p:nvPr/>
        </p:nvPicPr>
        <p:blipFill>
          <a:blip r:embed="rId6">
            <a:extLst>
              <a:ext uri="{28A0092B-C50C-407E-A947-70E740481C1C}">
                <a14:useLocalDpi xmlns:a14="http://schemas.microsoft.com/office/drawing/2010/main" val="0"/>
              </a:ext>
            </a:extLst>
          </a:blip>
          <a:srcRect/>
          <a:stretch>
            <a:fillRect/>
          </a:stretch>
        </p:blipFill>
        <p:spPr bwMode="auto">
          <a:xfrm>
            <a:off x="533400" y="3851275"/>
            <a:ext cx="3891280" cy="2175729"/>
          </a:xfrm>
          <a:prstGeom prst="rect">
            <a:avLst/>
          </a:prstGeom>
          <a:noFill/>
          <a:ln>
            <a:noFill/>
          </a:ln>
        </p:spPr>
      </p:pic>
      <p:pic>
        <p:nvPicPr>
          <p:cNvPr id="27" name="Picture 26"/>
          <p:cNvPicPr/>
          <p:nvPr/>
        </p:nvPicPr>
        <p:blipFill>
          <a:blip r:embed="rId7">
            <a:extLst>
              <a:ext uri="{28A0092B-C50C-407E-A947-70E740481C1C}">
                <a14:useLocalDpi xmlns:a14="http://schemas.microsoft.com/office/drawing/2010/main" val="0"/>
              </a:ext>
            </a:extLst>
          </a:blip>
          <a:srcRect/>
          <a:stretch>
            <a:fillRect/>
          </a:stretch>
        </p:blipFill>
        <p:spPr bwMode="auto">
          <a:xfrm>
            <a:off x="4490720" y="3851276"/>
            <a:ext cx="4196080" cy="2175728"/>
          </a:xfrm>
          <a:prstGeom prst="rect">
            <a:avLst/>
          </a:prstGeom>
          <a:noFill/>
          <a:ln>
            <a:noFill/>
          </a:ln>
        </p:spPr>
      </p:pic>
      <p:sp>
        <p:nvSpPr>
          <p:cNvPr id="28" name="TextBox 27"/>
          <p:cNvSpPr txBox="1"/>
          <p:nvPr/>
        </p:nvSpPr>
        <p:spPr>
          <a:xfrm>
            <a:off x="439134" y="6106160"/>
            <a:ext cx="7971092" cy="584776"/>
          </a:xfrm>
          <a:prstGeom prst="rect">
            <a:avLst/>
          </a:prstGeom>
          <a:solidFill>
            <a:srgbClr val="FF865B"/>
          </a:solidFill>
        </p:spPr>
        <p:txBody>
          <a:bodyPr wrap="square" rtlCol="0">
            <a:spAutoFit/>
          </a:bodyPr>
          <a:lstStyle/>
          <a:p>
            <a:r>
              <a:rPr lang="en-US" sz="1600" b="1" dirty="0" smtClean="0"/>
              <a:t>Spatially aviation contributions in 2010 appear similar to 2005, annual US averages are</a:t>
            </a:r>
          </a:p>
          <a:p>
            <a:r>
              <a:rPr lang="en-US" sz="1600" b="1" dirty="0" smtClean="0"/>
              <a:t>O</a:t>
            </a:r>
            <a:r>
              <a:rPr lang="en-US" sz="1600" b="1" baseline="-25000" dirty="0" smtClean="0"/>
              <a:t>3</a:t>
            </a:r>
            <a:r>
              <a:rPr lang="en-US" sz="1600" b="1" dirty="0" smtClean="0"/>
              <a:t>: ~0.025% (max: 0.08%),  NO</a:t>
            </a:r>
            <a:r>
              <a:rPr lang="en-US" sz="1600" b="1" baseline="-25000" dirty="0" smtClean="0"/>
              <a:t>2</a:t>
            </a:r>
            <a:r>
              <a:rPr lang="en-US" sz="1600" b="1" dirty="0" smtClean="0"/>
              <a:t>: ~0.28% (max: 4.65%), PM</a:t>
            </a:r>
            <a:r>
              <a:rPr lang="en-US" sz="1600" b="1" baseline="-25000" dirty="0" smtClean="0"/>
              <a:t>2.5</a:t>
            </a:r>
            <a:r>
              <a:rPr lang="en-US" sz="1600" b="1" dirty="0" smtClean="0"/>
              <a:t>: ~0.037% (max: 0.25%)</a:t>
            </a:r>
            <a:endParaRPr lang="en-US" sz="1600" b="1" dirty="0"/>
          </a:p>
        </p:txBody>
      </p:sp>
      <p:sp>
        <p:nvSpPr>
          <p:cNvPr id="2" name="Slide Number Placeholder 1"/>
          <p:cNvSpPr>
            <a:spLocks noGrp="1"/>
          </p:cNvSpPr>
          <p:nvPr>
            <p:ph type="sldNum" sz="quarter" idx="12"/>
          </p:nvPr>
        </p:nvSpPr>
        <p:spPr/>
        <p:txBody>
          <a:bodyPr/>
          <a:lstStyle/>
          <a:p>
            <a:pPr>
              <a:defRPr/>
            </a:pPr>
            <a:fld id="{8E11E44B-0EEB-D748-9A3E-B7A5F2D59042}" type="slidenum">
              <a:rPr lang="en-US" smtClean="0"/>
              <a:pPr>
                <a:defRPr/>
              </a:pPr>
              <a:t>13</a:t>
            </a:fld>
            <a:endParaRPr lang="en-US" dirty="0"/>
          </a:p>
        </p:txBody>
      </p:sp>
      <p:pic>
        <p:nvPicPr>
          <p:cNvPr id="3" name="Picture 2"/>
          <p:cNvPicPr>
            <a:picLocks noChangeAspect="1"/>
          </p:cNvPicPr>
          <p:nvPr/>
        </p:nvPicPr>
        <p:blipFill>
          <a:blip r:embed="rId8"/>
          <a:stretch>
            <a:fillRect/>
          </a:stretch>
        </p:blipFill>
        <p:spPr>
          <a:xfrm>
            <a:off x="3322320" y="1781692"/>
            <a:ext cx="2812973" cy="2001520"/>
          </a:xfrm>
          <a:prstGeom prst="rect">
            <a:avLst/>
          </a:prstGeom>
        </p:spPr>
      </p:pic>
    </p:spTree>
    <p:extLst>
      <p:ext uri="{BB962C8B-B14F-4D97-AF65-F5344CB8AC3E}">
        <p14:creationId xmlns:p14="http://schemas.microsoft.com/office/powerpoint/2010/main" val="2646610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Ozone 8hr </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13" name="TextBox 12"/>
          <p:cNvSpPr txBox="1"/>
          <p:nvPr/>
        </p:nvSpPr>
        <p:spPr>
          <a:xfrm>
            <a:off x="1783080" y="1073806"/>
            <a:ext cx="6207760" cy="369332"/>
          </a:xfrm>
          <a:prstGeom prst="rect">
            <a:avLst/>
          </a:prstGeom>
          <a:noFill/>
        </p:spPr>
        <p:txBody>
          <a:bodyPr wrap="square" rtlCol="0">
            <a:spAutoFit/>
          </a:bodyPr>
          <a:lstStyle/>
          <a:p>
            <a:pPr algn="ctr"/>
            <a:r>
              <a:rPr lang="en-US" b="1" dirty="0" smtClean="0"/>
              <a:t>Summer months (May-</a:t>
            </a:r>
            <a:r>
              <a:rPr lang="en-US" b="1" dirty="0"/>
              <a:t>S</a:t>
            </a:r>
            <a:r>
              <a:rPr lang="en-US" b="1" dirty="0" smtClean="0"/>
              <a:t>ep) aviation percent contributions</a:t>
            </a:r>
            <a:endParaRPr lang="en-US" b="1" dirty="0"/>
          </a:p>
        </p:txBody>
      </p:sp>
      <p:sp>
        <p:nvSpPr>
          <p:cNvPr id="28" name="TextBox 27"/>
          <p:cNvSpPr txBox="1"/>
          <p:nvPr/>
        </p:nvSpPr>
        <p:spPr>
          <a:xfrm>
            <a:off x="650240" y="6106160"/>
            <a:ext cx="7752080" cy="584776"/>
          </a:xfrm>
          <a:prstGeom prst="rect">
            <a:avLst/>
          </a:prstGeom>
          <a:solidFill>
            <a:srgbClr val="FF865B"/>
          </a:solidFill>
        </p:spPr>
        <p:txBody>
          <a:bodyPr wrap="square" rtlCol="0">
            <a:spAutoFit/>
          </a:bodyPr>
          <a:lstStyle/>
          <a:p>
            <a:r>
              <a:rPr lang="en-US" sz="1600" b="1" dirty="0" smtClean="0"/>
              <a:t>Summer months 8hr.max O</a:t>
            </a:r>
            <a:r>
              <a:rPr lang="en-US" sz="1600" b="1" baseline="-25000" dirty="0" smtClean="0"/>
              <a:t>3</a:t>
            </a:r>
            <a:r>
              <a:rPr lang="en-US" sz="1600" b="1" dirty="0" smtClean="0"/>
              <a:t> shows 0.3% and 0.6% maximum increase due to aviation in 2005 and 2010 respectively. </a:t>
            </a:r>
            <a:endParaRPr lang="en-US" sz="1600" b="1" dirty="0"/>
          </a:p>
        </p:txBody>
      </p:sp>
      <p:sp>
        <p:nvSpPr>
          <p:cNvPr id="2" name="Slide Number Placeholder 1"/>
          <p:cNvSpPr>
            <a:spLocks noGrp="1"/>
          </p:cNvSpPr>
          <p:nvPr>
            <p:ph type="sldNum" sz="quarter" idx="12"/>
          </p:nvPr>
        </p:nvSpPr>
        <p:spPr/>
        <p:txBody>
          <a:bodyPr/>
          <a:lstStyle/>
          <a:p>
            <a:pPr>
              <a:defRPr/>
            </a:pPr>
            <a:fld id="{8E11E44B-0EEB-D748-9A3E-B7A5F2D59042}" type="slidenum">
              <a:rPr lang="en-US" smtClean="0"/>
              <a:pPr>
                <a:defRPr/>
              </a:pPr>
              <a:t>14</a:t>
            </a:fld>
            <a:endParaRPr lang="en-US"/>
          </a:p>
        </p:txBody>
      </p:sp>
      <p:pic>
        <p:nvPicPr>
          <p:cNvPr id="3" name="Picture 2"/>
          <p:cNvPicPr>
            <a:picLocks noChangeAspect="1"/>
          </p:cNvPicPr>
          <p:nvPr/>
        </p:nvPicPr>
        <p:blipFill>
          <a:blip r:embed="rId5"/>
          <a:stretch>
            <a:fillRect/>
          </a:stretch>
        </p:blipFill>
        <p:spPr>
          <a:xfrm>
            <a:off x="510540" y="1741350"/>
            <a:ext cx="3878580" cy="2271849"/>
          </a:xfrm>
          <a:prstGeom prst="rect">
            <a:avLst/>
          </a:prstGeom>
        </p:spPr>
      </p:pic>
      <p:pic>
        <p:nvPicPr>
          <p:cNvPr id="4" name="Picture 3"/>
          <p:cNvPicPr>
            <a:picLocks noChangeAspect="1"/>
          </p:cNvPicPr>
          <p:nvPr/>
        </p:nvPicPr>
        <p:blipFill>
          <a:blip r:embed="rId6"/>
          <a:stretch>
            <a:fillRect/>
          </a:stretch>
        </p:blipFill>
        <p:spPr>
          <a:xfrm>
            <a:off x="4693920" y="1741350"/>
            <a:ext cx="3708400" cy="2247349"/>
          </a:xfrm>
          <a:prstGeom prst="rect">
            <a:avLst/>
          </a:prstGeom>
        </p:spPr>
      </p:pic>
      <p:sp>
        <p:nvSpPr>
          <p:cNvPr id="8" name="TextBox 7"/>
          <p:cNvSpPr txBox="1"/>
          <p:nvPr/>
        </p:nvSpPr>
        <p:spPr>
          <a:xfrm>
            <a:off x="1940560" y="1372018"/>
            <a:ext cx="741680" cy="369332"/>
          </a:xfrm>
          <a:prstGeom prst="rect">
            <a:avLst/>
          </a:prstGeom>
          <a:noFill/>
        </p:spPr>
        <p:txBody>
          <a:bodyPr wrap="square" rtlCol="0">
            <a:spAutoFit/>
          </a:bodyPr>
          <a:lstStyle/>
          <a:p>
            <a:pPr algn="ctr"/>
            <a:r>
              <a:rPr lang="en-US" b="1" dirty="0" smtClean="0"/>
              <a:t>2005</a:t>
            </a:r>
            <a:endParaRPr lang="en-US" b="1" dirty="0"/>
          </a:p>
        </p:txBody>
      </p:sp>
      <p:sp>
        <p:nvSpPr>
          <p:cNvPr id="9" name="TextBox 8"/>
          <p:cNvSpPr txBox="1"/>
          <p:nvPr/>
        </p:nvSpPr>
        <p:spPr>
          <a:xfrm>
            <a:off x="6268720" y="1372018"/>
            <a:ext cx="914400" cy="369332"/>
          </a:xfrm>
          <a:prstGeom prst="rect">
            <a:avLst/>
          </a:prstGeom>
          <a:noFill/>
        </p:spPr>
        <p:txBody>
          <a:bodyPr wrap="square" rtlCol="0">
            <a:spAutoFit/>
          </a:bodyPr>
          <a:lstStyle/>
          <a:p>
            <a:pPr algn="ctr"/>
            <a:r>
              <a:rPr lang="en-US" b="1" dirty="0" smtClean="0"/>
              <a:t>2010</a:t>
            </a:r>
            <a:endParaRPr lang="en-US" b="1" dirty="0"/>
          </a:p>
        </p:txBody>
      </p:sp>
      <p:pic>
        <p:nvPicPr>
          <p:cNvPr id="10" name="Picture 9"/>
          <p:cNvPicPr>
            <a:picLocks noChangeAspect="1"/>
          </p:cNvPicPr>
          <p:nvPr/>
        </p:nvPicPr>
        <p:blipFill>
          <a:blip r:embed="rId7"/>
          <a:stretch>
            <a:fillRect/>
          </a:stretch>
        </p:blipFill>
        <p:spPr>
          <a:xfrm>
            <a:off x="2433895" y="4150576"/>
            <a:ext cx="4520049" cy="1955584"/>
          </a:xfrm>
          <a:prstGeom prst="rect">
            <a:avLst/>
          </a:prstGeom>
        </p:spPr>
      </p:pic>
    </p:spTree>
    <p:extLst>
      <p:ext uri="{BB962C8B-B14F-4D97-AF65-F5344CB8AC3E}">
        <p14:creationId xmlns:p14="http://schemas.microsoft.com/office/powerpoint/2010/main" val="21780727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Differences between 2010 and 2005 aviation contributions</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17" name="TextBox 16"/>
          <p:cNvSpPr txBox="1"/>
          <p:nvPr/>
        </p:nvSpPr>
        <p:spPr>
          <a:xfrm>
            <a:off x="843280" y="1184237"/>
            <a:ext cx="1635760" cy="338554"/>
          </a:xfrm>
          <a:prstGeom prst="rect">
            <a:avLst/>
          </a:prstGeom>
          <a:noFill/>
        </p:spPr>
        <p:txBody>
          <a:bodyPr wrap="square" rtlCol="0">
            <a:spAutoFit/>
          </a:bodyPr>
          <a:lstStyle/>
          <a:p>
            <a:pPr algn="ctr"/>
            <a:r>
              <a:rPr lang="en-US" sz="1600" b="1" dirty="0" smtClean="0"/>
              <a:t>O</a:t>
            </a:r>
            <a:r>
              <a:rPr lang="en-US" sz="1600" b="1" baseline="-25000" dirty="0" smtClean="0"/>
              <a:t>3</a:t>
            </a:r>
            <a:endParaRPr lang="en-US" sz="1600" b="1" baseline="-25000" dirty="0"/>
          </a:p>
        </p:txBody>
      </p:sp>
      <p:sp>
        <p:nvSpPr>
          <p:cNvPr id="22" name="TextBox 21"/>
          <p:cNvSpPr txBox="1"/>
          <p:nvPr/>
        </p:nvSpPr>
        <p:spPr>
          <a:xfrm>
            <a:off x="4094480" y="1184237"/>
            <a:ext cx="1219200" cy="338554"/>
          </a:xfrm>
          <a:prstGeom prst="rect">
            <a:avLst/>
          </a:prstGeom>
          <a:noFill/>
        </p:spPr>
        <p:txBody>
          <a:bodyPr wrap="square" rtlCol="0">
            <a:spAutoFit/>
          </a:bodyPr>
          <a:lstStyle/>
          <a:p>
            <a:pPr algn="ctr"/>
            <a:r>
              <a:rPr lang="en-US" sz="1600" b="1" dirty="0" smtClean="0"/>
              <a:t>NO</a:t>
            </a:r>
            <a:r>
              <a:rPr lang="en-US" sz="1600" b="1" baseline="-25000" dirty="0" smtClean="0"/>
              <a:t>2</a:t>
            </a:r>
            <a:endParaRPr lang="en-US" sz="1600" b="1" baseline="-25000" dirty="0"/>
          </a:p>
        </p:txBody>
      </p:sp>
      <p:sp>
        <p:nvSpPr>
          <p:cNvPr id="23" name="TextBox 22"/>
          <p:cNvSpPr txBox="1"/>
          <p:nvPr/>
        </p:nvSpPr>
        <p:spPr>
          <a:xfrm>
            <a:off x="7051040" y="1184237"/>
            <a:ext cx="1148080" cy="338554"/>
          </a:xfrm>
          <a:prstGeom prst="rect">
            <a:avLst/>
          </a:prstGeom>
          <a:noFill/>
        </p:spPr>
        <p:txBody>
          <a:bodyPr wrap="square" rtlCol="0">
            <a:spAutoFit/>
          </a:bodyPr>
          <a:lstStyle/>
          <a:p>
            <a:pPr algn="ctr"/>
            <a:r>
              <a:rPr lang="en-US" sz="1600" b="1" dirty="0" smtClean="0"/>
              <a:t>PM</a:t>
            </a:r>
            <a:r>
              <a:rPr lang="en-US" sz="1600" b="1" baseline="-25000" dirty="0" smtClean="0"/>
              <a:t>2.5</a:t>
            </a:r>
            <a:endParaRPr lang="en-US" sz="1600" b="1" baseline="-25000" dirty="0"/>
          </a:p>
        </p:txBody>
      </p:sp>
      <p:sp>
        <p:nvSpPr>
          <p:cNvPr id="28" name="TextBox 27"/>
          <p:cNvSpPr txBox="1"/>
          <p:nvPr/>
        </p:nvSpPr>
        <p:spPr>
          <a:xfrm>
            <a:off x="389573" y="6106160"/>
            <a:ext cx="8053069" cy="584776"/>
          </a:xfrm>
          <a:prstGeom prst="rect">
            <a:avLst/>
          </a:prstGeom>
          <a:solidFill>
            <a:srgbClr val="FF865B"/>
          </a:solidFill>
        </p:spPr>
        <p:txBody>
          <a:bodyPr wrap="square" rtlCol="0">
            <a:spAutoFit/>
          </a:bodyPr>
          <a:lstStyle/>
          <a:p>
            <a:pPr algn="ctr">
              <a:spcBef>
                <a:spcPct val="50000"/>
              </a:spcBef>
            </a:pPr>
            <a:r>
              <a:rPr lang="en-US" sz="1600" b="1" dirty="0" smtClean="0"/>
              <a:t>  2010 shows slight increase in NO</a:t>
            </a:r>
            <a:r>
              <a:rPr lang="en-US" sz="1600" b="1" baseline="-25000" dirty="0" smtClean="0"/>
              <a:t>2</a:t>
            </a:r>
            <a:r>
              <a:rPr lang="en-US" sz="1600" b="1" dirty="0" smtClean="0"/>
              <a:t> (max: 0.02 </a:t>
            </a:r>
            <a:r>
              <a:rPr lang="en-US" sz="1600" b="1" dirty="0" err="1" smtClean="0"/>
              <a:t>ppbv</a:t>
            </a:r>
            <a:r>
              <a:rPr lang="en-US" sz="1600" b="1" dirty="0" smtClean="0"/>
              <a:t>) and PM</a:t>
            </a:r>
            <a:r>
              <a:rPr lang="en-US" sz="1600" b="1" baseline="-25000" dirty="0" smtClean="0"/>
              <a:t>2.5 </a:t>
            </a:r>
            <a:r>
              <a:rPr lang="en-US" sz="1600" b="1" dirty="0" smtClean="0"/>
              <a:t>(max: 7.6 </a:t>
            </a:r>
            <a:r>
              <a:rPr lang="en-US" sz="1600" b="1" dirty="0" err="1" smtClean="0"/>
              <a:t>ng</a:t>
            </a:r>
            <a:r>
              <a:rPr lang="en-US" sz="1600" b="1" dirty="0" smtClean="0"/>
              <a:t>/m</a:t>
            </a:r>
            <a:r>
              <a:rPr lang="en-US" sz="1600" b="1" baseline="30000" dirty="0" smtClean="0"/>
              <a:t>3</a:t>
            </a:r>
            <a:r>
              <a:rPr lang="en-US" sz="1600" b="1" dirty="0" smtClean="0"/>
              <a:t>)  concentrations near airports. </a:t>
            </a:r>
            <a:endParaRPr lang="en-US" sz="1600" b="1" dirty="0"/>
          </a:p>
        </p:txBody>
      </p:sp>
      <p:pic>
        <p:nvPicPr>
          <p:cNvPr id="2" name="Picture 1"/>
          <p:cNvPicPr>
            <a:picLocks noChangeAspect="1"/>
          </p:cNvPicPr>
          <p:nvPr/>
        </p:nvPicPr>
        <p:blipFill>
          <a:blip r:embed="rId5"/>
          <a:stretch>
            <a:fillRect/>
          </a:stretch>
        </p:blipFill>
        <p:spPr>
          <a:xfrm>
            <a:off x="136588" y="1522791"/>
            <a:ext cx="2982085" cy="2045185"/>
          </a:xfrm>
          <a:prstGeom prst="rect">
            <a:avLst/>
          </a:prstGeom>
        </p:spPr>
      </p:pic>
      <p:pic>
        <p:nvPicPr>
          <p:cNvPr id="3" name="Picture 2"/>
          <p:cNvPicPr>
            <a:picLocks noChangeAspect="1"/>
          </p:cNvPicPr>
          <p:nvPr/>
        </p:nvPicPr>
        <p:blipFill>
          <a:blip r:embed="rId6"/>
          <a:stretch>
            <a:fillRect/>
          </a:stretch>
        </p:blipFill>
        <p:spPr>
          <a:xfrm>
            <a:off x="3241040" y="1522791"/>
            <a:ext cx="2926080" cy="2045185"/>
          </a:xfrm>
          <a:prstGeom prst="rect">
            <a:avLst/>
          </a:prstGeom>
        </p:spPr>
      </p:pic>
      <p:pic>
        <p:nvPicPr>
          <p:cNvPr id="4" name="Picture 3"/>
          <p:cNvPicPr>
            <a:picLocks noChangeAspect="1"/>
          </p:cNvPicPr>
          <p:nvPr/>
        </p:nvPicPr>
        <p:blipFill>
          <a:blip r:embed="rId7"/>
          <a:stretch>
            <a:fillRect/>
          </a:stretch>
        </p:blipFill>
        <p:spPr>
          <a:xfrm>
            <a:off x="6268719" y="1522791"/>
            <a:ext cx="2802077" cy="2045185"/>
          </a:xfrm>
          <a:prstGeom prst="rect">
            <a:avLst/>
          </a:prstGeom>
        </p:spPr>
      </p:pic>
      <p:sp>
        <p:nvSpPr>
          <p:cNvPr id="8" name="Slide Number Placeholder 7"/>
          <p:cNvSpPr>
            <a:spLocks noGrp="1"/>
          </p:cNvSpPr>
          <p:nvPr>
            <p:ph type="sldNum" sz="quarter" idx="12"/>
          </p:nvPr>
        </p:nvSpPr>
        <p:spPr>
          <a:xfrm>
            <a:off x="6725920" y="6356350"/>
            <a:ext cx="2133600" cy="365125"/>
          </a:xfrm>
        </p:spPr>
        <p:txBody>
          <a:bodyPr/>
          <a:lstStyle/>
          <a:p>
            <a:pPr>
              <a:defRPr/>
            </a:pPr>
            <a:fld id="{8E11E44B-0EEB-D748-9A3E-B7A5F2D59042}" type="slidenum">
              <a:rPr lang="en-US" smtClean="0"/>
              <a:pPr>
                <a:defRPr/>
              </a:pPr>
              <a:t>15</a:t>
            </a:fld>
            <a:endParaRPr lang="en-US" dirty="0"/>
          </a:p>
        </p:txBody>
      </p:sp>
      <p:pic>
        <p:nvPicPr>
          <p:cNvPr id="10" name="Picture 9"/>
          <p:cNvPicPr>
            <a:picLocks noChangeAspect="1"/>
          </p:cNvPicPr>
          <p:nvPr/>
        </p:nvPicPr>
        <p:blipFill>
          <a:blip r:embed="rId8"/>
          <a:stretch>
            <a:fillRect/>
          </a:stretch>
        </p:blipFill>
        <p:spPr>
          <a:xfrm>
            <a:off x="2056367" y="3657601"/>
            <a:ext cx="4669553" cy="2448560"/>
          </a:xfrm>
          <a:prstGeom prst="rect">
            <a:avLst/>
          </a:prstGeom>
        </p:spPr>
      </p:pic>
    </p:spTree>
    <p:extLst>
      <p:ext uri="{BB962C8B-B14F-4D97-AF65-F5344CB8AC3E}">
        <p14:creationId xmlns:p14="http://schemas.microsoft.com/office/powerpoint/2010/main" val="2290701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PRESENT and FUTURE TRENDS</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2" name="Slide Number Placeholder 1"/>
          <p:cNvSpPr>
            <a:spLocks noGrp="1"/>
          </p:cNvSpPr>
          <p:nvPr>
            <p:ph type="sldNum" sz="quarter" idx="12"/>
          </p:nvPr>
        </p:nvSpPr>
        <p:spPr/>
        <p:txBody>
          <a:bodyPr/>
          <a:lstStyle/>
          <a:p>
            <a:pPr>
              <a:defRPr/>
            </a:pPr>
            <a:fld id="{8E11E44B-0EEB-D748-9A3E-B7A5F2D59042}" type="slidenum">
              <a:rPr lang="en-US" smtClean="0"/>
              <a:pPr>
                <a:defRPr/>
              </a:pPr>
              <a:t>16</a:t>
            </a:fld>
            <a:endParaRPr lang="en-US" dirty="0"/>
          </a:p>
        </p:txBody>
      </p:sp>
      <p:sp>
        <p:nvSpPr>
          <p:cNvPr id="15" name="TextBox 14"/>
          <p:cNvSpPr txBox="1"/>
          <p:nvPr/>
        </p:nvSpPr>
        <p:spPr>
          <a:xfrm>
            <a:off x="222376" y="4856480"/>
            <a:ext cx="8661972" cy="2308324"/>
          </a:xfrm>
          <a:prstGeom prst="rect">
            <a:avLst/>
          </a:prstGeom>
          <a:noFill/>
        </p:spPr>
        <p:txBody>
          <a:bodyPr wrap="square" rtlCol="0">
            <a:spAutoFit/>
          </a:bodyPr>
          <a:lstStyle/>
          <a:p>
            <a:r>
              <a:rPr lang="en-US" b="1" dirty="0" smtClean="0"/>
              <a:t>FUTURE WORK:</a:t>
            </a:r>
          </a:p>
          <a:p>
            <a:endParaRPr lang="en-US" b="1" dirty="0" smtClean="0"/>
          </a:p>
          <a:p>
            <a:pPr marL="285750" indent="-285750">
              <a:buFont typeface="Arial"/>
              <a:buChar char="•"/>
            </a:pPr>
            <a:r>
              <a:rPr lang="en-US" b="1" dirty="0" smtClean="0"/>
              <a:t>We will apply similar modeling framework for future year (i.e., 2018) and  study contributions from projected future year aviation emissions. </a:t>
            </a:r>
          </a:p>
          <a:p>
            <a:pPr marL="285750" indent="-285750">
              <a:buFont typeface="Arial"/>
              <a:buChar char="•"/>
            </a:pPr>
            <a:r>
              <a:rPr lang="en-US" b="1" dirty="0" smtClean="0"/>
              <a:t>Explore emission reduction strategies and policy options to achieve FAA’s aspirational goal.</a:t>
            </a:r>
          </a:p>
          <a:p>
            <a:endParaRPr lang="en-US" b="1" dirty="0" smtClean="0"/>
          </a:p>
          <a:p>
            <a:endParaRPr lang="en-US" b="1" dirty="0"/>
          </a:p>
        </p:txBody>
      </p:sp>
      <p:pic>
        <p:nvPicPr>
          <p:cNvPr id="8" name="Picture 7"/>
          <p:cNvPicPr>
            <a:picLocks noChangeAspect="1"/>
          </p:cNvPicPr>
          <p:nvPr/>
        </p:nvPicPr>
        <p:blipFill>
          <a:blip r:embed="rId5"/>
          <a:stretch>
            <a:fillRect/>
          </a:stretch>
        </p:blipFill>
        <p:spPr>
          <a:xfrm>
            <a:off x="1209040" y="1396636"/>
            <a:ext cx="7020560" cy="3459844"/>
          </a:xfrm>
          <a:prstGeom prst="rect">
            <a:avLst/>
          </a:prstGeom>
        </p:spPr>
      </p:pic>
    </p:spTree>
    <p:extLst>
      <p:ext uri="{BB962C8B-B14F-4D97-AF65-F5344CB8AC3E}">
        <p14:creationId xmlns:p14="http://schemas.microsoft.com/office/powerpoint/2010/main" val="30389927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CONCLUSIONS</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sp>
        <p:nvSpPr>
          <p:cNvPr id="8" name="Content Placeholder 7"/>
          <p:cNvSpPr>
            <a:spLocks noGrp="1"/>
          </p:cNvSpPr>
          <p:nvPr>
            <p:ph idx="1"/>
          </p:nvPr>
        </p:nvSpPr>
        <p:spPr>
          <a:xfrm>
            <a:off x="143466" y="1463040"/>
            <a:ext cx="8871505" cy="5184075"/>
          </a:xfrm>
        </p:spPr>
        <p:txBody>
          <a:bodyPr/>
          <a:lstStyle/>
          <a:p>
            <a:pPr algn="just"/>
            <a:r>
              <a:rPr lang="en-US" sz="2000" b="1" dirty="0"/>
              <a:t>Developed enhanced modeling framework to study aviation contributions of LTO emissions from all US airports.</a:t>
            </a:r>
          </a:p>
          <a:p>
            <a:pPr marL="0" indent="0" algn="just">
              <a:buNone/>
            </a:pPr>
            <a:endParaRPr lang="en-US" sz="2000" b="1" dirty="0"/>
          </a:p>
          <a:p>
            <a:pPr algn="just"/>
            <a:r>
              <a:rPr lang="en-US" sz="2000" b="1" dirty="0"/>
              <a:t>Evaluated model predictions with both surface and in-situ aircraft observations.</a:t>
            </a:r>
          </a:p>
          <a:p>
            <a:pPr marL="0" indent="0" algn="just">
              <a:buNone/>
            </a:pPr>
            <a:endParaRPr lang="en-US" sz="2000" b="1" dirty="0"/>
          </a:p>
          <a:p>
            <a:pPr algn="just"/>
            <a:r>
              <a:rPr lang="en-US" sz="2000" b="1" dirty="0"/>
              <a:t>Observed decreases in O</a:t>
            </a:r>
            <a:r>
              <a:rPr lang="en-US" sz="2000" b="1" baseline="-25000" dirty="0"/>
              <a:t>3</a:t>
            </a:r>
            <a:r>
              <a:rPr lang="en-US" sz="2000" b="1" dirty="0"/>
              <a:t> near </a:t>
            </a:r>
            <a:r>
              <a:rPr lang="en-US" sz="2000" b="1" dirty="0" smtClean="0"/>
              <a:t>airports, annual US aviation perturbation </a:t>
            </a:r>
            <a:r>
              <a:rPr lang="en-US" sz="2000" b="1" dirty="0"/>
              <a:t>is ~</a:t>
            </a:r>
            <a:r>
              <a:rPr lang="en-US" sz="2000" b="1" dirty="0" smtClean="0"/>
              <a:t>0.02-0.025% </a:t>
            </a:r>
            <a:r>
              <a:rPr lang="en-US" sz="2000" b="1" dirty="0"/>
              <a:t>in </a:t>
            </a:r>
            <a:r>
              <a:rPr lang="en-US" sz="2000" b="1" dirty="0" smtClean="0"/>
              <a:t>2005 and 2010 (but maximum can be ~0.08%).</a:t>
            </a:r>
            <a:endParaRPr lang="en-US" sz="2000" b="1" dirty="0"/>
          </a:p>
          <a:p>
            <a:pPr marL="0" indent="0" algn="just">
              <a:buNone/>
            </a:pPr>
            <a:endParaRPr lang="en-US" sz="2000" b="1" dirty="0"/>
          </a:p>
          <a:p>
            <a:pPr algn="just"/>
            <a:r>
              <a:rPr lang="en-US" sz="2000" b="1" dirty="0"/>
              <a:t>In case of NO</a:t>
            </a:r>
            <a:r>
              <a:rPr lang="en-US" sz="2000" b="1" baseline="-25000" dirty="0"/>
              <a:t>2</a:t>
            </a:r>
            <a:r>
              <a:rPr lang="en-US" sz="2000" b="1" dirty="0"/>
              <a:t> and PM</a:t>
            </a:r>
            <a:r>
              <a:rPr lang="en-US" sz="2000" b="1" baseline="-25000" dirty="0"/>
              <a:t>2.5</a:t>
            </a:r>
            <a:r>
              <a:rPr lang="en-US" sz="2000" b="1" dirty="0"/>
              <a:t>, the </a:t>
            </a:r>
            <a:r>
              <a:rPr lang="en-US" sz="2000" b="1" dirty="0" smtClean="0"/>
              <a:t>US aviation </a:t>
            </a:r>
            <a:r>
              <a:rPr lang="en-US" sz="2000" b="1" dirty="0"/>
              <a:t>contribution is </a:t>
            </a:r>
            <a:r>
              <a:rPr lang="en-US" sz="2000" b="1" dirty="0" smtClean="0"/>
              <a:t>~0.02% (max ~3.5-4.5%) </a:t>
            </a:r>
            <a:r>
              <a:rPr lang="en-US" sz="2000" b="1" dirty="0"/>
              <a:t>and </a:t>
            </a:r>
            <a:r>
              <a:rPr lang="en-US" sz="2000" b="1" dirty="0" smtClean="0"/>
              <a:t>~0.035% (max ~0.25%) </a:t>
            </a:r>
            <a:r>
              <a:rPr lang="en-US" sz="2000" b="1" dirty="0"/>
              <a:t>in </a:t>
            </a:r>
            <a:r>
              <a:rPr lang="en-US" sz="2000" b="1" dirty="0" smtClean="0"/>
              <a:t>2005 and 2010.</a:t>
            </a:r>
            <a:endParaRPr lang="en-US" sz="2000" b="1" dirty="0"/>
          </a:p>
          <a:p>
            <a:pPr marL="0" indent="0" algn="just">
              <a:buNone/>
            </a:pPr>
            <a:endParaRPr lang="en-US" sz="2000" b="1" dirty="0"/>
          </a:p>
          <a:p>
            <a:pPr algn="just"/>
            <a:r>
              <a:rPr lang="en-US" sz="2000" b="1" dirty="0" smtClean="0"/>
              <a:t>Spatially, aviation contribution looks similar between 2005 and 2010, but observed slight increases near bigger airports in 2010.</a:t>
            </a:r>
            <a:endParaRPr lang="en-US" sz="2000" b="1" dirty="0"/>
          </a:p>
          <a:p>
            <a:pPr marL="0" indent="0">
              <a:buNone/>
            </a:pPr>
            <a:endParaRPr lang="en-US" dirty="0"/>
          </a:p>
        </p:txBody>
      </p:sp>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2" name="Slide Number Placeholder 1"/>
          <p:cNvSpPr>
            <a:spLocks noGrp="1"/>
          </p:cNvSpPr>
          <p:nvPr>
            <p:ph type="sldNum" sz="quarter" idx="12"/>
          </p:nvPr>
        </p:nvSpPr>
        <p:spPr/>
        <p:txBody>
          <a:bodyPr/>
          <a:lstStyle/>
          <a:p>
            <a:pPr>
              <a:defRPr/>
            </a:pPr>
            <a:fld id="{8E11E44B-0EEB-D748-9A3E-B7A5F2D59042}" type="slidenum">
              <a:rPr lang="en-US" smtClean="0"/>
              <a:pPr>
                <a:defRPr/>
              </a:pPr>
              <a:t>17</a:t>
            </a:fld>
            <a:endParaRPr lang="en-US"/>
          </a:p>
        </p:txBody>
      </p:sp>
    </p:spTree>
    <p:extLst>
      <p:ext uri="{BB962C8B-B14F-4D97-AF65-F5344CB8AC3E}">
        <p14:creationId xmlns:p14="http://schemas.microsoft.com/office/powerpoint/2010/main" val="11391305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2829"/>
          </a:xfrm>
        </p:spPr>
        <p:txBody>
          <a:bodyPr/>
          <a:lstStyle/>
          <a:p>
            <a:pPr algn="ctr"/>
            <a:r>
              <a:rPr lang="en-US" sz="3200" b="1" dirty="0" smtClean="0"/>
              <a:t>ACKNOWLEDGEMENTS</a:t>
            </a:r>
            <a:endParaRPr lang="en-US" sz="3200" b="1" dirty="0"/>
          </a:p>
        </p:txBody>
      </p:sp>
      <p:sp>
        <p:nvSpPr>
          <p:cNvPr id="3" name="Slide Number Placeholder 2"/>
          <p:cNvSpPr>
            <a:spLocks noGrp="1"/>
          </p:cNvSpPr>
          <p:nvPr>
            <p:ph type="sldNum" sz="quarter" idx="12"/>
          </p:nvPr>
        </p:nvSpPr>
        <p:spPr/>
        <p:txBody>
          <a:bodyPr/>
          <a:lstStyle/>
          <a:p>
            <a:fld id="{6F869F87-80A9-3F45-A09F-F7B5A3FE22AE}" type="slidenum">
              <a:rPr lang="en-US" smtClean="0"/>
              <a:t>18</a:t>
            </a:fld>
            <a:endParaRPr lang="en-US"/>
          </a:p>
        </p:txBody>
      </p:sp>
      <p:sp>
        <p:nvSpPr>
          <p:cNvPr id="4" name="Content Placeholder 3"/>
          <p:cNvSpPr>
            <a:spLocks noGrp="1"/>
          </p:cNvSpPr>
          <p:nvPr>
            <p:ph sz="quarter" idx="4294967295"/>
          </p:nvPr>
        </p:nvSpPr>
        <p:spPr>
          <a:xfrm>
            <a:off x="609600" y="965200"/>
            <a:ext cx="7924800" cy="4749800"/>
          </a:xfrm>
          <a:prstGeom prst="rect">
            <a:avLst/>
          </a:prstGeom>
        </p:spPr>
        <p:txBody>
          <a:bodyPr>
            <a:normAutofit/>
          </a:bodyPr>
          <a:lstStyle/>
          <a:p>
            <a:pPr marL="0" indent="0">
              <a:buNone/>
            </a:pPr>
            <a:endParaRPr lang="en-US" sz="2000" dirty="0" smtClean="0"/>
          </a:p>
          <a:p>
            <a:pPr marL="0" indent="0">
              <a:buNone/>
            </a:pPr>
            <a:r>
              <a:rPr lang="en-US" sz="2000" dirty="0" smtClean="0"/>
              <a:t>  Funding: Federal Aviation Administration (FAA)</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a:p>
          <a:p>
            <a:r>
              <a:rPr lang="en-US" sz="2000" b="1" dirty="0" smtClean="0"/>
              <a:t>Advisors : Sarav Arunachalam, Will </a:t>
            </a:r>
            <a:r>
              <a:rPr lang="en-US" sz="2000" b="1" dirty="0" err="1" smtClean="0"/>
              <a:t>Vizuete</a:t>
            </a:r>
            <a:r>
              <a:rPr lang="en-US" sz="2000" b="1" dirty="0" smtClean="0"/>
              <a:t> </a:t>
            </a:r>
            <a:endParaRPr lang="en-US" sz="2000" b="1" dirty="0"/>
          </a:p>
          <a:p>
            <a:pPr marL="0" indent="0">
              <a:buNone/>
            </a:pPr>
            <a:r>
              <a:rPr lang="en-US" sz="2000" dirty="0" smtClean="0"/>
              <a:t>&amp; Committee Members (</a:t>
            </a:r>
            <a:r>
              <a:rPr lang="en-US" sz="2000" dirty="0" err="1" smtClean="0"/>
              <a:t>Rohit</a:t>
            </a:r>
            <a:r>
              <a:rPr lang="en-US" sz="2000" dirty="0" smtClean="0"/>
              <a:t> </a:t>
            </a:r>
            <a:r>
              <a:rPr lang="en-US" sz="2000" dirty="0" err="1" smtClean="0"/>
              <a:t>Mathur</a:t>
            </a:r>
            <a:r>
              <a:rPr lang="en-US" sz="2000" dirty="0" smtClean="0"/>
              <a:t>, Marc </a:t>
            </a:r>
            <a:r>
              <a:rPr lang="en-US" sz="2000" dirty="0" err="1" smtClean="0"/>
              <a:t>Serre</a:t>
            </a:r>
            <a:r>
              <a:rPr lang="en-US" sz="2000" dirty="0" smtClean="0"/>
              <a:t>, Jason West)</a:t>
            </a:r>
          </a:p>
          <a:p>
            <a:pPr marL="0" indent="0">
              <a:buNone/>
            </a:pPr>
            <a:endParaRPr lang="en-US" sz="2000" dirty="0" smtClean="0"/>
          </a:p>
          <a:p>
            <a:r>
              <a:rPr lang="en-US" sz="2000" dirty="0" smtClean="0"/>
              <a:t>UNC – Institute for </a:t>
            </a:r>
            <a:r>
              <a:rPr lang="en-US" sz="2000" dirty="0"/>
              <a:t>E</a:t>
            </a:r>
            <a:r>
              <a:rPr lang="en-US" sz="2000" dirty="0" smtClean="0"/>
              <a:t>nvironment, </a:t>
            </a:r>
            <a:r>
              <a:rPr lang="en-US" sz="2000" dirty="0" err="1" smtClean="0"/>
              <a:t>Labmates</a:t>
            </a:r>
            <a:r>
              <a:rPr lang="en-US" sz="2000" dirty="0" smtClean="0"/>
              <a:t> (Matt, </a:t>
            </a:r>
            <a:r>
              <a:rPr lang="en-US" sz="2000" dirty="0" err="1" smtClean="0"/>
              <a:t>Changsy</a:t>
            </a:r>
            <a:r>
              <a:rPr lang="en-US" sz="2000" dirty="0" smtClean="0"/>
              <a:t>, Scott)</a:t>
            </a:r>
            <a:endParaRPr lang="en-US" dirty="0"/>
          </a:p>
        </p:txBody>
      </p:sp>
      <p:pic>
        <p:nvPicPr>
          <p:cNvPr id="6" name="Picture 5"/>
          <p:cNvPicPr>
            <a:picLocks noChangeAspect="1"/>
          </p:cNvPicPr>
          <p:nvPr/>
        </p:nvPicPr>
        <p:blipFill>
          <a:blip r:embed="rId2"/>
          <a:stretch>
            <a:fillRect/>
          </a:stretch>
        </p:blipFill>
        <p:spPr>
          <a:xfrm>
            <a:off x="1641231" y="1721339"/>
            <a:ext cx="2408112" cy="1072662"/>
          </a:xfrm>
          <a:prstGeom prst="rect">
            <a:avLst/>
          </a:prstGeom>
        </p:spPr>
      </p:pic>
      <p:pic>
        <p:nvPicPr>
          <p:cNvPr id="5" name="Picture 4"/>
          <p:cNvPicPr>
            <a:picLocks noChangeAspect="1"/>
          </p:cNvPicPr>
          <p:nvPr/>
        </p:nvPicPr>
        <p:blipFill>
          <a:blip r:embed="rId3"/>
          <a:stretch>
            <a:fillRect/>
          </a:stretch>
        </p:blipFill>
        <p:spPr>
          <a:xfrm>
            <a:off x="4684047" y="1721338"/>
            <a:ext cx="2859753" cy="1072662"/>
          </a:xfrm>
          <a:prstGeom prst="rect">
            <a:avLst/>
          </a:prstGeom>
        </p:spPr>
      </p:pic>
      <p:sp>
        <p:nvSpPr>
          <p:cNvPr id="7" name="TextBox 6"/>
          <p:cNvSpPr txBox="1"/>
          <p:nvPr/>
        </p:nvSpPr>
        <p:spPr>
          <a:xfrm>
            <a:off x="2214880" y="5405120"/>
            <a:ext cx="4338320" cy="369332"/>
          </a:xfrm>
          <a:prstGeom prst="rect">
            <a:avLst/>
          </a:prstGeom>
          <a:noFill/>
        </p:spPr>
        <p:txBody>
          <a:bodyPr wrap="square" rtlCol="0">
            <a:spAutoFit/>
          </a:bodyPr>
          <a:lstStyle/>
          <a:p>
            <a:pPr algn="ctr"/>
            <a:r>
              <a:rPr lang="en-US" b="1" dirty="0" smtClean="0"/>
              <a:t>THANK YOU </a:t>
            </a:r>
            <a:endParaRPr lang="en-US" b="1" dirty="0"/>
          </a:p>
        </p:txBody>
      </p:sp>
    </p:spTree>
    <p:extLst>
      <p:ext uri="{BB962C8B-B14F-4D97-AF65-F5344CB8AC3E}">
        <p14:creationId xmlns:p14="http://schemas.microsoft.com/office/powerpoint/2010/main" val="27446621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 SLIDES</a:t>
            </a:r>
            <a:endParaRPr lang="en-US" dirty="0"/>
          </a:p>
        </p:txBody>
      </p:sp>
    </p:spTree>
    <p:extLst>
      <p:ext uri="{BB962C8B-B14F-4D97-AF65-F5344CB8AC3E}">
        <p14:creationId xmlns:p14="http://schemas.microsoft.com/office/powerpoint/2010/main" val="1259951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06805"/>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Background and Motivation</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sp>
        <p:nvSpPr>
          <p:cNvPr id="8" name="Content Placeholder 7"/>
          <p:cNvSpPr>
            <a:spLocks noGrp="1"/>
          </p:cNvSpPr>
          <p:nvPr>
            <p:ph idx="1"/>
          </p:nvPr>
        </p:nvSpPr>
        <p:spPr>
          <a:xfrm>
            <a:off x="143466" y="1259840"/>
            <a:ext cx="8871505" cy="5184075"/>
          </a:xfrm>
        </p:spPr>
        <p:txBody>
          <a:bodyPr/>
          <a:lstStyle/>
          <a:p>
            <a:pPr algn="just"/>
            <a:r>
              <a:rPr lang="en-US" sz="1800" dirty="0"/>
              <a:t>Aircraft </a:t>
            </a:r>
            <a:r>
              <a:rPr lang="en-US" sz="1800" dirty="0" smtClean="0"/>
              <a:t>emits CO, NO</a:t>
            </a:r>
            <a:r>
              <a:rPr lang="en-US" sz="1800" baseline="-25000" dirty="0" smtClean="0"/>
              <a:t>x</a:t>
            </a:r>
            <a:r>
              <a:rPr lang="en-US" sz="1800" dirty="0" smtClean="0"/>
              <a:t>, SO</a:t>
            </a:r>
            <a:r>
              <a:rPr lang="en-US" sz="1800" baseline="-25000" dirty="0" smtClean="0"/>
              <a:t>2</a:t>
            </a:r>
            <a:r>
              <a:rPr lang="en-US" sz="1800" dirty="0" smtClean="0"/>
              <a:t>, VOCs and Particulate Matter; aviation NOx can contribute about ~0.5% to overall US anthropogenic NO</a:t>
            </a:r>
            <a:r>
              <a:rPr lang="en-US" sz="1800" baseline="-25000" dirty="0" smtClean="0"/>
              <a:t>x  </a:t>
            </a:r>
            <a:r>
              <a:rPr lang="en-US" sz="1800" dirty="0" smtClean="0"/>
              <a:t>and 5-7% in some counties (Fulton county, Atlanta)</a:t>
            </a:r>
          </a:p>
          <a:p>
            <a:pPr marL="0" indent="0" algn="just">
              <a:buNone/>
            </a:pPr>
            <a:endParaRPr lang="en-US" sz="1800" dirty="0"/>
          </a:p>
          <a:p>
            <a:pPr algn="just"/>
            <a:r>
              <a:rPr lang="en-US" sz="1800" dirty="0"/>
              <a:t>Landing and Takeoff (LTO) emissions comprise of emissions from idle, taxi, </a:t>
            </a:r>
            <a:r>
              <a:rPr lang="en-US" sz="1800" dirty="0" err="1"/>
              <a:t>take-off</a:t>
            </a:r>
            <a:r>
              <a:rPr lang="en-US" sz="1800" dirty="0"/>
              <a:t>, </a:t>
            </a:r>
            <a:r>
              <a:rPr lang="en-US" sz="1800" dirty="0" smtClean="0"/>
              <a:t>climb-out </a:t>
            </a:r>
            <a:r>
              <a:rPr lang="en-US" sz="1800" dirty="0"/>
              <a:t>and landing activity phases. ~150 airports exists in non-attainment area in US (Ratliff et al., </a:t>
            </a:r>
            <a:r>
              <a:rPr lang="en-US" sz="1800" dirty="0" smtClean="0"/>
              <a:t>FAA-PARTNER </a:t>
            </a:r>
            <a:r>
              <a:rPr lang="en-US" sz="1800" dirty="0"/>
              <a:t>report, 2009). </a:t>
            </a:r>
          </a:p>
          <a:p>
            <a:pPr algn="just"/>
            <a:endParaRPr lang="en-US" sz="1800" dirty="0"/>
          </a:p>
          <a:p>
            <a:pPr algn="just"/>
            <a:r>
              <a:rPr lang="en-US" sz="1800" dirty="0"/>
              <a:t>LTO emissions from large airports can have 28-35% of PM</a:t>
            </a:r>
            <a:r>
              <a:rPr lang="en-US" sz="1800" baseline="-25000" dirty="0"/>
              <a:t>2.5</a:t>
            </a:r>
            <a:r>
              <a:rPr lang="en-US" sz="1800" dirty="0"/>
              <a:t> impacts occurring 300km away from the airports due to the secondary aerosol formation (</a:t>
            </a:r>
            <a:r>
              <a:rPr lang="en-US" sz="1800" dirty="0" err="1"/>
              <a:t>Arunachalam</a:t>
            </a:r>
            <a:r>
              <a:rPr lang="en-US" sz="1800" dirty="0"/>
              <a:t> et al., AE, 2011).</a:t>
            </a:r>
          </a:p>
          <a:p>
            <a:pPr algn="just"/>
            <a:endParaRPr lang="en-US" sz="1800" dirty="0"/>
          </a:p>
          <a:p>
            <a:r>
              <a:rPr lang="en-US" sz="1800" dirty="0"/>
              <a:t>Aviation-attributable health impacts due to PM</a:t>
            </a:r>
            <a:r>
              <a:rPr lang="en-US" sz="1800" baseline="-25000" dirty="0"/>
              <a:t>2.5</a:t>
            </a:r>
            <a:r>
              <a:rPr lang="en-US" sz="1800" dirty="0"/>
              <a:t> will be ~6x in 2025 compared to 2005 (Woody et </a:t>
            </a:r>
            <a:r>
              <a:rPr lang="en-US" sz="1800" dirty="0" smtClean="0"/>
              <a:t>al., AE, 2011</a:t>
            </a:r>
            <a:r>
              <a:rPr lang="en-US" sz="1800" dirty="0"/>
              <a:t>;</a:t>
            </a:r>
            <a:r>
              <a:rPr lang="en-US" sz="1800" dirty="0" smtClean="0"/>
              <a:t> </a:t>
            </a:r>
            <a:r>
              <a:rPr lang="en-US" sz="1800" dirty="0"/>
              <a:t>Levy et al, 2012</a:t>
            </a:r>
            <a:r>
              <a:rPr lang="en-US" sz="1800" dirty="0" smtClean="0"/>
              <a:t>). </a:t>
            </a:r>
            <a:endParaRPr lang="en-US" sz="1800" dirty="0"/>
          </a:p>
          <a:p>
            <a:pPr marL="0" indent="0" algn="just">
              <a:buNone/>
            </a:pPr>
            <a:endParaRPr lang="en-US" sz="1800" dirty="0"/>
          </a:p>
          <a:p>
            <a:pPr algn="just"/>
            <a:r>
              <a:rPr lang="en-US" sz="1800" dirty="0"/>
              <a:t>Limited studies considered all US airports LTO emissions to study their impacts and prior studies stressed the need to study LTO impacts both in terms of health risks and policy. </a:t>
            </a:r>
          </a:p>
          <a:p>
            <a:pPr marL="0" indent="0">
              <a:buNone/>
            </a:pPr>
            <a:endParaRPr lang="en-US" dirty="0"/>
          </a:p>
        </p:txBody>
      </p:sp>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2" name="Slide Number Placeholder 1"/>
          <p:cNvSpPr>
            <a:spLocks noGrp="1"/>
          </p:cNvSpPr>
          <p:nvPr>
            <p:ph type="sldNum" sz="quarter" idx="12"/>
          </p:nvPr>
        </p:nvSpPr>
        <p:spPr>
          <a:xfrm>
            <a:off x="6725920" y="6443915"/>
            <a:ext cx="2133600" cy="365125"/>
          </a:xfrm>
        </p:spPr>
        <p:txBody>
          <a:bodyPr/>
          <a:lstStyle/>
          <a:p>
            <a:pPr>
              <a:defRPr/>
            </a:pPr>
            <a:fld id="{8E11E44B-0EEB-D748-9A3E-B7A5F2D59042}" type="slidenum">
              <a:rPr lang="en-US" smtClean="0"/>
              <a:pPr>
                <a:defRPr/>
              </a:pPr>
              <a:t>2</a:t>
            </a:fld>
            <a:endParaRPr lang="en-US" dirty="0"/>
          </a:p>
        </p:txBody>
      </p:sp>
    </p:spTree>
    <p:extLst>
      <p:ext uri="{BB962C8B-B14F-4D97-AF65-F5344CB8AC3E}">
        <p14:creationId xmlns:p14="http://schemas.microsoft.com/office/powerpoint/2010/main" val="16250848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5B73294-E832-974D-B65E-871D0427343D}" type="slidenum">
              <a:rPr lang="en-US" smtClean="0"/>
              <a:pPr>
                <a:defRPr/>
              </a:pPr>
              <a:t>20</a:t>
            </a:fld>
            <a:endParaRPr lang="en-US"/>
          </a:p>
        </p:txBody>
      </p:sp>
      <p:pic>
        <p:nvPicPr>
          <p:cNvPr id="3" name="Picture 2"/>
          <p:cNvPicPr>
            <a:picLocks noChangeAspect="1"/>
          </p:cNvPicPr>
          <p:nvPr/>
        </p:nvPicPr>
        <p:blipFill>
          <a:blip r:embed="rId2"/>
          <a:stretch>
            <a:fillRect/>
          </a:stretch>
        </p:blipFill>
        <p:spPr>
          <a:xfrm>
            <a:off x="609600" y="345440"/>
            <a:ext cx="7734300" cy="3152215"/>
          </a:xfrm>
          <a:prstGeom prst="rect">
            <a:avLst/>
          </a:prstGeom>
        </p:spPr>
      </p:pic>
      <p:pic>
        <p:nvPicPr>
          <p:cNvPr id="4" name="Picture 3"/>
          <p:cNvPicPr>
            <a:picLocks noChangeAspect="1"/>
          </p:cNvPicPr>
          <p:nvPr/>
        </p:nvPicPr>
        <p:blipFill>
          <a:blip r:embed="rId3"/>
          <a:stretch>
            <a:fillRect/>
          </a:stretch>
        </p:blipFill>
        <p:spPr>
          <a:xfrm>
            <a:off x="2273300" y="3749040"/>
            <a:ext cx="5123180" cy="2505179"/>
          </a:xfrm>
          <a:prstGeom prst="rect">
            <a:avLst/>
          </a:prstGeom>
        </p:spPr>
      </p:pic>
    </p:spTree>
    <p:extLst>
      <p:ext uri="{BB962C8B-B14F-4D97-AF65-F5344CB8AC3E}">
        <p14:creationId xmlns:p14="http://schemas.microsoft.com/office/powerpoint/2010/main" val="29797409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5B73294-E832-974D-B65E-871D0427343D}" type="slidenum">
              <a:rPr lang="en-US" smtClean="0"/>
              <a:pPr>
                <a:defRPr/>
              </a:pPr>
              <a:t>21</a:t>
            </a:fld>
            <a:endParaRPr lang="en-US"/>
          </a:p>
        </p:txBody>
      </p:sp>
      <p:pic>
        <p:nvPicPr>
          <p:cNvPr id="3" name="Picture 2"/>
          <p:cNvPicPr>
            <a:picLocks noChangeAspect="1"/>
          </p:cNvPicPr>
          <p:nvPr/>
        </p:nvPicPr>
        <p:blipFill>
          <a:blip r:embed="rId2"/>
          <a:stretch>
            <a:fillRect/>
          </a:stretch>
        </p:blipFill>
        <p:spPr>
          <a:xfrm>
            <a:off x="370840" y="90559"/>
            <a:ext cx="3683000" cy="2997790"/>
          </a:xfrm>
          <a:prstGeom prst="rect">
            <a:avLst/>
          </a:prstGeom>
        </p:spPr>
      </p:pic>
      <p:pic>
        <p:nvPicPr>
          <p:cNvPr id="4" name="Picture 3"/>
          <p:cNvPicPr>
            <a:picLocks noChangeAspect="1"/>
          </p:cNvPicPr>
          <p:nvPr/>
        </p:nvPicPr>
        <p:blipFill>
          <a:blip r:embed="rId3"/>
          <a:stretch>
            <a:fillRect/>
          </a:stretch>
        </p:blipFill>
        <p:spPr>
          <a:xfrm>
            <a:off x="4584894" y="304800"/>
            <a:ext cx="3677726" cy="2783549"/>
          </a:xfrm>
          <a:prstGeom prst="rect">
            <a:avLst/>
          </a:prstGeom>
        </p:spPr>
      </p:pic>
      <p:pic>
        <p:nvPicPr>
          <p:cNvPr id="5" name="Picture 4"/>
          <p:cNvPicPr>
            <a:picLocks noChangeAspect="1"/>
          </p:cNvPicPr>
          <p:nvPr/>
        </p:nvPicPr>
        <p:blipFill>
          <a:blip r:embed="rId4"/>
          <a:stretch>
            <a:fillRect/>
          </a:stretch>
        </p:blipFill>
        <p:spPr>
          <a:xfrm>
            <a:off x="238254" y="3350260"/>
            <a:ext cx="4059426" cy="3294380"/>
          </a:xfrm>
          <a:prstGeom prst="rect">
            <a:avLst/>
          </a:prstGeom>
        </p:spPr>
      </p:pic>
      <p:pic>
        <p:nvPicPr>
          <p:cNvPr id="6" name="Picture 5"/>
          <p:cNvPicPr>
            <a:picLocks noChangeAspect="1"/>
          </p:cNvPicPr>
          <p:nvPr/>
        </p:nvPicPr>
        <p:blipFill>
          <a:blip r:embed="rId5"/>
          <a:stretch>
            <a:fillRect/>
          </a:stretch>
        </p:blipFill>
        <p:spPr>
          <a:xfrm>
            <a:off x="4584894" y="3427730"/>
            <a:ext cx="3677726" cy="3115310"/>
          </a:xfrm>
          <a:prstGeom prst="rect">
            <a:avLst/>
          </a:prstGeom>
        </p:spPr>
      </p:pic>
    </p:spTree>
    <p:extLst>
      <p:ext uri="{BB962C8B-B14F-4D97-AF65-F5344CB8AC3E}">
        <p14:creationId xmlns:p14="http://schemas.microsoft.com/office/powerpoint/2010/main" val="38433895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Major Improvements and tools</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sp>
        <p:nvSpPr>
          <p:cNvPr id="8" name="Content Placeholder 7"/>
          <p:cNvSpPr>
            <a:spLocks noGrp="1"/>
          </p:cNvSpPr>
          <p:nvPr>
            <p:ph idx="1"/>
          </p:nvPr>
        </p:nvSpPr>
        <p:spPr>
          <a:xfrm>
            <a:off x="132693" y="1341120"/>
            <a:ext cx="8871505" cy="5184075"/>
          </a:xfrm>
        </p:spPr>
        <p:txBody>
          <a:bodyPr/>
          <a:lstStyle/>
          <a:p>
            <a:r>
              <a:rPr lang="en-US" sz="2000" dirty="0"/>
              <a:t>AEDT based aircraft emissions on a chorded flight-segment basis (LTO only)</a:t>
            </a:r>
          </a:p>
          <a:p>
            <a:pPr lvl="1"/>
            <a:r>
              <a:rPr lang="en-US" sz="2000" i="1" dirty="0"/>
              <a:t>Developed </a:t>
            </a:r>
            <a:r>
              <a:rPr lang="en-US" sz="2000" i="1" dirty="0" err="1"/>
              <a:t>AEDTProc</a:t>
            </a:r>
            <a:r>
              <a:rPr lang="en-US" sz="2000" i="1" dirty="0"/>
              <a:t> tool for CMAQ</a:t>
            </a:r>
          </a:p>
          <a:p>
            <a:r>
              <a:rPr lang="en-US" sz="2000" dirty="0"/>
              <a:t>MERRA to WRF meteorology downscaling tool</a:t>
            </a:r>
          </a:p>
          <a:p>
            <a:r>
              <a:rPr lang="en-US" sz="2000" dirty="0" err="1"/>
              <a:t>CAMChem</a:t>
            </a:r>
            <a:r>
              <a:rPr lang="en-US" sz="2000" dirty="0"/>
              <a:t> to CMAQ boundary conditions downscaling tool</a:t>
            </a:r>
          </a:p>
          <a:p>
            <a:pPr marL="0" indent="0">
              <a:buNone/>
            </a:pPr>
            <a:r>
              <a:rPr lang="en-US" sz="2000" dirty="0"/>
              <a:t>	</a:t>
            </a:r>
            <a:r>
              <a:rPr lang="en-US" sz="2000" i="1" dirty="0"/>
              <a:t>- Species mapping</a:t>
            </a:r>
          </a:p>
          <a:p>
            <a:pPr marL="0" indent="0">
              <a:buNone/>
            </a:pPr>
            <a:r>
              <a:rPr lang="en-US" sz="2000" i="1" dirty="0"/>
              <a:t>	- Horizontal interpolation</a:t>
            </a:r>
          </a:p>
          <a:p>
            <a:pPr marL="0" indent="0">
              <a:buNone/>
            </a:pPr>
            <a:r>
              <a:rPr lang="en-US" sz="2000" i="1" dirty="0"/>
              <a:t>	- Vertical interpolation </a:t>
            </a:r>
          </a:p>
          <a:p>
            <a:r>
              <a:rPr lang="en-US" sz="2000" dirty="0"/>
              <a:t>NLDN based lightning emissions</a:t>
            </a:r>
          </a:p>
          <a:p>
            <a:pPr marL="0" indent="0">
              <a:buNone/>
            </a:pPr>
            <a:r>
              <a:rPr lang="en-US" sz="2000" i="1" dirty="0"/>
              <a:t>	- NLDN flash density observation data</a:t>
            </a:r>
          </a:p>
          <a:p>
            <a:pPr marL="0" indent="0">
              <a:buNone/>
            </a:pPr>
            <a:r>
              <a:rPr lang="en-US" sz="2000" i="1" dirty="0"/>
              <a:t>	- Vertical allocation based on meteorology </a:t>
            </a:r>
            <a:r>
              <a:rPr lang="en-US" sz="2000" i="1" dirty="0" smtClean="0"/>
              <a:t>layers</a:t>
            </a:r>
            <a:endParaRPr lang="en-US" sz="2000" i="1" dirty="0"/>
          </a:p>
          <a:p>
            <a:r>
              <a:rPr lang="en-US" sz="2000" dirty="0"/>
              <a:t>Online Photolysis</a:t>
            </a:r>
          </a:p>
          <a:p>
            <a:pPr marL="0" indent="0">
              <a:buNone/>
            </a:pPr>
            <a:r>
              <a:rPr lang="en-US" sz="2000" dirty="0"/>
              <a:t>	</a:t>
            </a:r>
            <a:r>
              <a:rPr lang="en-US" sz="2000" i="1" dirty="0"/>
              <a:t>- Calculates photolysis rates incorporating </a:t>
            </a:r>
            <a:r>
              <a:rPr lang="en-US" sz="2000" i="1" dirty="0" err="1"/>
              <a:t>radiative</a:t>
            </a:r>
            <a:r>
              <a:rPr lang="en-US" sz="2000" i="1" dirty="0"/>
              <a:t> impacts of </a:t>
            </a:r>
            <a:r>
              <a:rPr lang="en-US" sz="2000" i="1" dirty="0" smtClean="0"/>
              <a:t>aerosol </a:t>
            </a:r>
            <a:r>
              <a:rPr lang="en-US" sz="2000" i="1" dirty="0"/>
              <a:t>loading</a:t>
            </a:r>
          </a:p>
          <a:p>
            <a:pPr marL="0" indent="0">
              <a:buNone/>
            </a:pPr>
            <a:endParaRPr lang="en-US" i="1" dirty="0"/>
          </a:p>
        </p:txBody>
      </p:sp>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2" name="Slide Number Placeholder 1"/>
          <p:cNvSpPr>
            <a:spLocks noGrp="1"/>
          </p:cNvSpPr>
          <p:nvPr>
            <p:ph type="sldNum" sz="quarter" idx="12"/>
          </p:nvPr>
        </p:nvSpPr>
        <p:spPr/>
        <p:txBody>
          <a:bodyPr/>
          <a:lstStyle/>
          <a:p>
            <a:pPr>
              <a:defRPr/>
            </a:pPr>
            <a:fld id="{8E11E44B-0EEB-D748-9A3E-B7A5F2D59042}" type="slidenum">
              <a:rPr lang="en-US" smtClean="0"/>
              <a:pPr>
                <a:defRPr/>
              </a:pPr>
              <a:t>22</a:t>
            </a:fld>
            <a:endParaRPr lang="en-US"/>
          </a:p>
        </p:txBody>
      </p:sp>
    </p:spTree>
    <p:extLst>
      <p:ext uri="{BB962C8B-B14F-4D97-AF65-F5344CB8AC3E}">
        <p14:creationId xmlns:p14="http://schemas.microsoft.com/office/powerpoint/2010/main" val="4724343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Objective</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sp>
        <p:nvSpPr>
          <p:cNvPr id="8" name="Content Placeholder 7"/>
          <p:cNvSpPr>
            <a:spLocks noGrp="1"/>
          </p:cNvSpPr>
          <p:nvPr>
            <p:ph idx="1"/>
          </p:nvPr>
        </p:nvSpPr>
        <p:spPr>
          <a:xfrm>
            <a:off x="132693" y="1341120"/>
            <a:ext cx="8871505" cy="5184075"/>
          </a:xfrm>
        </p:spPr>
        <p:txBody>
          <a:bodyPr/>
          <a:lstStyle/>
          <a:p>
            <a:r>
              <a:rPr lang="en-US" sz="2400" dirty="0">
                <a:cs typeface="Tahoma (Headings)" charset="0"/>
              </a:rPr>
              <a:t>FAA’s Aspirational Goal: </a:t>
            </a:r>
            <a:r>
              <a:rPr lang="en-US" sz="2400" i="1" dirty="0" smtClean="0">
                <a:cs typeface="Tahoma (Headings)" charset="0"/>
              </a:rPr>
              <a:t>Achieve </a:t>
            </a:r>
            <a:r>
              <a:rPr lang="en-US" sz="2400" i="1" dirty="0">
                <a:cs typeface="Tahoma (Headings)" charset="0"/>
              </a:rPr>
              <a:t>an absolute reduction in aviation emissions induced </a:t>
            </a:r>
            <a:r>
              <a:rPr lang="en-US" sz="2400" i="1" dirty="0" smtClean="0">
                <a:cs typeface="Tahoma (Headings)" charset="0"/>
              </a:rPr>
              <a:t>“significant </a:t>
            </a:r>
            <a:r>
              <a:rPr lang="en-US" sz="2400" i="1" dirty="0">
                <a:cs typeface="Tahoma (Headings)" charset="0"/>
              </a:rPr>
              <a:t>health impacts</a:t>
            </a:r>
            <a:r>
              <a:rPr lang="en-US" sz="2400" dirty="0">
                <a:cs typeface="Tahoma (Headings)" charset="0"/>
              </a:rPr>
              <a:t>” </a:t>
            </a:r>
            <a:endParaRPr lang="en-US" sz="2400" dirty="0" smtClean="0">
              <a:cs typeface="Tahoma (Headings)" charset="0"/>
            </a:endParaRPr>
          </a:p>
          <a:p>
            <a:pPr marL="0" indent="0">
              <a:buNone/>
            </a:pPr>
            <a:endParaRPr lang="en-US" sz="2400" dirty="0">
              <a:cs typeface="Tahoma (Headings)" charset="0"/>
            </a:endParaRPr>
          </a:p>
          <a:p>
            <a:r>
              <a:rPr lang="en-US" sz="2400" dirty="0"/>
              <a:t>Develop comprehensive modeling framework to assess year-over-year AQ and health impacts of aviation emissions</a:t>
            </a:r>
          </a:p>
          <a:p>
            <a:pPr lvl="1"/>
            <a:r>
              <a:rPr lang="en-US" sz="2000" dirty="0" smtClean="0"/>
              <a:t>On National </a:t>
            </a:r>
            <a:r>
              <a:rPr lang="en-US" sz="2000" dirty="0"/>
              <a:t>basis (This presentation) and</a:t>
            </a:r>
          </a:p>
          <a:p>
            <a:pPr lvl="1"/>
            <a:r>
              <a:rPr lang="en-US" sz="2000" dirty="0"/>
              <a:t>Airport-by-Airport basis (</a:t>
            </a:r>
            <a:r>
              <a:rPr lang="en-US" sz="2000" dirty="0">
                <a:solidFill>
                  <a:srgbClr val="0000FF"/>
                </a:solidFill>
              </a:rPr>
              <a:t>See Boone et al, CMAS 2014 Poster</a:t>
            </a:r>
            <a:r>
              <a:rPr lang="en-US" sz="2000" dirty="0" smtClean="0"/>
              <a:t>)</a:t>
            </a:r>
          </a:p>
          <a:p>
            <a:pPr marL="457200" lvl="1" indent="0">
              <a:buNone/>
            </a:pPr>
            <a:endParaRPr lang="en-US" sz="2400" dirty="0"/>
          </a:p>
          <a:p>
            <a:r>
              <a:rPr lang="en-US" sz="2400" dirty="0" smtClean="0"/>
              <a:t>Understand how the background emissions (non-aviation) change the aviation impacts on surface AQ</a:t>
            </a:r>
            <a:endParaRPr lang="en-US" sz="2400" dirty="0"/>
          </a:p>
        </p:txBody>
      </p:sp>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2" name="Slide Number Placeholder 1"/>
          <p:cNvSpPr>
            <a:spLocks noGrp="1"/>
          </p:cNvSpPr>
          <p:nvPr>
            <p:ph type="sldNum" sz="quarter" idx="12"/>
          </p:nvPr>
        </p:nvSpPr>
        <p:spPr/>
        <p:txBody>
          <a:bodyPr/>
          <a:lstStyle/>
          <a:p>
            <a:pPr>
              <a:defRPr/>
            </a:pPr>
            <a:fld id="{8E11E44B-0EEB-D748-9A3E-B7A5F2D59042}" type="slidenum">
              <a:rPr lang="en-US" smtClean="0"/>
              <a:pPr>
                <a:defRPr/>
              </a:pPr>
              <a:t>3</a:t>
            </a:fld>
            <a:endParaRPr lang="en-US"/>
          </a:p>
        </p:txBody>
      </p:sp>
    </p:spTree>
    <p:extLst>
      <p:ext uri="{BB962C8B-B14F-4D97-AF65-F5344CB8AC3E}">
        <p14:creationId xmlns:p14="http://schemas.microsoft.com/office/powerpoint/2010/main" val="40259508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Methodology</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3" name="Slide Number Placeholder 2"/>
          <p:cNvSpPr>
            <a:spLocks noGrp="1"/>
          </p:cNvSpPr>
          <p:nvPr>
            <p:ph type="sldNum" sz="quarter" idx="12"/>
          </p:nvPr>
        </p:nvSpPr>
        <p:spPr/>
        <p:txBody>
          <a:bodyPr/>
          <a:lstStyle/>
          <a:p>
            <a:pPr>
              <a:defRPr/>
            </a:pPr>
            <a:fld id="{8E11E44B-0EEB-D748-9A3E-B7A5F2D59042}" type="slidenum">
              <a:rPr lang="en-US" smtClean="0"/>
              <a:pPr>
                <a:defRPr/>
              </a:pPr>
              <a:t>4</a:t>
            </a:fld>
            <a:endParaRPr lang="en-US"/>
          </a:p>
        </p:txBody>
      </p:sp>
      <p:pic>
        <p:nvPicPr>
          <p:cNvPr id="4" name="Picture 3"/>
          <p:cNvPicPr>
            <a:picLocks noChangeAspect="1"/>
          </p:cNvPicPr>
          <p:nvPr/>
        </p:nvPicPr>
        <p:blipFill>
          <a:blip r:embed="rId5"/>
          <a:stretch>
            <a:fillRect/>
          </a:stretch>
        </p:blipFill>
        <p:spPr>
          <a:xfrm>
            <a:off x="228028" y="1485900"/>
            <a:ext cx="8788400" cy="4381500"/>
          </a:xfrm>
          <a:prstGeom prst="rect">
            <a:avLst/>
          </a:prstGeom>
        </p:spPr>
      </p:pic>
    </p:spTree>
    <p:extLst>
      <p:ext uri="{BB962C8B-B14F-4D97-AF65-F5344CB8AC3E}">
        <p14:creationId xmlns:p14="http://schemas.microsoft.com/office/powerpoint/2010/main" val="25829597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88" y="215900"/>
            <a:ext cx="2606612" cy="830580"/>
          </a:xfrm>
          <a:prstGeom prst="rect">
            <a:avLst/>
          </a:prstGeom>
        </p:spPr>
      </p:pic>
      <p:pic>
        <p:nvPicPr>
          <p:cNvPr id="7" name="Picture 6"/>
          <p:cNvPicPr>
            <a:picLocks noChangeAspect="1"/>
          </p:cNvPicPr>
          <p:nvPr/>
        </p:nvPicPr>
        <p:blipFill>
          <a:blip r:embed="rId4"/>
          <a:stretch>
            <a:fillRect/>
          </a:stretch>
        </p:blipFill>
        <p:spPr>
          <a:xfrm>
            <a:off x="6969760" y="98252"/>
            <a:ext cx="2092960" cy="1039668"/>
          </a:xfrm>
          <a:prstGeom prst="rect">
            <a:avLst/>
          </a:prstGeom>
        </p:spPr>
      </p:pic>
      <p:sp>
        <p:nvSpPr>
          <p:cNvPr id="8" name="Rectangle 7"/>
          <p:cNvSpPr/>
          <p:nvPr/>
        </p:nvSpPr>
        <p:spPr>
          <a:xfrm>
            <a:off x="0" y="1838960"/>
            <a:ext cx="9144000" cy="2153920"/>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u="sng" dirty="0">
                <a:solidFill>
                  <a:schemeClr val="bg1"/>
                </a:solidFill>
              </a:rPr>
              <a:t>Emission Analysis</a:t>
            </a:r>
          </a:p>
          <a:p>
            <a:pPr algn="ctr"/>
            <a:endParaRPr lang="en-US" sz="2800" b="1" dirty="0">
              <a:solidFill>
                <a:schemeClr val="bg1"/>
              </a:solidFill>
            </a:endParaRPr>
          </a:p>
          <a:p>
            <a:pPr marL="342900" indent="-342900" algn="ctr">
              <a:buFont typeface="Arial"/>
              <a:buChar char="•"/>
            </a:pPr>
            <a:r>
              <a:rPr lang="en-US" sz="2800" dirty="0">
                <a:solidFill>
                  <a:schemeClr val="bg1"/>
                </a:solidFill>
              </a:rPr>
              <a:t>NEI </a:t>
            </a:r>
            <a:r>
              <a:rPr lang="en-US" sz="2800" dirty="0" smtClean="0">
                <a:solidFill>
                  <a:schemeClr val="bg1"/>
                </a:solidFill>
              </a:rPr>
              <a:t>Emissions</a:t>
            </a:r>
            <a:endParaRPr lang="en-US" sz="2800" dirty="0">
              <a:solidFill>
                <a:schemeClr val="bg1"/>
              </a:solidFill>
            </a:endParaRPr>
          </a:p>
          <a:p>
            <a:pPr marL="342900" indent="-342900" algn="ctr">
              <a:buFont typeface="Arial"/>
              <a:buChar char="•"/>
            </a:pPr>
            <a:r>
              <a:rPr lang="en-US" sz="2800" dirty="0">
                <a:solidFill>
                  <a:schemeClr val="bg1"/>
                </a:solidFill>
              </a:rPr>
              <a:t>AEDT aircraft </a:t>
            </a:r>
            <a:r>
              <a:rPr lang="en-US" sz="2800" dirty="0" smtClean="0">
                <a:solidFill>
                  <a:schemeClr val="bg1"/>
                </a:solidFill>
              </a:rPr>
              <a:t>Emissions</a:t>
            </a:r>
            <a:endParaRPr lang="en-US" sz="2800" dirty="0">
              <a:solidFill>
                <a:schemeClr val="bg1"/>
              </a:solidFill>
            </a:endParaRPr>
          </a:p>
          <a:p>
            <a:pPr marL="342900" indent="-342900" algn="ctr">
              <a:buFont typeface="Arial"/>
              <a:buChar char="•"/>
            </a:pPr>
            <a:r>
              <a:rPr lang="en-US" sz="2800" dirty="0">
                <a:solidFill>
                  <a:schemeClr val="bg1"/>
                </a:solidFill>
              </a:rPr>
              <a:t>Lightning Emissions</a:t>
            </a:r>
          </a:p>
        </p:txBody>
      </p:sp>
    </p:spTree>
    <p:extLst>
      <p:ext uri="{BB962C8B-B14F-4D97-AF65-F5344CB8AC3E}">
        <p14:creationId xmlns:p14="http://schemas.microsoft.com/office/powerpoint/2010/main" val="28037472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Emission comparison</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pic>
        <p:nvPicPr>
          <p:cNvPr id="7" name="Picture 6"/>
          <p:cNvPicPr>
            <a:picLocks noChangeAspect="1"/>
          </p:cNvPicPr>
          <p:nvPr/>
        </p:nvPicPr>
        <p:blipFill>
          <a:blip r:embed="rId4"/>
          <a:stretch>
            <a:fillRect/>
          </a:stretch>
        </p:blipFill>
        <p:spPr>
          <a:xfrm>
            <a:off x="7051040" y="56478"/>
            <a:ext cx="2092960" cy="564477"/>
          </a:xfrm>
          <a:prstGeom prst="rect">
            <a:avLst/>
          </a:prstGeom>
        </p:spPr>
      </p:pic>
      <p:pic>
        <p:nvPicPr>
          <p:cNvPr id="9" name="Picture 8"/>
          <p:cNvPicPr>
            <a:picLocks noChangeAspect="1"/>
          </p:cNvPicPr>
          <p:nvPr/>
        </p:nvPicPr>
        <p:blipFill>
          <a:blip r:embed="rId5"/>
          <a:stretch>
            <a:fillRect/>
          </a:stretch>
        </p:blipFill>
        <p:spPr>
          <a:xfrm>
            <a:off x="426720" y="1417917"/>
            <a:ext cx="4114800" cy="2422777"/>
          </a:xfrm>
          <a:prstGeom prst="rect">
            <a:avLst/>
          </a:prstGeom>
        </p:spPr>
      </p:pic>
      <p:pic>
        <p:nvPicPr>
          <p:cNvPr id="10" name="Picture 9"/>
          <p:cNvPicPr>
            <a:picLocks noChangeAspect="1"/>
          </p:cNvPicPr>
          <p:nvPr/>
        </p:nvPicPr>
        <p:blipFill>
          <a:blip r:embed="rId6"/>
          <a:stretch>
            <a:fillRect/>
          </a:stretch>
        </p:blipFill>
        <p:spPr>
          <a:xfrm>
            <a:off x="4795520" y="1387120"/>
            <a:ext cx="4053840" cy="2453574"/>
          </a:xfrm>
          <a:prstGeom prst="rect">
            <a:avLst/>
          </a:prstGeom>
        </p:spPr>
      </p:pic>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1584960" y="4370666"/>
            <a:ext cx="5913120" cy="1329094"/>
          </a:xfrm>
          <a:prstGeom prst="rect">
            <a:avLst/>
          </a:prstGeom>
          <a:noFill/>
          <a:ln>
            <a:noFill/>
          </a:ln>
        </p:spPr>
      </p:pic>
      <p:sp>
        <p:nvSpPr>
          <p:cNvPr id="14" name="TextBox 13"/>
          <p:cNvSpPr txBox="1"/>
          <p:nvPr/>
        </p:nvSpPr>
        <p:spPr>
          <a:xfrm>
            <a:off x="2056367" y="4093667"/>
            <a:ext cx="4937760" cy="276999"/>
          </a:xfrm>
          <a:prstGeom prst="rect">
            <a:avLst/>
          </a:prstGeom>
          <a:noFill/>
        </p:spPr>
        <p:txBody>
          <a:bodyPr wrap="square" rtlCol="0">
            <a:spAutoFit/>
          </a:bodyPr>
          <a:lstStyle/>
          <a:p>
            <a:pPr algn="ctr"/>
            <a:r>
              <a:rPr lang="en-US" sz="1200" b="1" dirty="0" smtClean="0"/>
              <a:t>Aircraft emissions domain totals for annual years</a:t>
            </a:r>
            <a:endParaRPr lang="en-US" sz="1200" b="1" dirty="0"/>
          </a:p>
        </p:txBody>
      </p:sp>
      <p:sp>
        <p:nvSpPr>
          <p:cNvPr id="16" name="TextBox 15"/>
          <p:cNvSpPr txBox="1"/>
          <p:nvPr/>
        </p:nvSpPr>
        <p:spPr>
          <a:xfrm>
            <a:off x="609600" y="5987018"/>
            <a:ext cx="7904480" cy="646331"/>
          </a:xfrm>
          <a:prstGeom prst="rect">
            <a:avLst/>
          </a:prstGeom>
          <a:solidFill>
            <a:srgbClr val="FF865B"/>
          </a:solidFill>
        </p:spPr>
        <p:txBody>
          <a:bodyPr wrap="square" rtlCol="0">
            <a:spAutoFit/>
          </a:bodyPr>
          <a:lstStyle/>
          <a:p>
            <a:pPr algn="ctr"/>
            <a:r>
              <a:rPr lang="en-US" b="1" dirty="0"/>
              <a:t>B</a:t>
            </a:r>
            <a:r>
              <a:rPr lang="en-US" b="1" dirty="0" smtClean="0"/>
              <a:t>oth background and aircraft emissions decreased from 2005 to 2010, but the contribution of aviation to total emissions is still higher in 2010.</a:t>
            </a:r>
            <a:endParaRPr lang="en-US" b="1" dirty="0"/>
          </a:p>
        </p:txBody>
      </p:sp>
      <p:sp>
        <p:nvSpPr>
          <p:cNvPr id="2" name="Slide Number Placeholder 1"/>
          <p:cNvSpPr>
            <a:spLocks noGrp="1"/>
          </p:cNvSpPr>
          <p:nvPr>
            <p:ph type="sldNum" sz="quarter" idx="12"/>
          </p:nvPr>
        </p:nvSpPr>
        <p:spPr/>
        <p:txBody>
          <a:bodyPr/>
          <a:lstStyle/>
          <a:p>
            <a:pPr>
              <a:defRPr/>
            </a:pPr>
            <a:fld id="{8E11E44B-0EEB-D748-9A3E-B7A5F2D59042}" type="slidenum">
              <a:rPr lang="en-US" smtClean="0"/>
              <a:pPr>
                <a:defRPr/>
              </a:pPr>
              <a:t>6</a:t>
            </a:fld>
            <a:endParaRPr lang="en-US"/>
          </a:p>
        </p:txBody>
      </p:sp>
      <p:sp>
        <p:nvSpPr>
          <p:cNvPr id="3" name="Oval 2"/>
          <p:cNvSpPr/>
          <p:nvPr/>
        </p:nvSpPr>
        <p:spPr>
          <a:xfrm>
            <a:off x="2661920" y="2418080"/>
            <a:ext cx="477520" cy="812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258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Lightning Emissions</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pic>
        <p:nvPicPr>
          <p:cNvPr id="7" name="Picture 6"/>
          <p:cNvPicPr>
            <a:picLocks noChangeAspect="1"/>
          </p:cNvPicPr>
          <p:nvPr/>
        </p:nvPicPr>
        <p:blipFill>
          <a:blip r:embed="rId4"/>
          <a:stretch>
            <a:fillRect/>
          </a:stretch>
        </p:blipFill>
        <p:spPr>
          <a:xfrm>
            <a:off x="7051040" y="56478"/>
            <a:ext cx="2092960" cy="564477"/>
          </a:xfrm>
          <a:prstGeom prst="rect">
            <a:avLst/>
          </a:prstGeom>
        </p:spPr>
      </p:pic>
      <p:pic>
        <p:nvPicPr>
          <p:cNvPr id="15" name="Picture 14"/>
          <p:cNvPicPr>
            <a:picLocks noChangeAspect="1"/>
          </p:cNvPicPr>
          <p:nvPr/>
        </p:nvPicPr>
        <p:blipFill>
          <a:blip r:embed="rId5"/>
          <a:stretch>
            <a:fillRect/>
          </a:stretch>
        </p:blipFill>
        <p:spPr>
          <a:xfrm>
            <a:off x="1676400" y="1267664"/>
            <a:ext cx="5918200" cy="2605820"/>
          </a:xfrm>
          <a:prstGeom prst="rect">
            <a:avLst/>
          </a:prstGeom>
        </p:spPr>
      </p:pic>
      <p:pic>
        <p:nvPicPr>
          <p:cNvPr id="17" name="Picture 16"/>
          <p:cNvPicPr>
            <a:picLocks noChangeAspect="1"/>
          </p:cNvPicPr>
          <p:nvPr/>
        </p:nvPicPr>
        <p:blipFill>
          <a:blip r:embed="rId6"/>
          <a:stretch>
            <a:fillRect/>
          </a:stretch>
        </p:blipFill>
        <p:spPr>
          <a:xfrm>
            <a:off x="477520" y="4068082"/>
            <a:ext cx="3952240" cy="2143587"/>
          </a:xfrm>
          <a:prstGeom prst="rect">
            <a:avLst/>
          </a:prstGeom>
        </p:spPr>
      </p:pic>
      <p:pic>
        <p:nvPicPr>
          <p:cNvPr id="18" name="Picture 17"/>
          <p:cNvPicPr>
            <a:picLocks noChangeAspect="1"/>
          </p:cNvPicPr>
          <p:nvPr/>
        </p:nvPicPr>
        <p:blipFill>
          <a:blip r:embed="rId7"/>
          <a:stretch>
            <a:fillRect/>
          </a:stretch>
        </p:blipFill>
        <p:spPr>
          <a:xfrm>
            <a:off x="4541520" y="4068082"/>
            <a:ext cx="4378960" cy="2143587"/>
          </a:xfrm>
          <a:prstGeom prst="rect">
            <a:avLst/>
          </a:prstGeom>
        </p:spPr>
      </p:pic>
      <p:sp>
        <p:nvSpPr>
          <p:cNvPr id="19" name="TextBox 18"/>
          <p:cNvSpPr txBox="1"/>
          <p:nvPr/>
        </p:nvSpPr>
        <p:spPr>
          <a:xfrm>
            <a:off x="670560" y="6211670"/>
            <a:ext cx="7660640" cy="646331"/>
          </a:xfrm>
          <a:prstGeom prst="rect">
            <a:avLst/>
          </a:prstGeom>
          <a:solidFill>
            <a:srgbClr val="FF865B"/>
          </a:solidFill>
        </p:spPr>
        <p:txBody>
          <a:bodyPr wrap="square" rtlCol="0">
            <a:spAutoFit/>
          </a:bodyPr>
          <a:lstStyle/>
          <a:p>
            <a:r>
              <a:rPr lang="en-US" b="1" dirty="0" smtClean="0"/>
              <a:t>Lightning emissions show strong seasonal trend and very high particularly during summer months.</a:t>
            </a:r>
            <a:endParaRPr lang="en-US" b="1" dirty="0"/>
          </a:p>
        </p:txBody>
      </p:sp>
      <p:sp>
        <p:nvSpPr>
          <p:cNvPr id="2" name="Slide Number Placeholder 1"/>
          <p:cNvSpPr>
            <a:spLocks noGrp="1"/>
          </p:cNvSpPr>
          <p:nvPr>
            <p:ph type="sldNum" sz="quarter" idx="12"/>
          </p:nvPr>
        </p:nvSpPr>
        <p:spPr/>
        <p:txBody>
          <a:bodyPr/>
          <a:lstStyle/>
          <a:p>
            <a:pPr>
              <a:defRPr/>
            </a:pPr>
            <a:fld id="{8E11E44B-0EEB-D748-9A3E-B7A5F2D59042}" type="slidenum">
              <a:rPr lang="en-US" smtClean="0"/>
              <a:pPr>
                <a:defRPr/>
              </a:pPr>
              <a:t>7</a:t>
            </a:fld>
            <a:endParaRPr lang="en-US"/>
          </a:p>
        </p:txBody>
      </p:sp>
    </p:spTree>
    <p:extLst>
      <p:ext uri="{BB962C8B-B14F-4D97-AF65-F5344CB8AC3E}">
        <p14:creationId xmlns:p14="http://schemas.microsoft.com/office/powerpoint/2010/main" val="3332990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88" y="215900"/>
            <a:ext cx="2606612" cy="830580"/>
          </a:xfrm>
          <a:prstGeom prst="rect">
            <a:avLst/>
          </a:prstGeom>
        </p:spPr>
      </p:pic>
      <p:pic>
        <p:nvPicPr>
          <p:cNvPr id="7" name="Picture 6"/>
          <p:cNvPicPr>
            <a:picLocks noChangeAspect="1"/>
          </p:cNvPicPr>
          <p:nvPr/>
        </p:nvPicPr>
        <p:blipFill>
          <a:blip r:embed="rId4"/>
          <a:stretch>
            <a:fillRect/>
          </a:stretch>
        </p:blipFill>
        <p:spPr>
          <a:xfrm>
            <a:off x="6969760" y="98252"/>
            <a:ext cx="2092960" cy="1039668"/>
          </a:xfrm>
          <a:prstGeom prst="rect">
            <a:avLst/>
          </a:prstGeom>
        </p:spPr>
      </p:pic>
      <p:sp>
        <p:nvSpPr>
          <p:cNvPr id="8" name="Rectangle 7"/>
          <p:cNvSpPr/>
          <p:nvPr/>
        </p:nvSpPr>
        <p:spPr>
          <a:xfrm>
            <a:off x="0" y="1838960"/>
            <a:ext cx="9144000" cy="2153920"/>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u="sng" dirty="0"/>
              <a:t>CMAQ US-wide </a:t>
            </a:r>
            <a:r>
              <a:rPr lang="en-US" sz="2800" b="1" u="sng" dirty="0" smtClean="0"/>
              <a:t>modeling</a:t>
            </a:r>
          </a:p>
          <a:p>
            <a:pPr algn="ctr"/>
            <a:endParaRPr lang="en-US" sz="2800" b="1" dirty="0">
              <a:solidFill>
                <a:schemeClr val="bg1"/>
              </a:solidFill>
            </a:endParaRPr>
          </a:p>
          <a:p>
            <a:pPr marL="342900" indent="-342900" algn="ctr">
              <a:buFont typeface="Arial"/>
              <a:buChar char="•"/>
            </a:pPr>
            <a:r>
              <a:rPr lang="en-US" sz="2800" dirty="0"/>
              <a:t>Model Evaluation (Surface &amp; in-situ aircraft observations)</a:t>
            </a:r>
          </a:p>
          <a:p>
            <a:pPr marL="342900" indent="-342900" algn="ctr">
              <a:buFont typeface="Arial"/>
              <a:buChar char="•"/>
            </a:pPr>
            <a:r>
              <a:rPr lang="en-US" sz="2800" dirty="0"/>
              <a:t>Aviation Impacts </a:t>
            </a:r>
          </a:p>
        </p:txBody>
      </p:sp>
    </p:spTree>
    <p:extLst>
      <p:ext uri="{BB962C8B-B14F-4D97-AF65-F5344CB8AC3E}">
        <p14:creationId xmlns:p14="http://schemas.microsoft.com/office/powerpoint/2010/main" val="39572673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955"/>
            <a:ext cx="9144000" cy="563282"/>
          </a:xfrm>
          <a:prstGeom prst="rect">
            <a:avLst/>
          </a:prstGeom>
          <a:solidFill>
            <a:srgbClr val="3A7E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atin typeface="Gill Sans MT"/>
                <a:cs typeface="Gill Sans MT"/>
              </a:rPr>
              <a:t>Model Evaluation (Surface Observations)</a:t>
            </a:r>
            <a:endParaRPr lang="en-US" sz="2800" b="1" dirty="0">
              <a:latin typeface="Gill Sans MT"/>
              <a:cs typeface="Gill Sans MT"/>
            </a:endParaRPr>
          </a:p>
        </p:txBody>
      </p:sp>
      <p:pic>
        <p:nvPicPr>
          <p:cNvPr id="6" name="Picture 5" descr="UNC_GILLINGS_542_transp_bg_200px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8" y="98252"/>
            <a:ext cx="1828339" cy="466226"/>
          </a:xfrm>
          <a:prstGeom prst="rect">
            <a:avLst/>
          </a:prstGeom>
        </p:spPr>
      </p:pic>
      <p:pic>
        <p:nvPicPr>
          <p:cNvPr id="7" name="Picture 6"/>
          <p:cNvPicPr>
            <a:picLocks noChangeAspect="1"/>
          </p:cNvPicPr>
          <p:nvPr/>
        </p:nvPicPr>
        <p:blipFill>
          <a:blip r:embed="rId4"/>
          <a:stretch>
            <a:fillRect/>
          </a:stretch>
        </p:blipFill>
        <p:spPr>
          <a:xfrm>
            <a:off x="7051040" y="56478"/>
            <a:ext cx="2092960" cy="564477"/>
          </a:xfrm>
          <a:prstGeom prst="rect">
            <a:avLst/>
          </a:prstGeom>
        </p:spPr>
      </p:pic>
      <p:sp>
        <p:nvSpPr>
          <p:cNvPr id="13" name="TextBox 12"/>
          <p:cNvSpPr txBox="1"/>
          <p:nvPr/>
        </p:nvSpPr>
        <p:spPr>
          <a:xfrm>
            <a:off x="365760" y="6027003"/>
            <a:ext cx="8067040" cy="830997"/>
          </a:xfrm>
          <a:prstGeom prst="rect">
            <a:avLst/>
          </a:prstGeom>
          <a:solidFill>
            <a:srgbClr val="FF865B"/>
          </a:solidFill>
        </p:spPr>
        <p:txBody>
          <a:bodyPr wrap="square" rtlCol="0">
            <a:spAutoFit/>
          </a:bodyPr>
          <a:lstStyle/>
          <a:p>
            <a:r>
              <a:rPr lang="en-US" sz="1600" b="1" dirty="0" smtClean="0"/>
              <a:t>For both 2005 and 2010, O</a:t>
            </a:r>
            <a:r>
              <a:rPr lang="en-US" sz="1600" b="1" baseline="-25000" dirty="0" smtClean="0"/>
              <a:t>3</a:t>
            </a:r>
            <a:r>
              <a:rPr lang="en-US" sz="1600" b="1" dirty="0" smtClean="0"/>
              <a:t> normalized mean bias (NMB) -20 to +60 % (similar model performance). For PM</a:t>
            </a:r>
            <a:r>
              <a:rPr lang="en-US" sz="1600" b="1" baseline="-25000" dirty="0" smtClean="0"/>
              <a:t>2.5</a:t>
            </a:r>
            <a:r>
              <a:rPr lang="en-US" sz="1600" b="1" dirty="0" smtClean="0"/>
              <a:t>, model underpredicts in 2005 and overpredicts in 2010 (differences in inorganic aerosols). </a:t>
            </a:r>
            <a:endParaRPr lang="en-US" sz="1600" b="1" dirty="0"/>
          </a:p>
        </p:txBody>
      </p:sp>
      <p:sp>
        <p:nvSpPr>
          <p:cNvPr id="3" name="TextBox 2"/>
          <p:cNvSpPr txBox="1"/>
          <p:nvPr/>
        </p:nvSpPr>
        <p:spPr>
          <a:xfrm>
            <a:off x="0" y="1889760"/>
            <a:ext cx="558800" cy="338554"/>
          </a:xfrm>
          <a:prstGeom prst="rect">
            <a:avLst/>
          </a:prstGeom>
          <a:noFill/>
        </p:spPr>
        <p:txBody>
          <a:bodyPr wrap="square" rtlCol="0">
            <a:spAutoFit/>
          </a:bodyPr>
          <a:lstStyle/>
          <a:p>
            <a:r>
              <a:rPr lang="en-US" sz="1600" b="1" dirty="0" smtClean="0"/>
              <a:t>O</a:t>
            </a:r>
            <a:r>
              <a:rPr lang="en-US" sz="1600" b="1" baseline="-25000" dirty="0" smtClean="0"/>
              <a:t>3</a:t>
            </a:r>
            <a:endParaRPr lang="en-US" sz="1600" b="1" baseline="-25000" dirty="0"/>
          </a:p>
        </p:txBody>
      </p:sp>
      <p:sp>
        <p:nvSpPr>
          <p:cNvPr id="4" name="TextBox 3"/>
          <p:cNvSpPr txBox="1"/>
          <p:nvPr/>
        </p:nvSpPr>
        <p:spPr>
          <a:xfrm>
            <a:off x="1680447" y="1124188"/>
            <a:ext cx="1595120" cy="369332"/>
          </a:xfrm>
          <a:prstGeom prst="rect">
            <a:avLst/>
          </a:prstGeom>
          <a:noFill/>
        </p:spPr>
        <p:txBody>
          <a:bodyPr wrap="square" rtlCol="0">
            <a:spAutoFit/>
          </a:bodyPr>
          <a:lstStyle/>
          <a:p>
            <a:pPr algn="ctr"/>
            <a:r>
              <a:rPr lang="en-US" b="1" dirty="0" smtClean="0"/>
              <a:t>2005</a:t>
            </a:r>
            <a:endParaRPr lang="en-US" b="1" dirty="0"/>
          </a:p>
        </p:txBody>
      </p:sp>
      <p:sp>
        <p:nvSpPr>
          <p:cNvPr id="14" name="TextBox 13"/>
          <p:cNvSpPr txBox="1"/>
          <p:nvPr/>
        </p:nvSpPr>
        <p:spPr>
          <a:xfrm>
            <a:off x="5764767" y="1103868"/>
            <a:ext cx="1595120" cy="369332"/>
          </a:xfrm>
          <a:prstGeom prst="rect">
            <a:avLst/>
          </a:prstGeom>
          <a:noFill/>
        </p:spPr>
        <p:txBody>
          <a:bodyPr wrap="square" rtlCol="0">
            <a:spAutoFit/>
          </a:bodyPr>
          <a:lstStyle/>
          <a:p>
            <a:pPr algn="ctr"/>
            <a:r>
              <a:rPr lang="en-US" b="1" dirty="0" smtClean="0"/>
              <a:t>2010</a:t>
            </a:r>
            <a:endParaRPr lang="en-US" b="1" dirty="0"/>
          </a:p>
        </p:txBody>
      </p:sp>
      <p:sp>
        <p:nvSpPr>
          <p:cNvPr id="15" name="TextBox 14"/>
          <p:cNvSpPr txBox="1"/>
          <p:nvPr/>
        </p:nvSpPr>
        <p:spPr>
          <a:xfrm>
            <a:off x="-45719" y="4541520"/>
            <a:ext cx="822958" cy="307777"/>
          </a:xfrm>
          <a:prstGeom prst="rect">
            <a:avLst/>
          </a:prstGeom>
          <a:noFill/>
        </p:spPr>
        <p:txBody>
          <a:bodyPr wrap="square" rtlCol="0">
            <a:spAutoFit/>
          </a:bodyPr>
          <a:lstStyle/>
          <a:p>
            <a:r>
              <a:rPr lang="en-US" sz="1400" b="1" dirty="0" smtClean="0"/>
              <a:t>PM</a:t>
            </a:r>
            <a:r>
              <a:rPr lang="en-US" sz="1400" b="1" baseline="-25000" dirty="0" smtClean="0"/>
              <a:t>2.5</a:t>
            </a:r>
            <a:endParaRPr lang="en-US" sz="1400" b="1" baseline="-25000" dirty="0"/>
          </a:p>
        </p:txBody>
      </p:sp>
      <p:sp>
        <p:nvSpPr>
          <p:cNvPr id="18" name="Slide Number Placeholder 17"/>
          <p:cNvSpPr>
            <a:spLocks noGrp="1"/>
          </p:cNvSpPr>
          <p:nvPr>
            <p:ph type="sldNum" sz="quarter" idx="12"/>
          </p:nvPr>
        </p:nvSpPr>
        <p:spPr/>
        <p:txBody>
          <a:bodyPr/>
          <a:lstStyle/>
          <a:p>
            <a:pPr>
              <a:defRPr/>
            </a:pPr>
            <a:fld id="{8E11E44B-0EEB-D748-9A3E-B7A5F2D59042}" type="slidenum">
              <a:rPr lang="en-US" smtClean="0"/>
              <a:pPr>
                <a:defRPr/>
              </a:pPr>
              <a:t>9</a:t>
            </a:fld>
            <a:endParaRPr lang="en-US"/>
          </a:p>
        </p:txBody>
      </p:sp>
      <p:pic>
        <p:nvPicPr>
          <p:cNvPr id="10" name="Picture 9"/>
          <p:cNvPicPr>
            <a:picLocks noChangeAspect="1"/>
          </p:cNvPicPr>
          <p:nvPr/>
        </p:nvPicPr>
        <p:blipFill>
          <a:blip r:embed="rId5"/>
          <a:stretch>
            <a:fillRect/>
          </a:stretch>
        </p:blipFill>
        <p:spPr>
          <a:xfrm>
            <a:off x="4795518" y="1415514"/>
            <a:ext cx="4348481" cy="2313202"/>
          </a:xfrm>
          <a:prstGeom prst="rect">
            <a:avLst/>
          </a:prstGeom>
        </p:spPr>
      </p:pic>
      <p:pic>
        <p:nvPicPr>
          <p:cNvPr id="12" name="Picture 11"/>
          <p:cNvPicPr>
            <a:picLocks noChangeAspect="1"/>
          </p:cNvPicPr>
          <p:nvPr/>
        </p:nvPicPr>
        <p:blipFill>
          <a:blip r:embed="rId6"/>
          <a:stretch>
            <a:fillRect/>
          </a:stretch>
        </p:blipFill>
        <p:spPr>
          <a:xfrm>
            <a:off x="477522" y="1462956"/>
            <a:ext cx="4429758" cy="2265760"/>
          </a:xfrm>
          <a:prstGeom prst="rect">
            <a:avLst/>
          </a:prstGeom>
        </p:spPr>
      </p:pic>
      <p:pic>
        <p:nvPicPr>
          <p:cNvPr id="19" name="Picture 18"/>
          <p:cNvPicPr>
            <a:picLocks noChangeAspect="1"/>
          </p:cNvPicPr>
          <p:nvPr/>
        </p:nvPicPr>
        <p:blipFill>
          <a:blip r:embed="rId7"/>
          <a:stretch>
            <a:fillRect/>
          </a:stretch>
        </p:blipFill>
        <p:spPr>
          <a:xfrm>
            <a:off x="477523" y="3712647"/>
            <a:ext cx="4429758" cy="2273300"/>
          </a:xfrm>
          <a:prstGeom prst="rect">
            <a:avLst/>
          </a:prstGeom>
        </p:spPr>
      </p:pic>
      <p:pic>
        <p:nvPicPr>
          <p:cNvPr id="21" name="Picture 20"/>
          <p:cNvPicPr>
            <a:picLocks noChangeAspect="1"/>
          </p:cNvPicPr>
          <p:nvPr/>
        </p:nvPicPr>
        <p:blipFill>
          <a:blip r:embed="rId8"/>
          <a:stretch>
            <a:fillRect/>
          </a:stretch>
        </p:blipFill>
        <p:spPr>
          <a:xfrm>
            <a:off x="4795518" y="3712647"/>
            <a:ext cx="4453083" cy="2314356"/>
          </a:xfrm>
          <a:prstGeom prst="rect">
            <a:avLst/>
          </a:prstGeom>
        </p:spPr>
      </p:pic>
      <p:sp>
        <p:nvSpPr>
          <p:cNvPr id="2" name="Rectangle 1"/>
          <p:cNvSpPr/>
          <p:nvPr/>
        </p:nvSpPr>
        <p:spPr>
          <a:xfrm>
            <a:off x="2235200" y="4011097"/>
            <a:ext cx="1554480" cy="1676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715760" y="3939977"/>
            <a:ext cx="1554480" cy="1676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22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6" grpId="0" animBg="1"/>
    </p:bldLst>
  </p:timing>
</p:sld>
</file>

<file path=ppt/theme/theme1.xml><?xml version="1.0" encoding="utf-8"?>
<a:theme xmlns:a="http://schemas.openxmlformats.org/drawingml/2006/main" name="sph_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sph_template.potx</Template>
  <TotalTime>5775</TotalTime>
  <Words>1800</Words>
  <Application>Microsoft Macintosh PowerPoint</Application>
  <PresentationFormat>On-screen Show (4:3)</PresentationFormat>
  <Paragraphs>173</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sph_template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EXTRA SLIDES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D2025 Air Quality  Project 45, UNC-IE</dc:title>
  <dc:creator>Default</dc:creator>
  <cp:lastModifiedBy>Default</cp:lastModifiedBy>
  <cp:revision>263</cp:revision>
  <dcterms:created xsi:type="dcterms:W3CDTF">2014-09-05T19:21:00Z</dcterms:created>
  <dcterms:modified xsi:type="dcterms:W3CDTF">2014-10-28T15:22:22Z</dcterms:modified>
</cp:coreProperties>
</file>