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1" r:id="rId2"/>
    <p:sldId id="282" r:id="rId3"/>
    <p:sldId id="295" r:id="rId4"/>
    <p:sldId id="286" r:id="rId5"/>
    <p:sldId id="294" r:id="rId6"/>
    <p:sldId id="296" r:id="rId7"/>
    <p:sldId id="288" r:id="rId8"/>
    <p:sldId id="289" r:id="rId9"/>
    <p:sldId id="297" r:id="rId10"/>
    <p:sldId id="291" r:id="rId11"/>
    <p:sldId id="301" r:id="rId12"/>
    <p:sldId id="302" r:id="rId13"/>
    <p:sldId id="304" r:id="rId14"/>
    <p:sldId id="300" r:id="rId15"/>
    <p:sldId id="299" r:id="rId16"/>
    <p:sldId id="298" r:id="rId17"/>
    <p:sldId id="292" r:id="rId18"/>
    <p:sldId id="309" r:id="rId19"/>
    <p:sldId id="310" r:id="rId20"/>
    <p:sldId id="311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81" autoAdjust="0"/>
  </p:normalViewPr>
  <p:slideViewPr>
    <p:cSldViewPr snapToGrid="0">
      <p:cViewPr>
        <p:scale>
          <a:sx n="78" d="100"/>
          <a:sy n="78" d="100"/>
        </p:scale>
        <p:origin x="-69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E2FF-0B20-468D-B610-279B7E344B04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FF0A5-7CEA-46E2-A64C-02C45081E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68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10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0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12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4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13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14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15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17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18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0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19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96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20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2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21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7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9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5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9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2ACA6-346B-489E-AE8B-4792AA4ECA55}" type="slidenum">
              <a:rPr lang="en-US"/>
              <a:pPr/>
              <a:t>9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A423-699C-4E54-9031-9E0F6FFD0575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A3E0-BDD7-46AA-A864-21504E8E84EC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62D8-432B-48CB-9A03-5E9D66CE9841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33E7-9306-405D-B921-B5E42990E4DF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828B-0DE1-4F06-AE0B-F2669F83BBD5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4A56-3B58-45F7-B09B-4450DB1A0C06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3FB-C3C1-4FE5-AFFC-A2258D6046B9}" type="datetime1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3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9D87-E15A-4A31-A524-CF3F42E706E1}" type="datetime1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5511-2FD4-43F5-AC51-90A7A3B0DA72}" type="datetime1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A829-9927-40F2-BA48-DB7C5657E623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79E4-8F11-4C21-AD85-5399CE0C42DF}" type="datetime1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80C-BCE6-4EE2-9222-8E886FA50983}" type="datetime1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5E3E-E649-4517-8B89-7AFCD2964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rapair2.org/WestJumpAQM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rapair2.org/calendar/viewitem.jsp?&amp;cal_item_id=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540266"/>
            <a:ext cx="9144000" cy="2688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 Black" panose="020B0A04020102020204" pitchFamily="34" charset="0"/>
              </a:rPr>
              <a:t>Modeling the Role of Oil and Gas Emissions on Regional Ozone </a:t>
            </a:r>
          </a:p>
          <a:p>
            <a:r>
              <a:rPr lang="en-US" sz="3200" b="1" dirty="0" smtClean="0">
                <a:latin typeface="Arial Black" panose="020B0A04020102020204" pitchFamily="34" charset="0"/>
              </a:rPr>
              <a:t>in the Intermountain West:</a:t>
            </a:r>
            <a:br>
              <a:rPr lang="en-US" sz="3200" b="1" dirty="0" smtClean="0">
                <a:latin typeface="Arial Black" panose="020B0A04020102020204" pitchFamily="34" charset="0"/>
              </a:rPr>
            </a:br>
            <a:r>
              <a:rPr lang="en-US" sz="3200" b="1" dirty="0" smtClean="0">
                <a:latin typeface="Arial Black" panose="020B0A04020102020204" pitchFamily="34" charset="0"/>
              </a:rPr>
              <a:t>Using CAMx HDDM for W126 Ozone</a:t>
            </a:r>
            <a:endParaRPr lang="en-US" sz="32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" name="Picture 4" descr="nps_sh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53" y="5667134"/>
            <a:ext cx="879476" cy="11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cat.cira.colostate.edu/CIRA_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"/>
          <a:stretch/>
        </p:blipFill>
        <p:spPr bwMode="auto">
          <a:xfrm>
            <a:off x="6527243" y="6135852"/>
            <a:ext cx="1346571" cy="56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95" y="5981554"/>
            <a:ext cx="1133105" cy="8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250" y="3528855"/>
            <a:ext cx="8699500" cy="142414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Mike Barna, NPS-ARD</a:t>
            </a:r>
          </a:p>
          <a:p>
            <a:pPr algn="l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Tammy Thompson, CIRA-CSU</a:t>
            </a:r>
          </a:p>
          <a:p>
            <a:pPr algn="l">
              <a:lnSpc>
                <a:spcPct val="8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Tom Moore, WRAP/WESTAR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2534" y="5667134"/>
            <a:ext cx="5089066" cy="1130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Aft>
                <a:spcPct val="20000"/>
              </a:spcAft>
            </a:pPr>
            <a:r>
              <a:rPr lang="en-US" sz="2000" i="1" dirty="0" smtClean="0">
                <a:solidFill>
                  <a:schemeClr val="tx1"/>
                </a:solidFill>
                <a:latin typeface="Arial Black" pitchFamily="34" charset="0"/>
              </a:rPr>
              <a:t>CMAS Annual Conference</a:t>
            </a:r>
          </a:p>
          <a:p>
            <a:pPr algn="l">
              <a:lnSpc>
                <a:spcPct val="80000"/>
              </a:lnSpc>
              <a:spcAft>
                <a:spcPct val="20000"/>
              </a:spcAft>
            </a:pPr>
            <a:r>
              <a:rPr lang="en-US" sz="2000" i="1" dirty="0" smtClean="0">
                <a:solidFill>
                  <a:schemeClr val="tx1"/>
                </a:solidFill>
                <a:latin typeface="Arial Black" pitchFamily="34" charset="0"/>
              </a:rPr>
              <a:t>Chapel Hill, NC</a:t>
            </a:r>
          </a:p>
          <a:p>
            <a:pPr algn="l">
              <a:lnSpc>
                <a:spcPct val="80000"/>
              </a:lnSpc>
              <a:spcAft>
                <a:spcPct val="20000"/>
              </a:spcAft>
            </a:pPr>
            <a:r>
              <a:rPr lang="en-US" sz="2000" i="1" dirty="0" smtClean="0">
                <a:solidFill>
                  <a:schemeClr val="tx1"/>
                </a:solidFill>
                <a:latin typeface="Arial Black" pitchFamily="34" charset="0"/>
              </a:rPr>
              <a:t>October 27-29, 2014</a:t>
            </a:r>
            <a:endParaRPr lang="en-US" sz="20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670" y="5521624"/>
            <a:ext cx="224961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W126 estimates for western US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2032" r="13297" b="2725"/>
          <a:stretch/>
        </p:blipFill>
        <p:spPr>
          <a:xfrm>
            <a:off x="56512" y="1143000"/>
            <a:ext cx="5734688" cy="568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23589" r="47962" b="34359"/>
          <a:stretch/>
        </p:blipFill>
        <p:spPr>
          <a:xfrm>
            <a:off x="5791200" y="3067692"/>
            <a:ext cx="2505482" cy="3764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512" y="774339"/>
            <a:ext cx="489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WestJumpAQMS 12km domain 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1981200" y="3594100"/>
            <a:ext cx="1981200" cy="24511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62400" y="2183369"/>
            <a:ext cx="2133599" cy="208383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5999" y="983040"/>
            <a:ext cx="273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High W126 values in the Four Corners states.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Base case W126 in 4km domain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E:\barna_docs\Barna_docs_2014\cmas_2014\hddm_plots\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06" y="1090252"/>
            <a:ext cx="5974494" cy="52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7100" y="3365500"/>
            <a:ext cx="85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906" y="1834050"/>
            <a:ext cx="3022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 Black" panose="020B0A04020102020204" pitchFamily="34" charset="0"/>
              </a:rPr>
              <a:t>Most national parks and wilderness area within 4km domain above 7-15 ppm-</a:t>
            </a:r>
            <a:r>
              <a:rPr lang="en-US" dirty="0" err="1" smtClean="0">
                <a:latin typeface="Arial Black" panose="020B0A04020102020204" pitchFamily="34" charset="0"/>
              </a:rPr>
              <a:t>hr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 smtClean="0"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June-Aug 2008 W126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[ppm – </a:t>
            </a:r>
            <a:r>
              <a:rPr lang="en-US" dirty="0" err="1" smtClean="0">
                <a:latin typeface="Arial Black" panose="020B0A04020102020204" pitchFamily="34" charset="0"/>
              </a:rPr>
              <a:t>hr</a:t>
            </a:r>
            <a:r>
              <a:rPr lang="en-US" dirty="0" smtClean="0">
                <a:latin typeface="Arial Black" panose="020B0A04020102020204" pitchFamily="34" charset="0"/>
              </a:rPr>
              <a:t>]</a:t>
            </a:r>
          </a:p>
          <a:p>
            <a:pPr algn="ctr"/>
            <a:endParaRPr lang="en-US" dirty="0" smtClean="0">
              <a:latin typeface="Arial Black" panose="020B0A04020102020204" pitchFamily="34" charset="0"/>
            </a:endParaRPr>
          </a:p>
          <a:p>
            <a:pPr algn="r"/>
            <a:r>
              <a:rPr lang="en-US" sz="1600" dirty="0" smtClean="0">
                <a:latin typeface="Arial Black" panose="020B0A04020102020204" pitchFamily="34" charset="0"/>
              </a:rPr>
              <a:t>Mesa Verde NP: 18</a:t>
            </a:r>
          </a:p>
          <a:p>
            <a:pPr algn="r"/>
            <a:r>
              <a:rPr lang="en-US" sz="1600" dirty="0" smtClean="0">
                <a:latin typeface="Arial Black" panose="020B0A04020102020204" pitchFamily="34" charset="0"/>
              </a:rPr>
              <a:t>Maroon Bells WA: 20</a:t>
            </a:r>
          </a:p>
          <a:p>
            <a:pPr algn="r"/>
            <a:r>
              <a:rPr lang="en-US" sz="1600" dirty="0" smtClean="0">
                <a:latin typeface="Arial Black" panose="020B0A04020102020204" pitchFamily="34" charset="0"/>
              </a:rPr>
              <a:t>Arches NP: 17</a:t>
            </a:r>
          </a:p>
          <a:p>
            <a:pPr algn="r"/>
            <a:r>
              <a:rPr lang="en-US" sz="1600" dirty="0" smtClean="0">
                <a:latin typeface="Arial Black" panose="020B0A04020102020204" pitchFamily="34" charset="0"/>
              </a:rPr>
              <a:t>Rocky Mountain NP: 16</a:t>
            </a:r>
          </a:p>
          <a:p>
            <a:pPr algn="r"/>
            <a:r>
              <a:rPr lang="en-US" sz="1600" dirty="0" smtClean="0">
                <a:latin typeface="Arial Black" panose="020B0A04020102020204" pitchFamily="34" charset="0"/>
              </a:rPr>
              <a:t>Dinosaur NM: 16</a:t>
            </a:r>
          </a:p>
          <a:p>
            <a:pPr algn="r"/>
            <a:r>
              <a:rPr lang="en-US" sz="1600" dirty="0" smtClean="0">
                <a:latin typeface="Arial Black" panose="020B0A04020102020204" pitchFamily="34" charset="0"/>
              </a:rPr>
              <a:t>San Pedro Parks WA: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HDDM results for W126 ozone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Two questions to consider: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How does HDDM compare to ‘brute force’?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BF: remove all O&amp;G VOC and NOx, and subtract base case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HDDM: set </a:t>
            </a:r>
            <a:r>
              <a:rPr lang="en-US" sz="3200" b="1" dirty="0" err="1" smtClean="0">
                <a:latin typeface="Symbol" panose="05050102010706020507" pitchFamily="18" charset="2"/>
              </a:rPr>
              <a:t>e</a:t>
            </a:r>
            <a:r>
              <a:rPr lang="en-US" sz="2800" baseline="-25000" dirty="0" err="1" smtClean="0">
                <a:latin typeface="Arial Black" panose="020B0A04020102020204" pitchFamily="34" charset="0"/>
              </a:rPr>
              <a:t>i,j</a:t>
            </a:r>
            <a:r>
              <a:rPr lang="en-US" sz="2400" dirty="0" smtClean="0">
                <a:latin typeface="Arial Black" panose="020B0A04020102020204" pitchFamily="34" charset="0"/>
              </a:rPr>
              <a:t> = -1, and subtract from base case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How does ozone respond to changes in oil and gas emissions?  Use HDDM to: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remove </a:t>
            </a:r>
            <a:r>
              <a:rPr lang="en-US" sz="2400" dirty="0" err="1" smtClean="0">
                <a:latin typeface="Arial Black" panose="020B0A04020102020204" pitchFamily="34" charset="0"/>
              </a:rPr>
              <a:t>NOx+VOC</a:t>
            </a:r>
            <a:r>
              <a:rPr lang="en-US" sz="2400" dirty="0" smtClean="0">
                <a:latin typeface="Arial Black" panose="020B0A04020102020204" pitchFamily="34" charset="0"/>
              </a:rPr>
              <a:t>, NOx, and VOC </a:t>
            </a:r>
            <a:r>
              <a:rPr lang="en-US" sz="2400" dirty="0" err="1" smtClean="0">
                <a:latin typeface="Arial Black" panose="020B0A04020102020204" pitchFamily="34" charset="0"/>
              </a:rPr>
              <a:t>emis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double </a:t>
            </a:r>
            <a:r>
              <a:rPr lang="en-US" sz="2400" dirty="0" err="1" smtClean="0">
                <a:latin typeface="Arial Black" panose="020B0A04020102020204" pitchFamily="34" charset="0"/>
              </a:rPr>
              <a:t>NOx+VOC</a:t>
            </a:r>
            <a:r>
              <a:rPr lang="en-US" sz="2400" dirty="0">
                <a:latin typeface="Arial Black" panose="020B0A04020102020204" pitchFamily="34" charset="0"/>
              </a:rPr>
              <a:t>, </a:t>
            </a:r>
            <a:r>
              <a:rPr lang="en-US" sz="2400" dirty="0" smtClean="0">
                <a:latin typeface="Arial Black" panose="020B0A04020102020204" pitchFamily="34" charset="0"/>
              </a:rPr>
              <a:t>NOx, and VOC </a:t>
            </a:r>
            <a:r>
              <a:rPr lang="en-US" sz="2400" dirty="0" err="1" smtClean="0">
                <a:latin typeface="Arial Black" panose="020B0A04020102020204" pitchFamily="34" charset="0"/>
              </a:rPr>
              <a:t>emis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Regional ozone reductions: no O&amp;G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E:\barna_docs\Barna_docs_2014\cmas_2014\hddm_plots\diff.noog.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9" y="1676400"/>
            <a:ext cx="41646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barna_docs\Barna_docs_2014\cmas_2014\hddm_plots\diff.nv.m.100.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94" y="1676400"/>
            <a:ext cx="41646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3300" y="1032549"/>
            <a:ext cx="33824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“brute force” – base case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7899" y="934963"/>
            <a:ext cx="37752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HDDM(</a:t>
            </a:r>
            <a:r>
              <a:rPr lang="en-US" sz="3200" b="1" dirty="0" err="1">
                <a:latin typeface="Symbol" panose="05050102010706020507" pitchFamily="18" charset="2"/>
              </a:rPr>
              <a:t>e</a:t>
            </a:r>
            <a:r>
              <a:rPr lang="en-US" sz="2800" baseline="-25000" dirty="0" err="1"/>
              <a:t>i,j</a:t>
            </a:r>
            <a:r>
              <a:rPr lang="en-US" sz="2400" dirty="0"/>
              <a:t> = -1</a:t>
            </a:r>
            <a:r>
              <a:rPr lang="en-US" sz="2400" b="1" dirty="0" smtClean="0"/>
              <a:t>) – base case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Compare O&amp;G impacts from BF v. HDDM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E:\barna_docs\Barna_docs_2014\cmas_2014\hddm_plots\scatter_noog_zoc_di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06" y="584775"/>
            <a:ext cx="6647594" cy="58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3800" y="2159000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 = 0.964x - 0.213</a:t>
            </a:r>
          </a:p>
          <a:p>
            <a:r>
              <a:rPr lang="en-US" sz="2400" b="1" dirty="0" smtClean="0"/>
              <a:t>r^2 = 0.975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73299" y="5969536"/>
            <a:ext cx="56330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estimated change in W126 ozone: “brute force” [ppm-</a:t>
            </a:r>
            <a:r>
              <a:rPr lang="en-US" b="1" dirty="0" err="1" smtClean="0"/>
              <a:t>hr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87149" y="3157378"/>
            <a:ext cx="5113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estimated change in W126 ozone: HDDM [ppm-</a:t>
            </a:r>
            <a:r>
              <a:rPr lang="en-US" b="1" dirty="0" err="1" smtClean="0"/>
              <a:t>hr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barna_docs\Barna_docs_2014\cmas_2014\hddm_plots\hist.z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28" y="1676400"/>
            <a:ext cx="3268122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barna_docs\Barna_docs_2014\cmas_2014\hddm_plots\hist.noo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" y="1676400"/>
            <a:ext cx="3268122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barna_docs\Barna_docs_2014\cmas_2014\hddm_plots\boxplot.no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9" y="4546600"/>
            <a:ext cx="2631851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barna_docs\Barna_docs_2014\cmas_2014\hddm_plots\boxplot.zo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546600"/>
            <a:ext cx="2631851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3300" y="1528219"/>
            <a:ext cx="33824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“brute force” – base case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7899" y="1430633"/>
            <a:ext cx="37752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HDDM(</a:t>
            </a:r>
            <a:r>
              <a:rPr lang="en-US" sz="3200" b="1" dirty="0" err="1">
                <a:latin typeface="Symbol" panose="05050102010706020507" pitchFamily="18" charset="2"/>
              </a:rPr>
              <a:t>e</a:t>
            </a:r>
            <a:r>
              <a:rPr lang="en-US" sz="2800" baseline="-25000" dirty="0" err="1"/>
              <a:t>i,j</a:t>
            </a:r>
            <a:r>
              <a:rPr lang="en-US" sz="2400" dirty="0"/>
              <a:t> = -1</a:t>
            </a:r>
            <a:r>
              <a:rPr lang="en-US" sz="2400" b="1" dirty="0" smtClean="0"/>
              <a:t>) – base case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Compare O&amp;G impacts from BF v. HDDM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Regional W126 ozone response to O&amp;G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E:\barna_docs\Barna_docs_2014\cmas_2014\hddm_plots\nv.m.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1371600"/>
            <a:ext cx="468527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6824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058" y="786825"/>
            <a:ext cx="36373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HDDM(</a:t>
            </a:r>
            <a:r>
              <a:rPr lang="en-US" sz="3200" b="1" dirty="0" err="1">
                <a:latin typeface="Symbol" panose="05050102010706020507" pitchFamily="18" charset="2"/>
              </a:rPr>
              <a:t>e</a:t>
            </a:r>
            <a:r>
              <a:rPr lang="en-US" sz="2800" baseline="-25000" dirty="0" err="1"/>
              <a:t>i,j</a:t>
            </a:r>
            <a:r>
              <a:rPr lang="en-US" sz="2400" dirty="0"/>
              <a:t> = -1</a:t>
            </a:r>
            <a:r>
              <a:rPr lang="en-US" sz="2400" b="1" dirty="0"/>
              <a:t>) – base case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786825"/>
            <a:ext cx="37752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HDDM(</a:t>
            </a:r>
            <a:r>
              <a:rPr lang="en-US" sz="3200" b="1" dirty="0" err="1">
                <a:latin typeface="Symbol" panose="05050102010706020507" pitchFamily="18" charset="2"/>
              </a:rPr>
              <a:t>e</a:t>
            </a:r>
            <a:r>
              <a:rPr lang="en-US" sz="2800" baseline="-25000" dirty="0" err="1"/>
              <a:t>i,j</a:t>
            </a:r>
            <a:r>
              <a:rPr lang="en-US" sz="2400" dirty="0"/>
              <a:t> = </a:t>
            </a:r>
            <a:r>
              <a:rPr lang="en-US" sz="2400" dirty="0" smtClean="0"/>
              <a:t>1</a:t>
            </a:r>
            <a:r>
              <a:rPr lang="en-US" sz="2400" b="1" dirty="0" smtClean="0"/>
              <a:t>) – base case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W126:  no O&amp;G (t) and 2x O&amp;G (b) </a:t>
            </a:r>
            <a:r>
              <a:rPr lang="en-US" sz="3200" dirty="0" err="1" smtClean="0">
                <a:latin typeface="Arial Black" panose="020B0A04020102020204" pitchFamily="34" charset="0"/>
              </a:rPr>
              <a:t>emis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257300"/>
            <a:ext cx="84613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425" y="899636"/>
            <a:ext cx="2350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dirty="0" smtClean="0"/>
              <a:t>O&amp;G NOx and VOC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4215" y="899636"/>
            <a:ext cx="137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dirty="0" smtClean="0"/>
              <a:t>O&amp;G NOx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4298" y="911883"/>
            <a:ext cx="137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dirty="0" smtClean="0"/>
              <a:t>O&amp;G VOC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62279" y="2542668"/>
            <a:ext cx="24757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HDDM(</a:t>
            </a:r>
            <a:r>
              <a:rPr lang="en-US" sz="2000" b="1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i,j</a:t>
            </a:r>
            <a:r>
              <a:rPr lang="en-US" sz="1600" dirty="0"/>
              <a:t> = -1</a:t>
            </a:r>
            <a:r>
              <a:rPr lang="en-US" sz="1600" b="1" dirty="0"/>
              <a:t>) – base case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965455" y="5128386"/>
            <a:ext cx="26503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HDDM(</a:t>
            </a:r>
            <a:r>
              <a:rPr lang="en-US" sz="2400" b="1" dirty="0" err="1">
                <a:latin typeface="Symbol" panose="05050102010706020507" pitchFamily="18" charset="2"/>
              </a:rPr>
              <a:t>e</a:t>
            </a:r>
            <a:r>
              <a:rPr lang="en-US" sz="2000" baseline="-25000" dirty="0" err="1"/>
              <a:t>i,j</a:t>
            </a:r>
            <a:r>
              <a:rPr lang="en-US" dirty="0"/>
              <a:t> = </a:t>
            </a:r>
            <a:r>
              <a:rPr lang="en-US" dirty="0" smtClean="0"/>
              <a:t>1</a:t>
            </a:r>
            <a:r>
              <a:rPr lang="en-US" b="1" dirty="0"/>
              <a:t>) – </a:t>
            </a:r>
            <a:r>
              <a:rPr lang="en-US" sz="1600" b="1" dirty="0"/>
              <a:t>base</a:t>
            </a:r>
            <a:r>
              <a:rPr lang="en-US" b="1" dirty="0"/>
              <a:t>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Conclusions and recommendations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Simulated W126 ozone is often above the recommended range of 7 – 15 ppm-</a:t>
            </a:r>
            <a:r>
              <a:rPr lang="en-US" sz="2400" dirty="0" err="1" smtClean="0">
                <a:latin typeface="Arial Black" panose="020B0A04020102020204" pitchFamily="34" charset="0"/>
              </a:rPr>
              <a:t>hr</a:t>
            </a:r>
            <a:r>
              <a:rPr lang="en-US" sz="2400" dirty="0" smtClean="0">
                <a:latin typeface="Arial Black" panose="020B0A04020102020204" pitchFamily="34" charset="0"/>
              </a:rPr>
              <a:t> in the Intermountain West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Oil and gas emissions can contribute significantly to estimated W126 ozone, e.g.,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4 ppm-</a:t>
            </a:r>
            <a:r>
              <a:rPr lang="en-US" sz="2400" dirty="0" err="1" smtClean="0">
                <a:latin typeface="Arial Black" panose="020B0A04020102020204" pitchFamily="34" charset="0"/>
              </a:rPr>
              <a:t>hr</a:t>
            </a:r>
            <a:r>
              <a:rPr lang="en-US" sz="2400" dirty="0" smtClean="0">
                <a:latin typeface="Arial Black" panose="020B0A04020102020204" pitchFamily="34" charset="0"/>
              </a:rPr>
              <a:t> at Maroon Bells-Snowmass WA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2 </a:t>
            </a:r>
            <a:r>
              <a:rPr lang="en-US" sz="2400" dirty="0">
                <a:latin typeface="Arial Black" panose="020B0A04020102020204" pitchFamily="34" charset="0"/>
              </a:rPr>
              <a:t>ppm-</a:t>
            </a:r>
            <a:r>
              <a:rPr lang="en-US" sz="2400" dirty="0" err="1">
                <a:latin typeface="Arial Black" panose="020B0A04020102020204" pitchFamily="34" charset="0"/>
              </a:rPr>
              <a:t>hr</a:t>
            </a:r>
            <a:r>
              <a:rPr lang="en-US" sz="2400" dirty="0">
                <a:latin typeface="Arial Black" panose="020B0A04020102020204" pitchFamily="34" charset="0"/>
              </a:rPr>
              <a:t> at </a:t>
            </a:r>
            <a:r>
              <a:rPr lang="en-US" sz="2400" dirty="0" smtClean="0">
                <a:latin typeface="Arial Black" panose="020B0A04020102020204" pitchFamily="34" charset="0"/>
              </a:rPr>
              <a:t>Mesa Verde NP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Good agreement between HDDM and ‘brute force’ W126 impacts from O&amp;G emissions (within 0.2 ppm-</a:t>
            </a:r>
            <a:r>
              <a:rPr lang="en-US" sz="2400" dirty="0" err="1" smtClean="0">
                <a:latin typeface="Arial Black" panose="020B0A04020102020204" pitchFamily="34" charset="0"/>
              </a:rPr>
              <a:t>hr</a:t>
            </a:r>
            <a:r>
              <a:rPr lang="en-US" sz="2400" dirty="0" smtClean="0">
                <a:latin typeface="Arial Black" panose="020B0A04020102020204" pitchFamily="34" charset="0"/>
              </a:rPr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HDDM impacts slightly larger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Conclusions and recommendations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combination of both NOx and VOC controls was generally most effective for reducing regional W126 ozone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Unlike other basins, Denver-</a:t>
            </a:r>
            <a:r>
              <a:rPr lang="en-US" sz="2400" dirty="0" err="1" smtClean="0">
                <a:latin typeface="Arial Black" panose="020B0A04020102020204" pitchFamily="34" charset="0"/>
              </a:rPr>
              <a:t>Julesberg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had strongest response to VOC (not NOx) reductions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O&amp;G VOC + Denver NOx -&gt; O3?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NOx reductions also benefit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visibility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nitrogen deposition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Introduction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Oil and gas development in the western US has rapidly accelerated due to fracking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Much of this development is upwind of sensitive high-elevation ecosystems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EPA has indicated that a strengthened primary standard for ozone will not adequately protect sensitive tree species in higher elevation Western ecosystems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Impacts to western forests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diminished growth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needle/leaf necrosis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changes in ecosystem form, structure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Conclusions and recommendations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Oil and gas emissions in this region are rapidly evolving;  significant emission inventory updates for 2011 (and 2014), developed by the Three State Air Quality Study, would be useful for extending this work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When considering plant damage from ozone, some other metrics might also be useful, e.g</a:t>
            </a:r>
            <a:r>
              <a:rPr lang="en-US" sz="2400" dirty="0" smtClean="0">
                <a:latin typeface="Arial Black" panose="020B0A04020102020204" pitchFamily="34" charset="0"/>
              </a:rPr>
              <a:t>., N100, AOT40, SUM06</a:t>
            </a: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Acknowledgements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WestJumpAQMS and 3SAQS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Bonyoung Koo and Chris Emery for assistance with </a:t>
            </a:r>
            <a:r>
              <a:rPr lang="en-US" sz="2400" dirty="0" err="1" smtClean="0">
                <a:latin typeface="Arial Black" panose="020B0A04020102020204" pitchFamily="34" charset="0"/>
              </a:rPr>
              <a:t>CAMx</a:t>
            </a:r>
            <a:r>
              <a:rPr lang="en-US" sz="2400" dirty="0" smtClean="0">
                <a:latin typeface="Arial Black" panose="020B0A04020102020204" pitchFamily="34" charset="0"/>
              </a:rPr>
              <a:t> HDDM configuration (Environ Corp)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Current US oil and gas development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http://www.martenlaw.com/sites/default/files/images/article/20130422-hydraulic-fracturing-and-water-us-shale-plays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77900"/>
            <a:ext cx="762000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832" y="6393934"/>
            <a:ext cx="862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http://www.eia.gov/pub/oil_gas/natural_gas/analysis_publications/maps/maps.htm#field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W126 ozone and plant damage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Plants stressed from ozone injury are more vulnerable to drought, disease and insects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Primary ozone NAAQS does not protect sensitive tree species at western US high elevation forests.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W126 is a </a:t>
            </a:r>
            <a:r>
              <a:rPr lang="en-US" sz="2400" i="1" dirty="0" smtClean="0">
                <a:latin typeface="Arial Black" panose="020B0A04020102020204" pitchFamily="34" charset="0"/>
              </a:rPr>
              <a:t>cumulative</a:t>
            </a:r>
            <a:r>
              <a:rPr lang="en-US" sz="2400" dirty="0" smtClean="0">
                <a:latin typeface="Arial Black" panose="020B0A04020102020204" pitchFamily="34" charset="0"/>
              </a:rPr>
              <a:t> ozone exposure index that is biologically based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Black" panose="020B0A04020102020204" pitchFamily="34" charset="0"/>
              </a:rPr>
              <a:t>A sigmoidal-weighted </a:t>
            </a:r>
            <a:r>
              <a:rPr lang="en-US" sz="2400" dirty="0" smtClean="0">
                <a:latin typeface="Arial Black" panose="020B0A04020102020204" pitchFamily="34" charset="0"/>
              </a:rPr>
              <a:t>function that focuses on higher ozone concentrations, but maintains lower- and mid-level concentrations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W126 ozone definition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2057400"/>
            <a:ext cx="7649108" cy="476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5828" y="3352800"/>
            <a:ext cx="3167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" charset="0"/>
              </a:rPr>
              <a:t>W</a:t>
            </a:r>
            <a:r>
              <a:rPr lang="en-US" altLang="en-US" baseline="-25000" dirty="0">
                <a:latin typeface="Arial" charset="0"/>
              </a:rPr>
              <a:t>i</a:t>
            </a:r>
            <a:r>
              <a:rPr lang="en-US" altLang="en-US" dirty="0">
                <a:latin typeface="Arial" charset="0"/>
              </a:rPr>
              <a:t> = 1/[1 + M x </a:t>
            </a:r>
            <a:r>
              <a:rPr lang="en-US" altLang="en-US" i="1" dirty="0">
                <a:latin typeface="Arial" charset="0"/>
              </a:rPr>
              <a:t>e </a:t>
            </a:r>
            <a:r>
              <a:rPr lang="en-US" altLang="en-US" i="1" baseline="30000" dirty="0">
                <a:latin typeface="Arial" charset="0"/>
              </a:rPr>
              <a:t>– </a:t>
            </a:r>
            <a:r>
              <a:rPr lang="en-US" altLang="en-US" baseline="30000" dirty="0">
                <a:latin typeface="Arial" charset="0"/>
              </a:rPr>
              <a:t>(A x Ci)</a:t>
            </a:r>
            <a:r>
              <a:rPr lang="en-US" altLang="en-US" dirty="0">
                <a:latin typeface="Arial" charset="0"/>
              </a:rPr>
              <a:t>]</a:t>
            </a:r>
          </a:p>
          <a:p>
            <a:r>
              <a:rPr lang="en-US" altLang="en-US" dirty="0" smtClean="0">
                <a:latin typeface="Arial" charset="0"/>
              </a:rPr>
              <a:t>M </a:t>
            </a:r>
            <a:r>
              <a:rPr lang="en-US" altLang="en-US" dirty="0">
                <a:latin typeface="Arial" charset="0"/>
              </a:rPr>
              <a:t>= 4403 and A = 126 </a:t>
            </a:r>
            <a:r>
              <a:rPr lang="en-US" altLang="en-US" dirty="0" smtClean="0">
                <a:latin typeface="Arial" charset="0"/>
              </a:rPr>
              <a:t>ppm</a:t>
            </a:r>
            <a:r>
              <a:rPr lang="en-US" altLang="en-US" baseline="30000" dirty="0" smtClean="0">
                <a:latin typeface="Arial" charset="0"/>
              </a:rPr>
              <a:t>-1</a:t>
            </a: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914400"/>
            <a:ext cx="85471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Calculate W126 ozone from 8am to 8pm local time, and sum over three months (growing season)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Proposed range of 7 – 15 ppm-hrs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409204" y="4294372"/>
            <a:ext cx="22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W126 ozone [ppm-</a:t>
            </a:r>
            <a:r>
              <a:rPr lang="en-US" dirty="0" err="1" smtClean="0"/>
              <a:t>hr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5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 rot="3816852">
            <a:off x="6759482" y="2999707"/>
            <a:ext cx="536035" cy="2068667"/>
          </a:xfrm>
          <a:prstGeom prst="rightBrace">
            <a:avLst>
              <a:gd name="adj1" fmla="val 8333"/>
              <a:gd name="adj2" fmla="val 490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3278" y="427883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1:1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2884" y="4400734"/>
            <a:ext cx="89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&lt; 1:1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53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Decoupled direct method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High-order decoupled direct method (HDDM) is an efficient approach to evaluate ozone’s response to changes in precursor emissions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Develop </a:t>
            </a:r>
            <a:r>
              <a:rPr lang="en-US" sz="2400" dirty="0">
                <a:latin typeface="Arial Black" panose="020B0A04020102020204" pitchFamily="34" charset="0"/>
              </a:rPr>
              <a:t>1</a:t>
            </a:r>
            <a:r>
              <a:rPr lang="en-US" sz="2400" baseline="30000" dirty="0">
                <a:latin typeface="Arial Black" panose="020B0A04020102020204" pitchFamily="34" charset="0"/>
              </a:rPr>
              <a:t>st</a:t>
            </a:r>
            <a:r>
              <a:rPr lang="en-US" sz="2400" dirty="0">
                <a:latin typeface="Arial Black" panose="020B0A04020102020204" pitchFamily="34" charset="0"/>
              </a:rPr>
              <a:t> and 2</a:t>
            </a:r>
            <a:r>
              <a:rPr lang="en-US" sz="2400" baseline="30000" dirty="0">
                <a:latin typeface="Arial Black" panose="020B0A04020102020204" pitchFamily="34" charset="0"/>
              </a:rPr>
              <a:t>nd</a:t>
            </a:r>
            <a:r>
              <a:rPr lang="en-US" sz="2400" dirty="0">
                <a:latin typeface="Arial Black" panose="020B0A04020102020204" pitchFamily="34" charset="0"/>
              </a:rPr>
              <a:t> order</a:t>
            </a:r>
            <a:r>
              <a:rPr lang="en-US" sz="2400" dirty="0" smtClean="0">
                <a:latin typeface="Arial Black" panose="020B0A04020102020204" pitchFamily="34" charset="0"/>
              </a:rPr>
              <a:t> sensitivity coefficients from Taylor’s series approximation to estimate ozone at any location and time for varying </a:t>
            </a:r>
            <a:r>
              <a:rPr lang="en-US" sz="2400" dirty="0">
                <a:latin typeface="Arial Black" panose="020B0A04020102020204" pitchFamily="34" charset="0"/>
              </a:rPr>
              <a:t>NOx and/or VOC </a:t>
            </a:r>
            <a:r>
              <a:rPr lang="en-US" sz="2400" dirty="0" smtClean="0">
                <a:latin typeface="Arial Black" panose="020B0A04020102020204" pitchFamily="34" charset="0"/>
              </a:rPr>
              <a:t>emissions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How does HDDM compare to a ‘brute force’ emissions sensitivity run, e.g., removing all emissions of interest and comparing to base case?  (We hope they’re comparable.)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/>
          <a:stretch/>
        </p:blipFill>
        <p:spPr bwMode="auto">
          <a:xfrm>
            <a:off x="298450" y="3862137"/>
            <a:ext cx="8547100" cy="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WestJumpAQMS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914400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WestJumpAQMS Air Quality </a:t>
            </a:r>
            <a:r>
              <a:rPr lang="en-US" sz="2400" dirty="0">
                <a:latin typeface="Arial Black" panose="020B0A04020102020204" pitchFamily="34" charset="0"/>
              </a:rPr>
              <a:t>Modeling </a:t>
            </a:r>
            <a:r>
              <a:rPr lang="en-US" sz="2400" dirty="0" smtClean="0">
                <a:latin typeface="Arial Black" panose="020B0A04020102020204" pitchFamily="34" charset="0"/>
              </a:rPr>
              <a:t>Study: initiate </a:t>
            </a:r>
            <a:r>
              <a:rPr lang="en-US" sz="2400" dirty="0">
                <a:latin typeface="Arial Black" panose="020B0A04020102020204" pitchFamily="34" charset="0"/>
              </a:rPr>
              <a:t>the next generation of regional </a:t>
            </a:r>
            <a:r>
              <a:rPr lang="en-US" sz="2400" dirty="0" smtClean="0">
                <a:latin typeface="Arial Black" panose="020B0A04020102020204" pitchFamily="34" charset="0"/>
              </a:rPr>
              <a:t>technical </a:t>
            </a:r>
            <a:r>
              <a:rPr lang="en-US" sz="2400" dirty="0">
                <a:latin typeface="Arial Black" panose="020B0A04020102020204" pitchFamily="34" charset="0"/>
              </a:rPr>
              <a:t>analysis and support for O3 and PM transport and attainment demonstrations across the </a:t>
            </a:r>
            <a:r>
              <a:rPr lang="en-US" sz="2400" dirty="0" smtClean="0">
                <a:latin typeface="Arial Black" panose="020B0A04020102020204" pitchFamily="34" charset="0"/>
              </a:rPr>
              <a:t>West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9" t="18833" r="8020" b="8500"/>
          <a:stretch/>
        </p:blipFill>
        <p:spPr bwMode="auto">
          <a:xfrm>
            <a:off x="4813300" y="2719100"/>
            <a:ext cx="4226400" cy="31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600" y="3005792"/>
            <a:ext cx="4330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Detailed EI updates for O&amp;G, other sectors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SMOKE, WRF, CAMx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Modeling platform foundation of the ‘Three State Air Quality Study’ (3SAQS)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Black" panose="020B0A04020102020204" pitchFamily="34" charset="0"/>
              </a:rPr>
              <a:t>2008 (2011, 2014)</a:t>
            </a: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8900" y="6267339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http://</a:t>
            </a:r>
            <a:r>
              <a:rPr lang="en-US" sz="2400" b="1" dirty="0" smtClean="0">
                <a:hlinkClick r:id="rId4"/>
              </a:rPr>
              <a:t>www.wrapair2.org/WestJumpAQMS.aspx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4km Intermountain West model domain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8333" r="26250" b="2000"/>
          <a:stretch/>
        </p:blipFill>
        <p:spPr bwMode="auto">
          <a:xfrm>
            <a:off x="4634549" y="720181"/>
            <a:ext cx="4377723" cy="57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300" y="834092"/>
            <a:ext cx="43307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O&amp;G basins in CO, WY, UT, NM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Denver-Julesburg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Upper Green River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Uintah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Piceance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San Juan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mix of national parks and wilderness areas near O&amp;G development,  EGUs, and a large urban area (Denver)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2008 WestJumpAQMS O&amp;G emissions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WestJump_OG_Plo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9" y="1299683"/>
            <a:ext cx="8200774" cy="5102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7253" y="1410368"/>
            <a:ext cx="2804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cs typeface="Calibri"/>
              </a:rPr>
              <a:t>WRAP Phase III 2006 inventory projected to 2008, Permian Basin 2008 inventory, and NEI2008v2; includes both point and area inventories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18150" y="838018"/>
            <a:ext cx="624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CO, NM, UT, WY have largest O&amp;G emissions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6006" y="6488668"/>
            <a:ext cx="645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http://www.wrapair2.org/calendar/viewitem.jsp?&amp;</a:t>
            </a:r>
            <a:r>
              <a:rPr lang="en-US" dirty="0" smtClean="0">
                <a:hlinkClick r:id="rId4"/>
              </a:rPr>
              <a:t>cal_item_id=88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5E3E-E649-4517-8B89-7AFCD2964A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1004</Words>
  <Application>Microsoft Office PowerPoint</Application>
  <PresentationFormat>On-screen Show (4:3)</PresentationFormat>
  <Paragraphs>162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Barna</dc:creator>
  <cp:lastModifiedBy>Michael Barna</cp:lastModifiedBy>
  <cp:revision>41</cp:revision>
  <dcterms:created xsi:type="dcterms:W3CDTF">2013-03-28T15:55:47Z</dcterms:created>
  <dcterms:modified xsi:type="dcterms:W3CDTF">2014-10-28T17:34:31Z</dcterms:modified>
</cp:coreProperties>
</file>