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61" r:id="rId3"/>
    <p:sldId id="265" r:id="rId4"/>
    <p:sldId id="266" r:id="rId5"/>
    <p:sldId id="267" r:id="rId6"/>
    <p:sldId id="268" r:id="rId7"/>
    <p:sldId id="269" r:id="rId8"/>
    <p:sldId id="270" r:id="rId9"/>
    <p:sldId id="271" r:id="rId10"/>
    <p:sldId id="272" r:id="rId11"/>
    <p:sldId id="273" r:id="rId12"/>
    <p:sldId id="276" r:id="rId13"/>
    <p:sldId id="284" r:id="rId14"/>
    <p:sldId id="275" r:id="rId15"/>
    <p:sldId id="277" r:id="rId16"/>
    <p:sldId id="285" r:id="rId17"/>
    <p:sldId id="286" r:id="rId18"/>
    <p:sldId id="278" r:id="rId19"/>
    <p:sldId id="27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5" d="100"/>
          <a:sy n="105" d="100"/>
        </p:scale>
        <p:origin x="-672" y="6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EAA4A-C723-4B4F-8FEF-A279192C26E5}" type="datetimeFigureOut">
              <a:rPr lang="en-US" smtClean="0"/>
              <a:t>10/29/14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C52E60-6384-7F47-A870-CF333DDAC434}" type="slidenum">
              <a:rPr lang="en-US" smtClean="0"/>
              <a:t>‹#›</a:t>
            </a:fld>
            <a:endParaRPr lang="en-US"/>
          </a:p>
        </p:txBody>
      </p:sp>
    </p:spTree>
    <p:extLst>
      <p:ext uri="{BB962C8B-B14F-4D97-AF65-F5344CB8AC3E}">
        <p14:creationId xmlns:p14="http://schemas.microsoft.com/office/powerpoint/2010/main" val="17833658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5D4BC5-4270-D040-8A78-E5B1EC35A18C}" type="datetimeFigureOut">
              <a:rPr lang="en-US" smtClean="0"/>
              <a:t>10/29/14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634A93-3834-6244-A786-A3EE19148773}" type="slidenum">
              <a:rPr lang="en-US" smtClean="0"/>
              <a:t>‹#›</a:t>
            </a:fld>
            <a:endParaRPr lang="en-US"/>
          </a:p>
        </p:txBody>
      </p:sp>
    </p:spTree>
    <p:extLst>
      <p:ext uri="{BB962C8B-B14F-4D97-AF65-F5344CB8AC3E}">
        <p14:creationId xmlns:p14="http://schemas.microsoft.com/office/powerpoint/2010/main" val="2000450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aircraft engine certifications</a:t>
            </a:r>
            <a:r>
              <a:rPr lang="en-US" baseline="0" dirty="0" smtClean="0"/>
              <a:t> for NOx and EC (proposed), climate change (CO2), contrails, EC, and </a:t>
            </a:r>
            <a:r>
              <a:rPr lang="en-US" baseline="0" dirty="0" err="1" smtClean="0"/>
              <a:t>anthro</a:t>
            </a:r>
            <a:r>
              <a:rPr lang="en-US" baseline="0" dirty="0" smtClean="0"/>
              <a:t> cruise emissions</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2</a:t>
            </a:fld>
            <a:endParaRPr lang="en-US"/>
          </a:p>
        </p:txBody>
      </p:sp>
    </p:spTree>
    <p:extLst>
      <p:ext uri="{BB962C8B-B14F-4D97-AF65-F5344CB8AC3E}">
        <p14:creationId xmlns:p14="http://schemas.microsoft.com/office/powerpoint/2010/main" val="342217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High</a:t>
            </a:r>
            <a:r>
              <a:rPr lang="en-US" baseline="0" dirty="0" smtClean="0"/>
              <a:t> number of engines, each with unique emission profiles. Missing FOA BC EI (circled); Limitations in PM measurements (total PM, no protocol, at engine exit or downwind, handful of measurements available)</a:t>
            </a:r>
            <a:endParaRPr lang="en-US" dirty="0" smtClean="0"/>
          </a:p>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3</a:t>
            </a:fld>
            <a:endParaRPr lang="en-US"/>
          </a:p>
        </p:txBody>
      </p:sp>
    </p:spTree>
    <p:extLst>
      <p:ext uri="{BB962C8B-B14F-4D97-AF65-F5344CB8AC3E}">
        <p14:creationId xmlns:p14="http://schemas.microsoft.com/office/powerpoint/2010/main" val="380297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Gaps include missing BC</a:t>
            </a:r>
            <a:r>
              <a:rPr lang="en-US" baseline="0" dirty="0" smtClean="0"/>
              <a:t> EI, S/IVOCs, and ambient condition depended emissions</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4</a:t>
            </a:fld>
            <a:endParaRPr lang="en-US"/>
          </a:p>
        </p:txBody>
      </p:sp>
    </p:spTree>
    <p:extLst>
      <p:ext uri="{BB962C8B-B14F-4D97-AF65-F5344CB8AC3E}">
        <p14:creationId xmlns:p14="http://schemas.microsoft.com/office/powerpoint/2010/main" val="93789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7</a:t>
            </a:fld>
            <a:endParaRPr lang="en-US"/>
          </a:p>
        </p:txBody>
      </p:sp>
    </p:spTree>
    <p:extLst>
      <p:ext uri="{BB962C8B-B14F-4D97-AF65-F5344CB8AC3E}">
        <p14:creationId xmlns:p14="http://schemas.microsoft.com/office/powerpoint/2010/main" val="1711599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12</a:t>
            </a:fld>
            <a:endParaRPr lang="en-US"/>
          </a:p>
        </p:txBody>
      </p:sp>
    </p:spTree>
    <p:extLst>
      <p:ext uri="{BB962C8B-B14F-4D97-AF65-F5344CB8AC3E}">
        <p14:creationId xmlns:p14="http://schemas.microsoft.com/office/powerpoint/2010/main" val="3480741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Subgrid</a:t>
            </a:r>
            <a:r>
              <a:rPr lang="en-US" dirty="0" smtClean="0"/>
              <a:t> scale impacts near airport dominated by primary PM emissions</a:t>
            </a:r>
            <a:r>
              <a:rPr lang="en-US" baseline="0" dirty="0" smtClean="0"/>
              <a:t> (small puff volumes, high number of overlapping puffs)</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14</a:t>
            </a:fld>
            <a:endParaRPr lang="en-US"/>
          </a:p>
        </p:txBody>
      </p:sp>
    </p:spTree>
    <p:extLst>
      <p:ext uri="{BB962C8B-B14F-4D97-AF65-F5344CB8AC3E}">
        <p14:creationId xmlns:p14="http://schemas.microsoft.com/office/powerpoint/2010/main" val="91402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Subgrid</a:t>
            </a:r>
            <a:r>
              <a:rPr lang="en-US" dirty="0" smtClean="0"/>
              <a:t> scale impacts near airport dominated by primary PM emissions</a:t>
            </a:r>
            <a:r>
              <a:rPr lang="en-US" baseline="0" dirty="0" smtClean="0"/>
              <a:t> (small puff volumes, high number of overlapping puffs)</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15</a:t>
            </a:fld>
            <a:endParaRPr lang="en-US"/>
          </a:p>
        </p:txBody>
      </p:sp>
    </p:spTree>
    <p:extLst>
      <p:ext uri="{BB962C8B-B14F-4D97-AF65-F5344CB8AC3E}">
        <p14:creationId xmlns:p14="http://schemas.microsoft.com/office/powerpoint/2010/main" val="91402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Subgrid</a:t>
            </a:r>
            <a:r>
              <a:rPr lang="en-US" dirty="0" smtClean="0"/>
              <a:t> scale impacts near airport dominated by primary PM emissions</a:t>
            </a:r>
            <a:r>
              <a:rPr lang="en-US" baseline="0" dirty="0" smtClean="0"/>
              <a:t> (small puff volumes, high number of overlapping puffs)</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16</a:t>
            </a:fld>
            <a:endParaRPr lang="en-US"/>
          </a:p>
        </p:txBody>
      </p:sp>
    </p:spTree>
    <p:extLst>
      <p:ext uri="{BB962C8B-B14F-4D97-AF65-F5344CB8AC3E}">
        <p14:creationId xmlns:p14="http://schemas.microsoft.com/office/powerpoint/2010/main" val="91402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Subgrid</a:t>
            </a:r>
            <a:r>
              <a:rPr lang="en-US" dirty="0" smtClean="0"/>
              <a:t> scale impacts near airport dominated by primary PM emissions</a:t>
            </a:r>
            <a:r>
              <a:rPr lang="en-US" baseline="0" dirty="0" smtClean="0"/>
              <a:t> (small puff volumes, high number of overlapping puffs)</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17</a:t>
            </a:fld>
            <a:endParaRPr lang="en-US"/>
          </a:p>
        </p:txBody>
      </p:sp>
    </p:spTree>
    <p:extLst>
      <p:ext uri="{BB962C8B-B14F-4D97-AF65-F5344CB8AC3E}">
        <p14:creationId xmlns:p14="http://schemas.microsoft.com/office/powerpoint/2010/main" val="91402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955022-4035-784D-93F3-EC3C15B7A32C}"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261081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52D266-737A-774C-8844-2C252F5FB2B4}"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1128414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EE559-9B6F-D843-AF99-1DAA4B448E0A}"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227244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110F6-CD4B-C547-BD7A-AC2F25072CF3}"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3667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5983CA-984E-BD40-8DED-CC3B350AD5DC}"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414621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7722D6-5E8C-0C40-99BE-7709B72C653F}" type="datetime1">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263451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F0652-8166-4945-BF7B-2A988DA0D30D}" type="datetime1">
              <a:rPr lang="en-US" smtClean="0"/>
              <a:t>10/29/14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2251357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0E768C-E64B-7948-8C4A-4B60E4AD02D9}" type="datetime1">
              <a:rPr lang="en-US" smtClean="0"/>
              <a:t>10/29/14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100549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A4741-A516-C249-B23A-72E3CA7A40FB}" type="datetime1">
              <a:rPr lang="en-US" smtClean="0"/>
              <a:t>10/29/14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349086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E16A6-D45A-F04C-A00B-FE7A47633BD5}" type="datetime1">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197637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136739-8146-6040-997A-2D77C80377FA}" type="datetime1">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1221745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3E93D-6F7B-BC42-A6F9-B83AE4DE3C9C}" type="datetime1">
              <a:rPr lang="en-US" smtClean="0"/>
              <a:t>10/29/14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39845" y="64505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5CF32-7F7F-2D43-B2B3-DAF0156F9F1E}" type="slidenum">
              <a:rPr lang="en-US" smtClean="0"/>
              <a:t>‹#›</a:t>
            </a:fld>
            <a:endParaRPr lang="en-US"/>
          </a:p>
        </p:txBody>
      </p:sp>
    </p:spTree>
    <p:extLst>
      <p:ext uri="{BB962C8B-B14F-4D97-AF65-F5344CB8AC3E}">
        <p14:creationId xmlns:p14="http://schemas.microsoft.com/office/powerpoint/2010/main" val="698177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emf"/><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8.emf"/><Relationship Id="rId6" Type="http://schemas.openxmlformats.org/officeDocument/2006/relationships/image" Target="../media/image19.emf"/><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9.emf"/><Relationship Id="rId6" Type="http://schemas.openxmlformats.org/officeDocument/2006/relationships/image" Target="../media/image18.emf"/><Relationship Id="rId7" Type="http://schemas.openxmlformats.org/officeDocument/2006/relationships/image" Target="../media/image21.emf"/><Relationship Id="rId8" Type="http://schemas.openxmlformats.org/officeDocument/2006/relationships/image" Target="../media/image22.emf"/><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1.emf"/><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8.emf"/><Relationship Id="rId8" Type="http://schemas.openxmlformats.org/officeDocument/2006/relationships/image" Target="../media/image19.emf"/><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tiff"/><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package" Target="../embeddings/Microsoft_Word_Document1.docx"/><Relationship Id="rId7" Type="http://schemas.openxmlformats.org/officeDocument/2006/relationships/image" Target="../media/image9.png"/><Relationship Id="rId8" Type="http://schemas.openxmlformats.org/officeDocument/2006/relationships/package" Target="../embeddings/Microsoft_Word_Document2.docx"/><Relationship Id="rId9"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package" Target="../embeddings/Microsoft_Word_Document3.docx"/><Relationship Id="rId6"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emf"/><Relationship Id="rId1" Type="http://schemas.openxmlformats.org/officeDocument/2006/relationships/slideLayout" Target="../slideLayouts/slideLayout8.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59507"/>
            <a:ext cx="9144000" cy="1794093"/>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Tahoma"/>
                <a:cs typeface="Tahoma"/>
              </a:rPr>
              <a:t>Multiscale</a:t>
            </a:r>
            <a:r>
              <a:rPr lang="en-US" sz="2800" b="1" dirty="0">
                <a:latin typeface="Tahoma"/>
                <a:cs typeface="Tahoma"/>
              </a:rPr>
              <a:t> Predictions of Aircraft-Attributable PM</a:t>
            </a:r>
            <a:r>
              <a:rPr lang="en-US" sz="2800" b="1" baseline="-25000" dirty="0">
                <a:latin typeface="Tahoma"/>
                <a:cs typeface="Tahoma"/>
              </a:rPr>
              <a:t>2.5</a:t>
            </a:r>
            <a:r>
              <a:rPr lang="en-US" sz="2800" b="1" dirty="0">
                <a:latin typeface="Tahoma"/>
                <a:cs typeface="Tahoma"/>
              </a:rPr>
              <a:t> Modeled Using CMAQ-APT enhanced with an Aircraft-Specific 1-D Model for U.S. Airports </a:t>
            </a:r>
          </a:p>
        </p:txBody>
      </p:sp>
      <p:sp>
        <p:nvSpPr>
          <p:cNvPr id="8" name="TextBox 7"/>
          <p:cNvSpPr txBox="1"/>
          <p:nvPr/>
        </p:nvSpPr>
        <p:spPr>
          <a:xfrm>
            <a:off x="0" y="4052409"/>
            <a:ext cx="9144000" cy="646331"/>
          </a:xfrm>
          <a:prstGeom prst="rect">
            <a:avLst/>
          </a:prstGeom>
          <a:noFill/>
        </p:spPr>
        <p:txBody>
          <a:bodyPr wrap="square" rtlCol="0">
            <a:spAutoFit/>
          </a:bodyPr>
          <a:lstStyle/>
          <a:p>
            <a:pPr algn="ctr"/>
            <a:r>
              <a:rPr lang="en-US" b="1" dirty="0">
                <a:latin typeface="Tahoma"/>
                <a:cs typeface="Tahoma"/>
              </a:rPr>
              <a:t>Matthew Woody, </a:t>
            </a:r>
            <a:r>
              <a:rPr lang="en-US" b="1" dirty="0" err="1">
                <a:latin typeface="Tahoma"/>
                <a:cs typeface="Tahoma"/>
              </a:rPr>
              <a:t>Hsi</a:t>
            </a:r>
            <a:r>
              <a:rPr lang="en-US" b="1" dirty="0">
                <a:latin typeface="Tahoma"/>
                <a:cs typeface="Tahoma"/>
              </a:rPr>
              <a:t>-Wu Wong, J. Jason West</a:t>
            </a:r>
            <a:r>
              <a:rPr lang="en-US" b="1" dirty="0" smtClean="0">
                <a:latin typeface="Tahoma"/>
                <a:cs typeface="Tahoma"/>
              </a:rPr>
              <a:t>, and </a:t>
            </a:r>
          </a:p>
          <a:p>
            <a:pPr algn="ctr"/>
            <a:r>
              <a:rPr lang="en-US" b="1" dirty="0" err="1" smtClean="0">
                <a:latin typeface="Tahoma"/>
                <a:cs typeface="Tahoma"/>
              </a:rPr>
              <a:t>Saravanan</a:t>
            </a:r>
            <a:r>
              <a:rPr lang="en-US" b="1" dirty="0" smtClean="0">
                <a:latin typeface="Tahoma"/>
                <a:cs typeface="Tahoma"/>
              </a:rPr>
              <a:t> </a:t>
            </a:r>
            <a:r>
              <a:rPr lang="en-US" b="1" dirty="0" err="1">
                <a:latin typeface="Tahoma"/>
                <a:cs typeface="Tahoma"/>
              </a:rPr>
              <a:t>Arunachalam</a:t>
            </a:r>
            <a:endParaRPr lang="en-US" b="1" dirty="0">
              <a:latin typeface="Tahoma"/>
              <a:cs typeface="Tahoma"/>
            </a:endParaRPr>
          </a:p>
        </p:txBody>
      </p:sp>
      <p:pic>
        <p:nvPicPr>
          <p:cNvPr id="2" name="Picture 1"/>
          <p:cNvPicPr>
            <a:picLocks noChangeAspect="1"/>
          </p:cNvPicPr>
          <p:nvPr/>
        </p:nvPicPr>
        <p:blipFill>
          <a:blip r:embed="rId2"/>
          <a:stretch>
            <a:fillRect/>
          </a:stretch>
        </p:blipFill>
        <p:spPr>
          <a:xfrm>
            <a:off x="1" y="0"/>
            <a:ext cx="2036889" cy="523891"/>
          </a:xfrm>
          <a:prstGeom prst="rect">
            <a:avLst/>
          </a:prstGeom>
        </p:spPr>
      </p:pic>
      <p:pic>
        <p:nvPicPr>
          <p:cNvPr id="11" name="Content Placeholder 1"/>
          <p:cNvPicPr>
            <a:picLocks noChangeAspect="1"/>
          </p:cNvPicPr>
          <p:nvPr/>
        </p:nvPicPr>
        <p:blipFill>
          <a:blip r:embed="rId3"/>
          <a:srcRect t="9391" b="9391"/>
          <a:stretch>
            <a:fillRect/>
          </a:stretch>
        </p:blipFill>
        <p:spPr>
          <a:xfrm>
            <a:off x="8030496" y="27551"/>
            <a:ext cx="975201" cy="496340"/>
          </a:xfrm>
          <a:prstGeom prst="rect">
            <a:avLst/>
          </a:prstGeom>
        </p:spPr>
      </p:pic>
      <p:sp>
        <p:nvSpPr>
          <p:cNvPr id="12" name="TextBox 11"/>
          <p:cNvSpPr txBox="1"/>
          <p:nvPr/>
        </p:nvSpPr>
        <p:spPr>
          <a:xfrm>
            <a:off x="0" y="4887781"/>
            <a:ext cx="9144000" cy="830997"/>
          </a:xfrm>
          <a:prstGeom prst="rect">
            <a:avLst/>
          </a:prstGeom>
          <a:noFill/>
        </p:spPr>
        <p:txBody>
          <a:bodyPr wrap="square" rtlCol="0">
            <a:spAutoFit/>
          </a:bodyPr>
          <a:lstStyle/>
          <a:p>
            <a:pPr algn="ctr"/>
            <a:r>
              <a:rPr lang="en-US" sz="1600" b="1" dirty="0" smtClean="0">
                <a:latin typeface="Gill Sans MT"/>
                <a:cs typeface="Gill Sans MT"/>
              </a:rPr>
              <a:t>UNC </a:t>
            </a:r>
            <a:r>
              <a:rPr lang="en-US" sz="1600" b="1" dirty="0">
                <a:latin typeface="Gill Sans MT"/>
                <a:cs typeface="Gill Sans MT"/>
              </a:rPr>
              <a:t>Center for Environmental Modeling and Policy Development</a:t>
            </a:r>
          </a:p>
          <a:p>
            <a:pPr algn="ctr"/>
            <a:r>
              <a:rPr lang="en-US" sz="1600" b="1" dirty="0">
                <a:latin typeface="Gill Sans MT"/>
                <a:cs typeface="Gill Sans MT"/>
              </a:rPr>
              <a:t>Institute for the Environment</a:t>
            </a:r>
          </a:p>
          <a:p>
            <a:pPr algn="ctr"/>
            <a:endParaRPr lang="en-US" sz="1600" b="1" dirty="0">
              <a:latin typeface="Tahoma"/>
              <a:cs typeface="Tahoma"/>
            </a:endParaRPr>
          </a:p>
        </p:txBody>
      </p:sp>
      <p:sp>
        <p:nvSpPr>
          <p:cNvPr id="13" name="TextBox 12"/>
          <p:cNvSpPr txBox="1"/>
          <p:nvPr/>
        </p:nvSpPr>
        <p:spPr>
          <a:xfrm>
            <a:off x="33945" y="5797199"/>
            <a:ext cx="9144000" cy="861774"/>
          </a:xfrm>
          <a:prstGeom prst="rect">
            <a:avLst/>
          </a:prstGeom>
          <a:noFill/>
        </p:spPr>
        <p:txBody>
          <a:bodyPr wrap="square" rtlCol="0">
            <a:spAutoFit/>
          </a:bodyPr>
          <a:lstStyle/>
          <a:p>
            <a:pPr algn="ctr"/>
            <a:r>
              <a:rPr lang="en-US" sz="1600" b="1" dirty="0" smtClean="0">
                <a:latin typeface="Tahoma"/>
                <a:cs typeface="Tahoma"/>
              </a:rPr>
              <a:t>13</a:t>
            </a:r>
            <a:r>
              <a:rPr lang="en-US" sz="1600" b="1" baseline="30000" dirty="0" smtClean="0">
                <a:latin typeface="Tahoma"/>
                <a:cs typeface="Tahoma"/>
              </a:rPr>
              <a:t>th</a:t>
            </a:r>
            <a:r>
              <a:rPr lang="en-US" sz="1600" b="1" dirty="0" smtClean="0">
                <a:latin typeface="Tahoma"/>
                <a:cs typeface="Tahoma"/>
              </a:rPr>
              <a:t> Annual CMAS Conference</a:t>
            </a:r>
          </a:p>
          <a:p>
            <a:pPr algn="ctr"/>
            <a:r>
              <a:rPr lang="en-US" sz="1600" b="1" dirty="0">
                <a:latin typeface="Tahoma"/>
                <a:cs typeface="Tahoma"/>
              </a:rPr>
              <a:t>October 27-29, 2014</a:t>
            </a:r>
          </a:p>
          <a:p>
            <a:pPr algn="ctr"/>
            <a:endParaRPr lang="en-US" b="1" dirty="0">
              <a:latin typeface="Tahoma"/>
              <a:cs typeface="Tahoma"/>
            </a:endParaRPr>
          </a:p>
        </p:txBody>
      </p:sp>
    </p:spTree>
    <p:extLst>
      <p:ext uri="{BB962C8B-B14F-4D97-AF65-F5344CB8AC3E}">
        <p14:creationId xmlns:p14="http://schemas.microsoft.com/office/powerpoint/2010/main" val="42618575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Example 3-D </a:t>
            </a:r>
            <a:r>
              <a:rPr lang="en-US" sz="2800" b="1" dirty="0" err="1" smtClean="0">
                <a:latin typeface="Gill Sans MT"/>
                <a:cs typeface="Gill Sans MT"/>
              </a:rPr>
              <a:t>PinG</a:t>
            </a:r>
            <a:r>
              <a:rPr lang="en-US" sz="2800" b="1" dirty="0" smtClean="0">
                <a:latin typeface="Gill Sans MT"/>
                <a:cs typeface="Gill Sans MT"/>
              </a:rPr>
              <a:t> Emitter Locations</a:t>
            </a:r>
            <a:endParaRPr lang="en-US" sz="2800" b="1" dirty="0">
              <a:latin typeface="Gill Sans MT"/>
              <a:cs typeface="Gill Sans MT"/>
            </a:endParaRPr>
          </a:p>
        </p:txBody>
      </p:sp>
      <p:pic>
        <p:nvPicPr>
          <p:cNvPr id="9" name="Picture 8"/>
          <p:cNvPicPr>
            <a:picLocks noChangeAspect="1"/>
          </p:cNvPicPr>
          <p:nvPr/>
        </p:nvPicPr>
        <p:blipFill>
          <a:blip r:embed="rId2"/>
          <a:stretch>
            <a:fillRect/>
          </a:stretch>
        </p:blipFill>
        <p:spPr>
          <a:xfrm>
            <a:off x="1" y="0"/>
            <a:ext cx="2036889" cy="523891"/>
          </a:xfrm>
          <a:prstGeom prst="rect">
            <a:avLst/>
          </a:prstGeom>
        </p:spPr>
      </p:pic>
      <p:pic>
        <p:nvPicPr>
          <p:cNvPr id="10" name="Content Placeholder 1"/>
          <p:cNvPicPr>
            <a:picLocks noChangeAspect="1"/>
          </p:cNvPicPr>
          <p:nvPr/>
        </p:nvPicPr>
        <p:blipFill>
          <a:blip r:embed="rId3"/>
          <a:srcRect t="9391" b="9391"/>
          <a:stretch>
            <a:fillRect/>
          </a:stretch>
        </p:blipFill>
        <p:spPr>
          <a:xfrm>
            <a:off x="8030496" y="27551"/>
            <a:ext cx="975201" cy="496340"/>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10</a:t>
            </a:fld>
            <a:endParaRPr lang="en-US"/>
          </a:p>
        </p:txBody>
      </p:sp>
      <p:sp>
        <p:nvSpPr>
          <p:cNvPr id="12" name="TextBox 11"/>
          <p:cNvSpPr txBox="1"/>
          <p:nvPr/>
        </p:nvSpPr>
        <p:spPr>
          <a:xfrm>
            <a:off x="612582" y="6157145"/>
            <a:ext cx="7799291" cy="646331"/>
          </a:xfrm>
          <a:prstGeom prst="rect">
            <a:avLst/>
          </a:prstGeom>
          <a:noFill/>
        </p:spPr>
        <p:txBody>
          <a:bodyPr wrap="square" rtlCol="0">
            <a:spAutoFit/>
          </a:bodyPr>
          <a:lstStyle/>
          <a:p>
            <a:pPr algn="ctr"/>
            <a:r>
              <a:rPr lang="en-US" dirty="0" smtClean="0">
                <a:latin typeface="Calibri" pitchFamily="34" charset="0"/>
              </a:rPr>
              <a:t>Example of 3-D emitter locations at ATL. Hourly aircraft emissions allocated to points based on AEDT flight data.</a:t>
            </a:r>
            <a:endParaRPr lang="en-US" dirty="0">
              <a:latin typeface="Calibri" pitchFamily="34" charset="0"/>
            </a:endParaRPr>
          </a:p>
        </p:txBody>
      </p:sp>
      <p:pic>
        <p:nvPicPr>
          <p:cNvPr id="3" name="Picture 2"/>
          <p:cNvPicPr>
            <a:picLocks noChangeAspect="1"/>
          </p:cNvPicPr>
          <p:nvPr/>
        </p:nvPicPr>
        <p:blipFill>
          <a:blip r:embed="rId4"/>
          <a:stretch>
            <a:fillRect/>
          </a:stretch>
        </p:blipFill>
        <p:spPr>
          <a:xfrm>
            <a:off x="1534597" y="1616876"/>
            <a:ext cx="5767768" cy="4540269"/>
          </a:xfrm>
          <a:prstGeom prst="rect">
            <a:avLst/>
          </a:prstGeom>
        </p:spPr>
      </p:pic>
      <p:sp>
        <p:nvSpPr>
          <p:cNvPr id="11" name="TextBox 10"/>
          <p:cNvSpPr txBox="1"/>
          <p:nvPr/>
        </p:nvSpPr>
        <p:spPr>
          <a:xfrm>
            <a:off x="5962615" y="5510814"/>
            <a:ext cx="1339750" cy="646331"/>
          </a:xfrm>
          <a:prstGeom prst="rect">
            <a:avLst/>
          </a:prstGeom>
          <a:solidFill>
            <a:schemeClr val="bg1"/>
          </a:solidFill>
          <a:ln>
            <a:solidFill>
              <a:schemeClr val="tx1"/>
            </a:solidFill>
          </a:ln>
        </p:spPr>
        <p:txBody>
          <a:bodyPr wrap="square" rtlCol="0">
            <a:spAutoFit/>
          </a:bodyPr>
          <a:lstStyle/>
          <a:p>
            <a:pPr algn="ctr"/>
            <a:r>
              <a:rPr lang="en-US" dirty="0">
                <a:ln>
                  <a:solidFill>
                    <a:schemeClr val="tx1">
                      <a:alpha val="46000"/>
                    </a:schemeClr>
                  </a:solidFill>
                </a:ln>
                <a:solidFill>
                  <a:srgbClr val="3366FF"/>
                </a:solidFill>
                <a:latin typeface="Calibri" pitchFamily="34" charset="0"/>
              </a:rPr>
              <a:t>g</a:t>
            </a:r>
            <a:r>
              <a:rPr lang="en-US" dirty="0" smtClean="0">
                <a:ln>
                  <a:solidFill>
                    <a:schemeClr val="tx1">
                      <a:alpha val="46000"/>
                    </a:schemeClr>
                  </a:solidFill>
                </a:ln>
                <a:solidFill>
                  <a:srgbClr val="3366FF"/>
                </a:solidFill>
                <a:latin typeface="Calibri" pitchFamily="34" charset="0"/>
              </a:rPr>
              <a:t>round level</a:t>
            </a:r>
          </a:p>
          <a:p>
            <a:pPr algn="ctr"/>
            <a:r>
              <a:rPr lang="en-US" dirty="0" smtClean="0">
                <a:ln>
                  <a:solidFill>
                    <a:schemeClr val="tx1">
                      <a:alpha val="46000"/>
                    </a:schemeClr>
                  </a:solidFill>
                </a:ln>
                <a:solidFill>
                  <a:srgbClr val="FFFF00"/>
                </a:solidFill>
                <a:latin typeface="Calibri" pitchFamily="34" charset="0"/>
              </a:rPr>
              <a:t>elevated</a:t>
            </a:r>
            <a:endParaRPr lang="en-US" dirty="0">
              <a:ln>
                <a:solidFill>
                  <a:schemeClr val="tx1">
                    <a:alpha val="46000"/>
                  </a:schemeClr>
                </a:solidFill>
              </a:ln>
              <a:solidFill>
                <a:srgbClr val="FFFF00"/>
              </a:solidFill>
              <a:latin typeface="Calibri" pitchFamily="34" charset="0"/>
            </a:endParaRPr>
          </a:p>
        </p:txBody>
      </p:sp>
    </p:spTree>
    <p:extLst>
      <p:ext uri="{BB962C8B-B14F-4D97-AF65-F5344CB8AC3E}">
        <p14:creationId xmlns:p14="http://schemas.microsoft.com/office/powerpoint/2010/main" val="16349595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Example 3-D </a:t>
            </a:r>
            <a:r>
              <a:rPr lang="en-US" sz="2800" b="1" dirty="0" err="1" smtClean="0">
                <a:latin typeface="Gill Sans MT"/>
                <a:cs typeface="Gill Sans MT"/>
              </a:rPr>
              <a:t>PinG</a:t>
            </a:r>
            <a:r>
              <a:rPr lang="en-US" sz="2800" b="1" dirty="0" smtClean="0">
                <a:latin typeface="Gill Sans MT"/>
                <a:cs typeface="Gill Sans MT"/>
              </a:rPr>
              <a:t> Emitter Locations</a:t>
            </a:r>
            <a:endParaRPr lang="en-US" sz="2800" b="1" dirty="0">
              <a:latin typeface="Gill Sans MT"/>
              <a:cs typeface="Gill Sans MT"/>
            </a:endParaRPr>
          </a:p>
        </p:txBody>
      </p:sp>
      <p:pic>
        <p:nvPicPr>
          <p:cNvPr id="9" name="Picture 8"/>
          <p:cNvPicPr>
            <a:picLocks noChangeAspect="1"/>
          </p:cNvPicPr>
          <p:nvPr/>
        </p:nvPicPr>
        <p:blipFill>
          <a:blip r:embed="rId2"/>
          <a:stretch>
            <a:fillRect/>
          </a:stretch>
        </p:blipFill>
        <p:spPr>
          <a:xfrm>
            <a:off x="1" y="0"/>
            <a:ext cx="2036889" cy="523891"/>
          </a:xfrm>
          <a:prstGeom prst="rect">
            <a:avLst/>
          </a:prstGeom>
        </p:spPr>
      </p:pic>
      <p:pic>
        <p:nvPicPr>
          <p:cNvPr id="10" name="Content Placeholder 1"/>
          <p:cNvPicPr>
            <a:picLocks noChangeAspect="1"/>
          </p:cNvPicPr>
          <p:nvPr/>
        </p:nvPicPr>
        <p:blipFill>
          <a:blip r:embed="rId3"/>
          <a:srcRect t="9391" b="9391"/>
          <a:stretch>
            <a:fillRect/>
          </a:stretch>
        </p:blipFill>
        <p:spPr>
          <a:xfrm>
            <a:off x="8030496" y="27551"/>
            <a:ext cx="975201" cy="496340"/>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11</a:t>
            </a:fld>
            <a:endParaRPr lang="en-US"/>
          </a:p>
        </p:txBody>
      </p:sp>
      <p:pic>
        <p:nvPicPr>
          <p:cNvPr id="11" name="Picture 10"/>
          <p:cNvPicPr>
            <a:picLocks noChangeAspect="1"/>
          </p:cNvPicPr>
          <p:nvPr/>
        </p:nvPicPr>
        <p:blipFill>
          <a:blip r:embed="rId4"/>
          <a:stretch>
            <a:fillRect/>
          </a:stretch>
        </p:blipFill>
        <p:spPr>
          <a:xfrm>
            <a:off x="950913" y="1396998"/>
            <a:ext cx="6842269" cy="5247804"/>
          </a:xfrm>
          <a:prstGeom prst="rect">
            <a:avLst/>
          </a:prstGeom>
        </p:spPr>
      </p:pic>
      <p:sp>
        <p:nvSpPr>
          <p:cNvPr id="13" name="TextBox 12"/>
          <p:cNvSpPr txBox="1"/>
          <p:nvPr/>
        </p:nvSpPr>
        <p:spPr>
          <a:xfrm>
            <a:off x="1" y="6536509"/>
            <a:ext cx="9005696" cy="369332"/>
          </a:xfrm>
          <a:prstGeom prst="rect">
            <a:avLst/>
          </a:prstGeom>
          <a:noFill/>
        </p:spPr>
        <p:txBody>
          <a:bodyPr wrap="square" rtlCol="0">
            <a:spAutoFit/>
          </a:bodyPr>
          <a:lstStyle/>
          <a:p>
            <a:pPr algn="ctr"/>
            <a:r>
              <a:rPr lang="en-US" dirty="0" smtClean="0">
                <a:latin typeface="Calibri" pitchFamily="34" charset="0"/>
              </a:rPr>
              <a:t>Snapshot of puff locations in CMAQ-APT. Puffs reach distances &gt; 200 km downwind of airport. </a:t>
            </a:r>
            <a:endParaRPr lang="en-US" dirty="0">
              <a:latin typeface="Calibri" pitchFamily="34" charset="0"/>
            </a:endParaRPr>
          </a:p>
        </p:txBody>
      </p:sp>
      <p:pic>
        <p:nvPicPr>
          <p:cNvPr id="14" name="Picture 13"/>
          <p:cNvPicPr>
            <a:picLocks noChangeAspect="1"/>
          </p:cNvPicPr>
          <p:nvPr/>
        </p:nvPicPr>
        <p:blipFill>
          <a:blip r:embed="rId5"/>
          <a:stretch>
            <a:fillRect/>
          </a:stretch>
        </p:blipFill>
        <p:spPr>
          <a:xfrm>
            <a:off x="1945062" y="1869785"/>
            <a:ext cx="5273460" cy="4074946"/>
          </a:xfrm>
          <a:prstGeom prst="rect">
            <a:avLst/>
          </a:prstGeom>
        </p:spPr>
      </p:pic>
    </p:spTree>
    <p:extLst>
      <p:ext uri="{BB962C8B-B14F-4D97-AF65-F5344CB8AC3E}">
        <p14:creationId xmlns:p14="http://schemas.microsoft.com/office/powerpoint/2010/main" val="1312892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Monthly and Contiguous U.S. </a:t>
            </a:r>
            <a:r>
              <a:rPr lang="en-US" sz="2800" b="1" dirty="0">
                <a:latin typeface="Gill Sans MT"/>
                <a:cs typeface="Gill Sans MT"/>
              </a:rPr>
              <a:t> </a:t>
            </a:r>
            <a:r>
              <a:rPr lang="en-US" sz="2800" b="1" dirty="0" smtClean="0">
                <a:latin typeface="Gill Sans MT"/>
                <a:cs typeface="Gill Sans MT"/>
              </a:rPr>
              <a:t>Average Aviation-Attributable PM</a:t>
            </a:r>
            <a:r>
              <a:rPr lang="en-US" sz="2800" b="1" baseline="-25000" dirty="0" smtClean="0">
                <a:latin typeface="Gill Sans MT"/>
                <a:cs typeface="Gill Sans MT"/>
              </a:rPr>
              <a:t>2.5</a:t>
            </a:r>
            <a:endParaRPr lang="en-US" sz="2800" b="1" baseline="-25000" dirty="0">
              <a:latin typeface="Gill Sans MT"/>
              <a:cs typeface="Gill Sans MT"/>
            </a:endParaRPr>
          </a:p>
        </p:txBody>
      </p:sp>
      <p:pic>
        <p:nvPicPr>
          <p:cNvPr id="9" name="Picture 8"/>
          <p:cNvPicPr>
            <a:picLocks noChangeAspect="1"/>
          </p:cNvPicPr>
          <p:nvPr/>
        </p:nvPicPr>
        <p:blipFill>
          <a:blip r:embed="rId3"/>
          <a:stretch>
            <a:fillRect/>
          </a:stretch>
        </p:blipFill>
        <p:spPr>
          <a:xfrm>
            <a:off x="1" y="0"/>
            <a:ext cx="2036889" cy="523891"/>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12</a:t>
            </a:fld>
            <a:endParaRPr lang="en-US"/>
          </a:p>
        </p:txBody>
      </p:sp>
      <p:pic>
        <p:nvPicPr>
          <p:cNvPr id="10" name="Content Placeholder 1"/>
          <p:cNvPicPr>
            <a:picLocks noChangeAspect="1"/>
          </p:cNvPicPr>
          <p:nvPr/>
        </p:nvPicPr>
        <p:blipFill>
          <a:blip r:embed="rId4"/>
          <a:srcRect t="9391" b="9391"/>
          <a:stretch>
            <a:fillRect/>
          </a:stretch>
        </p:blipFill>
        <p:spPr>
          <a:xfrm>
            <a:off x="8030496" y="27551"/>
            <a:ext cx="975201" cy="496340"/>
          </a:xfrm>
          <a:prstGeom prst="rect">
            <a:avLst/>
          </a:prstGeom>
        </p:spPr>
      </p:pic>
      <p:pic>
        <p:nvPicPr>
          <p:cNvPr id="13" name="Picture 12"/>
          <p:cNvPicPr>
            <a:picLocks noChangeAspect="1"/>
          </p:cNvPicPr>
          <p:nvPr/>
        </p:nvPicPr>
        <p:blipFill>
          <a:blip r:embed="rId5"/>
          <a:stretch>
            <a:fillRect/>
          </a:stretch>
        </p:blipFill>
        <p:spPr>
          <a:xfrm>
            <a:off x="369178" y="1578735"/>
            <a:ext cx="8317622" cy="3727237"/>
          </a:xfrm>
          <a:prstGeom prst="rect">
            <a:avLst/>
          </a:prstGeom>
        </p:spPr>
      </p:pic>
      <p:sp>
        <p:nvSpPr>
          <p:cNvPr id="14" name="Content Placeholder 6"/>
          <p:cNvSpPr>
            <a:spLocks noGrp="1"/>
          </p:cNvSpPr>
          <p:nvPr>
            <p:ph idx="1"/>
          </p:nvPr>
        </p:nvSpPr>
        <p:spPr>
          <a:xfrm>
            <a:off x="457200" y="5232400"/>
            <a:ext cx="8168640" cy="1625599"/>
          </a:xfrm>
        </p:spPr>
        <p:txBody>
          <a:bodyPr>
            <a:normAutofit fontScale="32500" lnSpcReduction="20000"/>
          </a:bodyPr>
          <a:lstStyle/>
          <a:p>
            <a:pPr marL="0" indent="0" algn="ctr">
              <a:buNone/>
            </a:pPr>
            <a:r>
              <a:rPr lang="en-US" sz="5500" dirty="0" smtClean="0"/>
              <a:t>APT increased aviation-attributed PM</a:t>
            </a:r>
            <a:r>
              <a:rPr lang="en-US" sz="5500" baseline="-25000" dirty="0" smtClean="0"/>
              <a:t>2.5</a:t>
            </a:r>
            <a:r>
              <a:rPr lang="en-US" sz="5500" dirty="0" smtClean="0"/>
              <a:t> in January (from </a:t>
            </a:r>
            <a:r>
              <a:rPr lang="en-US" sz="5500" dirty="0"/>
              <a:t>1.9 </a:t>
            </a:r>
            <a:r>
              <a:rPr lang="en-US" sz="5500" dirty="0" err="1" smtClean="0"/>
              <a:t>ng</a:t>
            </a:r>
            <a:r>
              <a:rPr lang="en-US" sz="5500" dirty="0" smtClean="0"/>
              <a:t> m</a:t>
            </a:r>
            <a:r>
              <a:rPr lang="en-US" sz="5500" baseline="30000" dirty="0" smtClean="0"/>
              <a:t>-3</a:t>
            </a:r>
            <a:r>
              <a:rPr lang="en-US" sz="5500" dirty="0" smtClean="0"/>
              <a:t> to </a:t>
            </a:r>
            <a:r>
              <a:rPr lang="en-US" sz="5500" dirty="0"/>
              <a:t>2.5 </a:t>
            </a:r>
            <a:r>
              <a:rPr lang="en-US" sz="5500" dirty="0" err="1" smtClean="0"/>
              <a:t>ng</a:t>
            </a:r>
            <a:r>
              <a:rPr lang="en-US" sz="5500" dirty="0" smtClean="0"/>
              <a:t> m</a:t>
            </a:r>
            <a:r>
              <a:rPr lang="en-US" sz="5500" baseline="30000" dirty="0" smtClean="0"/>
              <a:t>-3</a:t>
            </a:r>
            <a:r>
              <a:rPr lang="en-US" sz="5500" dirty="0" smtClean="0"/>
              <a:t>, 27% </a:t>
            </a:r>
            <a:r>
              <a:rPr lang="en-US" sz="5500" dirty="0"/>
              <a:t>increase) and produced similar concentrations in July (from 2.3 to 2.4 </a:t>
            </a:r>
            <a:r>
              <a:rPr lang="en-US" sz="5500" dirty="0" err="1"/>
              <a:t>ng</a:t>
            </a:r>
            <a:r>
              <a:rPr lang="en-US" sz="5500" dirty="0"/>
              <a:t> m</a:t>
            </a:r>
            <a:r>
              <a:rPr lang="en-US" sz="5500" baseline="30000" dirty="0"/>
              <a:t>-3</a:t>
            </a:r>
            <a:r>
              <a:rPr lang="en-US" sz="5500" dirty="0" smtClean="0"/>
              <a:t>, 2% </a:t>
            </a:r>
            <a:r>
              <a:rPr lang="en-US" sz="5500" dirty="0"/>
              <a:t>increase) </a:t>
            </a:r>
            <a:endParaRPr lang="en-US" sz="5500" dirty="0" smtClean="0"/>
          </a:p>
          <a:p>
            <a:endParaRPr lang="en-US" sz="5500" dirty="0" smtClean="0"/>
          </a:p>
          <a:p>
            <a:pPr marL="0" indent="0" algn="ctr">
              <a:buNone/>
            </a:pPr>
            <a:r>
              <a:rPr lang="en-US" sz="5500" dirty="0"/>
              <a:t>ADSC </a:t>
            </a:r>
            <a:r>
              <a:rPr lang="en-US" sz="5500" dirty="0" smtClean="0"/>
              <a:t>predicted higher PM</a:t>
            </a:r>
            <a:r>
              <a:rPr lang="en-US" sz="5500" baseline="-25000" dirty="0" smtClean="0"/>
              <a:t>2.5</a:t>
            </a:r>
            <a:r>
              <a:rPr lang="en-US" sz="5500" dirty="0" smtClean="0"/>
              <a:t> in January (2.7 </a:t>
            </a:r>
            <a:r>
              <a:rPr lang="en-US" sz="5500" dirty="0" err="1"/>
              <a:t>ng</a:t>
            </a:r>
            <a:r>
              <a:rPr lang="en-US" sz="5500" dirty="0"/>
              <a:t> m</a:t>
            </a:r>
            <a:r>
              <a:rPr lang="en-US" sz="5500" baseline="30000" dirty="0"/>
              <a:t>-3</a:t>
            </a:r>
            <a:r>
              <a:rPr lang="en-US" sz="5500" dirty="0" smtClean="0"/>
              <a:t>) </a:t>
            </a:r>
            <a:r>
              <a:rPr lang="en-US" sz="5500" dirty="0"/>
              <a:t>and </a:t>
            </a:r>
            <a:r>
              <a:rPr lang="en-US" sz="5500" dirty="0" smtClean="0"/>
              <a:t>similar contributions in July (2.6 </a:t>
            </a:r>
            <a:r>
              <a:rPr lang="en-US" sz="5500" dirty="0" err="1"/>
              <a:t>ng</a:t>
            </a:r>
            <a:r>
              <a:rPr lang="en-US" sz="5500" dirty="0"/>
              <a:t> m</a:t>
            </a:r>
            <a:r>
              <a:rPr lang="en-US" sz="5500" baseline="30000" dirty="0"/>
              <a:t>-3</a:t>
            </a:r>
            <a:r>
              <a:rPr lang="en-US" sz="5500" dirty="0" smtClean="0"/>
              <a:t>)</a:t>
            </a:r>
            <a:endParaRPr lang="en-US" sz="5500" dirty="0"/>
          </a:p>
          <a:p>
            <a:endParaRPr lang="en-US" dirty="0"/>
          </a:p>
        </p:txBody>
      </p:sp>
    </p:spTree>
    <p:extLst>
      <p:ext uri="{BB962C8B-B14F-4D97-AF65-F5344CB8AC3E}">
        <p14:creationId xmlns:p14="http://schemas.microsoft.com/office/powerpoint/2010/main" val="16279388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5CF32-7F7F-2D43-B2B3-DAF0156F9F1E}" type="slidenum">
              <a:rPr lang="en-US" smtClean="0"/>
              <a:t>13</a:t>
            </a:fld>
            <a:endParaRPr lang="en-US"/>
          </a:p>
        </p:txBody>
      </p:sp>
      <p:pic>
        <p:nvPicPr>
          <p:cNvPr id="6" name="Picture 5"/>
          <p:cNvPicPr>
            <a:picLocks noChangeAspect="1"/>
          </p:cNvPicPr>
          <p:nvPr/>
        </p:nvPicPr>
        <p:blipFill rotWithShape="1">
          <a:blip r:embed="rId2"/>
          <a:srcRect l="1035" b="68783"/>
          <a:stretch/>
        </p:blipFill>
        <p:spPr>
          <a:xfrm>
            <a:off x="94582" y="2452143"/>
            <a:ext cx="9049418" cy="1938598"/>
          </a:xfrm>
          <a:prstGeom prst="rect">
            <a:avLst/>
          </a:prstGeom>
        </p:spPr>
      </p:pic>
      <p:pic>
        <p:nvPicPr>
          <p:cNvPr id="7" name="Picture 6"/>
          <p:cNvPicPr>
            <a:picLocks noChangeAspect="1"/>
          </p:cNvPicPr>
          <p:nvPr/>
        </p:nvPicPr>
        <p:blipFill rotWithShape="1">
          <a:blip r:embed="rId2"/>
          <a:srcRect l="1478" t="94090"/>
          <a:stretch/>
        </p:blipFill>
        <p:spPr>
          <a:xfrm>
            <a:off x="135116" y="4579881"/>
            <a:ext cx="9008884" cy="366990"/>
          </a:xfrm>
          <a:prstGeom prst="rect">
            <a:avLst/>
          </a:prstGeom>
        </p:spPr>
      </p:pic>
      <p:sp>
        <p:nvSpPr>
          <p:cNvPr id="8" name="Oval 7"/>
          <p:cNvSpPr/>
          <p:nvPr/>
        </p:nvSpPr>
        <p:spPr bwMode="auto">
          <a:xfrm>
            <a:off x="5168426" y="3539771"/>
            <a:ext cx="1317159" cy="580771"/>
          </a:xfrm>
          <a:prstGeom prst="ellipse">
            <a:avLst/>
          </a:prstGeom>
          <a:noFill/>
          <a:ln w="31750" cap="flat" cmpd="sng" algn="ctr">
            <a:solidFill>
              <a:schemeClr val="tx1"/>
            </a:solidFill>
            <a:prstDash val="solid"/>
            <a:round/>
            <a:headEnd type="none" w="sm" len="sm"/>
            <a:tailEnd type="none" w="med"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pitchFamily="80" charset="0"/>
            </a:endParaRPr>
          </a:p>
        </p:txBody>
      </p:sp>
      <p:sp>
        <p:nvSpPr>
          <p:cNvPr id="9" name="Oval 8"/>
          <p:cNvSpPr/>
          <p:nvPr/>
        </p:nvSpPr>
        <p:spPr bwMode="auto">
          <a:xfrm>
            <a:off x="2388800" y="4390741"/>
            <a:ext cx="1317159" cy="580771"/>
          </a:xfrm>
          <a:prstGeom prst="ellipse">
            <a:avLst/>
          </a:prstGeom>
          <a:noFill/>
          <a:ln w="31750" cap="flat" cmpd="sng" algn="ctr">
            <a:solidFill>
              <a:schemeClr val="tx1"/>
            </a:solidFill>
            <a:prstDash val="solid"/>
            <a:round/>
            <a:headEnd type="none" w="sm" len="sm"/>
            <a:tailEnd type="none" w="med"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pitchFamily="80" charset="0"/>
            </a:endParaRPr>
          </a:p>
        </p:txBody>
      </p:sp>
      <p:sp>
        <p:nvSpPr>
          <p:cNvPr id="10" name="Content Placeholder 8"/>
          <p:cNvSpPr txBox="1">
            <a:spLocks/>
          </p:cNvSpPr>
          <p:nvPr/>
        </p:nvSpPr>
        <p:spPr>
          <a:xfrm>
            <a:off x="179298" y="5418665"/>
            <a:ext cx="8546353" cy="127000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1772"/>
            <a:r>
              <a:rPr lang="en-US" sz="2400" dirty="0" smtClean="0"/>
              <a:t>Use of APT removes the effect of reduced biogenic SOA due to aircraft emissions</a:t>
            </a:r>
          </a:p>
          <a:p>
            <a:pPr marL="861822" lvl="1"/>
            <a:r>
              <a:rPr lang="en-US" sz="2000" dirty="0" smtClean="0"/>
              <a:t>Aircraft NO</a:t>
            </a:r>
            <a:r>
              <a:rPr lang="en-US" sz="2000" baseline="-25000" dirty="0" smtClean="0"/>
              <a:t>x</a:t>
            </a:r>
            <a:r>
              <a:rPr lang="en-US" sz="2000" dirty="0" smtClean="0"/>
              <a:t> emissions within puffs no longer available to interact with biogenic SOA precursors at </a:t>
            </a:r>
            <a:r>
              <a:rPr lang="en-US" sz="2000" dirty="0" err="1" smtClean="0"/>
              <a:t>gridcell</a:t>
            </a:r>
            <a:r>
              <a:rPr lang="en-US" sz="2000" dirty="0" smtClean="0"/>
              <a:t> containing ATL</a:t>
            </a:r>
          </a:p>
          <a:p>
            <a:pPr marL="118872" indent="0" algn="ctr">
              <a:buFont typeface="Arial"/>
              <a:buNone/>
            </a:pPr>
            <a:endParaRPr lang="en-US" sz="2400" dirty="0" smtClean="0"/>
          </a:p>
          <a:p>
            <a:pPr marL="118872" indent="0" algn="ctr">
              <a:buFont typeface="Arial"/>
              <a:buNone/>
            </a:pPr>
            <a:endParaRPr lang="en-US" sz="2400" dirty="0" smtClean="0"/>
          </a:p>
          <a:p>
            <a:pPr marL="118872" indent="0" algn="ctr">
              <a:buFont typeface="Arial"/>
              <a:buNone/>
            </a:pPr>
            <a:endParaRPr lang="en-US" sz="2400" dirty="0"/>
          </a:p>
        </p:txBody>
      </p:sp>
      <p:sp>
        <p:nvSpPr>
          <p:cNvPr id="11" name="Rectangle 10"/>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Monthly Average Aviation-Attributable PM</a:t>
            </a:r>
            <a:r>
              <a:rPr lang="en-US" sz="2800" b="1" baseline="-25000" dirty="0" smtClean="0">
                <a:latin typeface="Gill Sans MT"/>
                <a:cs typeface="Gill Sans MT"/>
              </a:rPr>
              <a:t>2.5 </a:t>
            </a:r>
            <a:r>
              <a:rPr lang="en-US" sz="2800" b="1" dirty="0" smtClean="0">
                <a:latin typeface="Gill Sans MT"/>
                <a:cs typeface="Gill Sans MT"/>
              </a:rPr>
              <a:t>at Three Select Airports</a:t>
            </a:r>
            <a:endParaRPr lang="en-US" sz="2800" b="1" baseline="-25000" dirty="0">
              <a:latin typeface="Gill Sans MT"/>
              <a:cs typeface="Gill Sans MT"/>
            </a:endParaRPr>
          </a:p>
        </p:txBody>
      </p:sp>
      <p:pic>
        <p:nvPicPr>
          <p:cNvPr id="12" name="Picture 11"/>
          <p:cNvPicPr>
            <a:picLocks noChangeAspect="1"/>
          </p:cNvPicPr>
          <p:nvPr/>
        </p:nvPicPr>
        <p:blipFill>
          <a:blip r:embed="rId3"/>
          <a:stretch>
            <a:fillRect/>
          </a:stretch>
        </p:blipFill>
        <p:spPr>
          <a:xfrm>
            <a:off x="1" y="0"/>
            <a:ext cx="2036889" cy="523891"/>
          </a:xfrm>
          <a:prstGeom prst="rect">
            <a:avLst/>
          </a:prstGeom>
        </p:spPr>
      </p:pic>
      <p:pic>
        <p:nvPicPr>
          <p:cNvPr id="13" name="Content Placeholder 1"/>
          <p:cNvPicPr>
            <a:picLocks noChangeAspect="1"/>
          </p:cNvPicPr>
          <p:nvPr/>
        </p:nvPicPr>
        <p:blipFill>
          <a:blip r:embed="rId4"/>
          <a:srcRect t="9391" b="9391"/>
          <a:stretch>
            <a:fillRect/>
          </a:stretch>
        </p:blipFill>
        <p:spPr>
          <a:xfrm>
            <a:off x="8030496" y="27551"/>
            <a:ext cx="975201" cy="496340"/>
          </a:xfrm>
          <a:prstGeom prst="rect">
            <a:avLst/>
          </a:prstGeom>
        </p:spPr>
      </p:pic>
    </p:spTree>
    <p:extLst>
      <p:ext uri="{BB962C8B-B14F-4D97-AF65-F5344CB8AC3E}">
        <p14:creationId xmlns:p14="http://schemas.microsoft.com/office/powerpoint/2010/main" val="3018358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FFFFFF"/>
                </a:solidFill>
                <a:latin typeface="Gill Sans MT"/>
                <a:cs typeface="Gill Sans MT"/>
              </a:rPr>
              <a:t>Hourly Grid-based and </a:t>
            </a:r>
            <a:r>
              <a:rPr lang="en-US" sz="2800" b="1" dirty="0" err="1" smtClean="0">
                <a:solidFill>
                  <a:srgbClr val="FFFFFF"/>
                </a:solidFill>
                <a:latin typeface="Gill Sans MT"/>
                <a:cs typeface="Gill Sans MT"/>
              </a:rPr>
              <a:t>Subgrid</a:t>
            </a:r>
            <a:r>
              <a:rPr lang="en-US" sz="2800" b="1" dirty="0" smtClean="0">
                <a:solidFill>
                  <a:srgbClr val="FFFFFF"/>
                </a:solidFill>
                <a:latin typeface="Gill Sans MT"/>
                <a:cs typeface="Gill Sans MT"/>
              </a:rPr>
              <a:t>/Fine Scale Impacts - January</a:t>
            </a:r>
            <a:endParaRPr lang="en-US" sz="2800" b="1" baseline="-25000" dirty="0">
              <a:latin typeface="Gill Sans MT"/>
              <a:cs typeface="Gill Sans MT"/>
            </a:endParaRPr>
          </a:p>
        </p:txBody>
      </p:sp>
      <p:pic>
        <p:nvPicPr>
          <p:cNvPr id="9" name="Picture 8"/>
          <p:cNvPicPr>
            <a:picLocks noChangeAspect="1"/>
          </p:cNvPicPr>
          <p:nvPr/>
        </p:nvPicPr>
        <p:blipFill>
          <a:blip r:embed="rId3"/>
          <a:stretch>
            <a:fillRect/>
          </a:stretch>
        </p:blipFill>
        <p:spPr>
          <a:xfrm>
            <a:off x="1" y="0"/>
            <a:ext cx="2036889" cy="523891"/>
          </a:xfrm>
          <a:prstGeom prst="rect">
            <a:avLst/>
          </a:prstGeom>
        </p:spPr>
      </p:pic>
      <p:pic>
        <p:nvPicPr>
          <p:cNvPr id="10" name="Content Placeholder 1"/>
          <p:cNvPicPr>
            <a:picLocks noChangeAspect="1"/>
          </p:cNvPicPr>
          <p:nvPr/>
        </p:nvPicPr>
        <p:blipFill>
          <a:blip r:embed="rId4"/>
          <a:srcRect t="9391" b="9391"/>
          <a:stretch>
            <a:fillRect/>
          </a:stretch>
        </p:blipFill>
        <p:spPr>
          <a:xfrm>
            <a:off x="8030496" y="27551"/>
            <a:ext cx="975201" cy="496340"/>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14</a:t>
            </a:fld>
            <a:endParaRPr lang="en-US"/>
          </a:p>
        </p:txBody>
      </p:sp>
      <p:pic>
        <p:nvPicPr>
          <p:cNvPr id="12" name="Picture 11"/>
          <p:cNvPicPr>
            <a:picLocks noChangeAspect="1"/>
          </p:cNvPicPr>
          <p:nvPr/>
        </p:nvPicPr>
        <p:blipFill rotWithShape="1">
          <a:blip r:embed="rId5"/>
          <a:srcRect r="4820" b="50577"/>
          <a:stretch/>
        </p:blipFill>
        <p:spPr>
          <a:xfrm>
            <a:off x="944967" y="3728123"/>
            <a:ext cx="5943595" cy="2415330"/>
          </a:xfrm>
          <a:prstGeom prst="rect">
            <a:avLst/>
          </a:prstGeom>
        </p:spPr>
      </p:pic>
      <p:pic>
        <p:nvPicPr>
          <p:cNvPr id="16" name="Picture 15"/>
          <p:cNvPicPr>
            <a:picLocks noChangeAspect="1"/>
          </p:cNvPicPr>
          <p:nvPr/>
        </p:nvPicPr>
        <p:blipFill rotWithShape="1">
          <a:blip r:embed="rId6"/>
          <a:srcRect b="47299"/>
          <a:stretch/>
        </p:blipFill>
        <p:spPr>
          <a:xfrm>
            <a:off x="690964" y="1562410"/>
            <a:ext cx="6665976" cy="2330066"/>
          </a:xfrm>
          <a:prstGeom prst="rect">
            <a:avLst/>
          </a:prstGeom>
        </p:spPr>
      </p:pic>
      <p:sp>
        <p:nvSpPr>
          <p:cNvPr id="17" name="TextBox 16"/>
          <p:cNvSpPr txBox="1"/>
          <p:nvPr/>
        </p:nvSpPr>
        <p:spPr>
          <a:xfrm>
            <a:off x="1345542" y="3796719"/>
            <a:ext cx="283883" cy="123111"/>
          </a:xfrm>
          <a:prstGeom prst="rect">
            <a:avLst/>
          </a:prstGeom>
          <a:solidFill>
            <a:schemeClr val="bg1"/>
          </a:solidFill>
        </p:spPr>
        <p:txBody>
          <a:bodyPr wrap="square" rtlCol="0">
            <a:spAutoFit/>
          </a:bodyPr>
          <a:lstStyle/>
          <a:p>
            <a:endParaRPr lang="en-US" sz="200" dirty="0"/>
          </a:p>
        </p:txBody>
      </p:sp>
      <p:sp>
        <p:nvSpPr>
          <p:cNvPr id="18" name="TextBox 17"/>
          <p:cNvSpPr txBox="1"/>
          <p:nvPr/>
        </p:nvSpPr>
        <p:spPr>
          <a:xfrm>
            <a:off x="4112617" y="3814650"/>
            <a:ext cx="283883" cy="123111"/>
          </a:xfrm>
          <a:prstGeom prst="rect">
            <a:avLst/>
          </a:prstGeom>
          <a:solidFill>
            <a:schemeClr val="bg1"/>
          </a:solidFill>
        </p:spPr>
        <p:txBody>
          <a:bodyPr wrap="square" rtlCol="0">
            <a:spAutoFit/>
          </a:bodyPr>
          <a:lstStyle/>
          <a:p>
            <a:endParaRPr lang="en-US" sz="200" dirty="0"/>
          </a:p>
        </p:txBody>
      </p:sp>
      <p:sp>
        <p:nvSpPr>
          <p:cNvPr id="19" name="TextBox 18"/>
          <p:cNvSpPr txBox="1"/>
          <p:nvPr/>
        </p:nvSpPr>
        <p:spPr>
          <a:xfrm>
            <a:off x="1539775" y="3877404"/>
            <a:ext cx="5306453" cy="123111"/>
          </a:xfrm>
          <a:prstGeom prst="rect">
            <a:avLst/>
          </a:prstGeom>
          <a:solidFill>
            <a:schemeClr val="bg1"/>
          </a:solidFill>
        </p:spPr>
        <p:txBody>
          <a:bodyPr wrap="square" rtlCol="0">
            <a:spAutoFit/>
          </a:bodyPr>
          <a:lstStyle/>
          <a:p>
            <a:endParaRPr lang="en-US" sz="200" dirty="0"/>
          </a:p>
        </p:txBody>
      </p:sp>
      <p:sp>
        <p:nvSpPr>
          <p:cNvPr id="20" name="TextBox 19"/>
          <p:cNvSpPr txBox="1"/>
          <p:nvPr/>
        </p:nvSpPr>
        <p:spPr>
          <a:xfrm>
            <a:off x="1380746" y="6124929"/>
            <a:ext cx="5306453" cy="123111"/>
          </a:xfrm>
          <a:prstGeom prst="rect">
            <a:avLst/>
          </a:prstGeom>
          <a:solidFill>
            <a:schemeClr val="bg1"/>
          </a:solidFill>
        </p:spPr>
        <p:txBody>
          <a:bodyPr wrap="square" rtlCol="0">
            <a:spAutoFit/>
          </a:bodyPr>
          <a:lstStyle/>
          <a:p>
            <a:endParaRPr lang="en-US" sz="200" dirty="0"/>
          </a:p>
        </p:txBody>
      </p:sp>
      <p:pic>
        <p:nvPicPr>
          <p:cNvPr id="21" name="Picture 20"/>
          <p:cNvPicPr>
            <a:picLocks noChangeAspect="1"/>
          </p:cNvPicPr>
          <p:nvPr/>
        </p:nvPicPr>
        <p:blipFill>
          <a:blip r:embed="rId7"/>
          <a:stretch>
            <a:fillRect/>
          </a:stretch>
        </p:blipFill>
        <p:spPr>
          <a:xfrm>
            <a:off x="6907684" y="4275808"/>
            <a:ext cx="2182773" cy="1718234"/>
          </a:xfrm>
          <a:prstGeom prst="rect">
            <a:avLst/>
          </a:prstGeom>
        </p:spPr>
      </p:pic>
      <p:sp>
        <p:nvSpPr>
          <p:cNvPr id="22" name="TextBox 21"/>
          <p:cNvSpPr txBox="1"/>
          <p:nvPr/>
        </p:nvSpPr>
        <p:spPr>
          <a:xfrm>
            <a:off x="1557548" y="3845861"/>
            <a:ext cx="5306453" cy="123111"/>
          </a:xfrm>
          <a:prstGeom prst="rect">
            <a:avLst/>
          </a:prstGeom>
          <a:solidFill>
            <a:schemeClr val="bg1"/>
          </a:solidFill>
        </p:spPr>
        <p:txBody>
          <a:bodyPr wrap="square" rtlCol="0">
            <a:spAutoFit/>
          </a:bodyPr>
          <a:lstStyle/>
          <a:p>
            <a:endParaRPr lang="en-US" sz="200" dirty="0"/>
          </a:p>
        </p:txBody>
      </p:sp>
      <p:sp>
        <p:nvSpPr>
          <p:cNvPr id="23" name="TextBox 22"/>
          <p:cNvSpPr txBox="1"/>
          <p:nvPr/>
        </p:nvSpPr>
        <p:spPr>
          <a:xfrm>
            <a:off x="1592911" y="3863792"/>
            <a:ext cx="305452" cy="127163"/>
          </a:xfrm>
          <a:prstGeom prst="rect">
            <a:avLst/>
          </a:prstGeom>
          <a:solidFill>
            <a:schemeClr val="bg1"/>
          </a:solidFill>
        </p:spPr>
        <p:txBody>
          <a:bodyPr wrap="square" rtlCol="0">
            <a:spAutoFit/>
          </a:bodyPr>
          <a:lstStyle/>
          <a:p>
            <a:endParaRPr lang="en-US" sz="200" dirty="0"/>
          </a:p>
        </p:txBody>
      </p:sp>
      <p:sp>
        <p:nvSpPr>
          <p:cNvPr id="24" name="Content Placeholder 8"/>
          <p:cNvSpPr txBox="1">
            <a:spLocks/>
          </p:cNvSpPr>
          <p:nvPr/>
        </p:nvSpPr>
        <p:spPr>
          <a:xfrm>
            <a:off x="179298" y="6387352"/>
            <a:ext cx="8546353" cy="89647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1800" dirty="0" err="1" smtClean="0"/>
              <a:t>Subgrid</a:t>
            </a:r>
            <a:r>
              <a:rPr lang="en-US" sz="1800" dirty="0" smtClean="0"/>
              <a:t> scale impacts higher than grid-based, more so with ADSC (~4x) than AEDT (~2x)</a:t>
            </a:r>
            <a:endParaRPr lang="en-US" sz="1800" dirty="0"/>
          </a:p>
        </p:txBody>
      </p:sp>
      <p:sp>
        <p:nvSpPr>
          <p:cNvPr id="25" name="Content Placeholder 2"/>
          <p:cNvSpPr>
            <a:spLocks noGrp="1"/>
          </p:cNvSpPr>
          <p:nvPr>
            <p:ph idx="1"/>
          </p:nvPr>
        </p:nvSpPr>
        <p:spPr>
          <a:xfrm>
            <a:off x="-398432" y="2465801"/>
            <a:ext cx="1544268" cy="746048"/>
          </a:xfrm>
        </p:spPr>
        <p:txBody>
          <a:bodyPr>
            <a:normAutofit/>
          </a:bodyPr>
          <a:lstStyle/>
          <a:p>
            <a:pPr marL="118872" indent="0" algn="ctr">
              <a:buNone/>
            </a:pPr>
            <a:r>
              <a:rPr lang="en-US" sz="2400" dirty="0" smtClean="0"/>
              <a:t>Grid</a:t>
            </a:r>
            <a:endParaRPr lang="en-US" sz="2400" dirty="0"/>
          </a:p>
        </p:txBody>
      </p:sp>
      <p:sp>
        <p:nvSpPr>
          <p:cNvPr id="26" name="Content Placeholder 2"/>
          <p:cNvSpPr txBox="1">
            <a:spLocks/>
          </p:cNvSpPr>
          <p:nvPr/>
        </p:nvSpPr>
        <p:spPr>
          <a:xfrm>
            <a:off x="-287200" y="4575493"/>
            <a:ext cx="1544268" cy="746048"/>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2400" dirty="0" err="1" smtClean="0"/>
              <a:t>Subgrid</a:t>
            </a:r>
            <a:endParaRPr lang="en-US" sz="2400" dirty="0"/>
          </a:p>
        </p:txBody>
      </p:sp>
    </p:spTree>
    <p:extLst>
      <p:ext uri="{BB962C8B-B14F-4D97-AF65-F5344CB8AC3E}">
        <p14:creationId xmlns:p14="http://schemas.microsoft.com/office/powerpoint/2010/main" val="21069527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15CF32-7F7F-2D43-B2B3-DAF0156F9F1E}" type="slidenum">
              <a:rPr lang="en-US" smtClean="0"/>
              <a:t>15</a:t>
            </a:fld>
            <a:endParaRPr lang="en-US"/>
          </a:p>
        </p:txBody>
      </p:sp>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FFFFFF"/>
                </a:solidFill>
                <a:latin typeface="Gill Sans MT"/>
                <a:cs typeface="Gill Sans MT"/>
              </a:rPr>
              <a:t>Hourly </a:t>
            </a:r>
            <a:r>
              <a:rPr lang="en-US" sz="2800" b="1" dirty="0">
                <a:solidFill>
                  <a:srgbClr val="FFFFFF"/>
                </a:solidFill>
                <a:latin typeface="Gill Sans MT"/>
                <a:cs typeface="Gill Sans MT"/>
              </a:rPr>
              <a:t>Grid-based and </a:t>
            </a:r>
            <a:r>
              <a:rPr lang="en-US" sz="2800" b="1" dirty="0" err="1" smtClean="0">
                <a:solidFill>
                  <a:srgbClr val="FFFFFF"/>
                </a:solidFill>
                <a:latin typeface="Gill Sans MT"/>
                <a:cs typeface="Gill Sans MT"/>
              </a:rPr>
              <a:t>Subgrid</a:t>
            </a:r>
            <a:r>
              <a:rPr lang="en-US" sz="2800" b="1" dirty="0" smtClean="0">
                <a:solidFill>
                  <a:srgbClr val="FFFFFF"/>
                </a:solidFill>
                <a:latin typeface="Gill Sans MT"/>
                <a:cs typeface="Gill Sans MT"/>
              </a:rPr>
              <a:t>/Fine </a:t>
            </a:r>
            <a:r>
              <a:rPr lang="en-US" sz="2800" b="1" dirty="0">
                <a:solidFill>
                  <a:srgbClr val="FFFFFF"/>
                </a:solidFill>
                <a:latin typeface="Gill Sans MT"/>
                <a:cs typeface="Gill Sans MT"/>
              </a:rPr>
              <a:t>Scale Impacts - </a:t>
            </a:r>
            <a:r>
              <a:rPr lang="en-US" sz="2800" b="1" dirty="0" smtClean="0">
                <a:solidFill>
                  <a:srgbClr val="FFFFFF"/>
                </a:solidFill>
                <a:latin typeface="Gill Sans MT"/>
                <a:cs typeface="Gill Sans MT"/>
              </a:rPr>
              <a:t>July</a:t>
            </a:r>
            <a:endParaRPr lang="en-US" sz="2800" b="1" baseline="-25000" dirty="0">
              <a:latin typeface="Gill Sans MT"/>
              <a:cs typeface="Gill Sans MT"/>
            </a:endParaRPr>
          </a:p>
        </p:txBody>
      </p:sp>
      <p:pic>
        <p:nvPicPr>
          <p:cNvPr id="9" name="Picture 8"/>
          <p:cNvPicPr>
            <a:picLocks noChangeAspect="1"/>
          </p:cNvPicPr>
          <p:nvPr/>
        </p:nvPicPr>
        <p:blipFill>
          <a:blip r:embed="rId3"/>
          <a:stretch>
            <a:fillRect/>
          </a:stretch>
        </p:blipFill>
        <p:spPr>
          <a:xfrm>
            <a:off x="1" y="0"/>
            <a:ext cx="2036889" cy="523891"/>
          </a:xfrm>
          <a:prstGeom prst="rect">
            <a:avLst/>
          </a:prstGeom>
        </p:spPr>
      </p:pic>
      <p:pic>
        <p:nvPicPr>
          <p:cNvPr id="10" name="Content Placeholder 1"/>
          <p:cNvPicPr>
            <a:picLocks noChangeAspect="1"/>
          </p:cNvPicPr>
          <p:nvPr/>
        </p:nvPicPr>
        <p:blipFill>
          <a:blip r:embed="rId4"/>
          <a:srcRect t="9391" b="9391"/>
          <a:stretch>
            <a:fillRect/>
          </a:stretch>
        </p:blipFill>
        <p:spPr>
          <a:xfrm>
            <a:off x="8030496" y="27551"/>
            <a:ext cx="975201" cy="496340"/>
          </a:xfrm>
          <a:prstGeom prst="rect">
            <a:avLst/>
          </a:prstGeom>
        </p:spPr>
      </p:pic>
      <p:sp>
        <p:nvSpPr>
          <p:cNvPr id="17" name="TextBox 16"/>
          <p:cNvSpPr txBox="1"/>
          <p:nvPr/>
        </p:nvSpPr>
        <p:spPr>
          <a:xfrm>
            <a:off x="1345542" y="3796719"/>
            <a:ext cx="283883" cy="123111"/>
          </a:xfrm>
          <a:prstGeom prst="rect">
            <a:avLst/>
          </a:prstGeom>
          <a:solidFill>
            <a:schemeClr val="bg1"/>
          </a:solidFill>
        </p:spPr>
        <p:txBody>
          <a:bodyPr wrap="square" rtlCol="0">
            <a:spAutoFit/>
          </a:bodyPr>
          <a:lstStyle/>
          <a:p>
            <a:endParaRPr lang="en-US" sz="200" dirty="0"/>
          </a:p>
        </p:txBody>
      </p:sp>
      <p:sp>
        <p:nvSpPr>
          <p:cNvPr id="18" name="TextBox 17"/>
          <p:cNvSpPr txBox="1"/>
          <p:nvPr/>
        </p:nvSpPr>
        <p:spPr>
          <a:xfrm>
            <a:off x="4112617" y="3814650"/>
            <a:ext cx="283883" cy="123111"/>
          </a:xfrm>
          <a:prstGeom prst="rect">
            <a:avLst/>
          </a:prstGeom>
          <a:solidFill>
            <a:schemeClr val="bg1"/>
          </a:solidFill>
        </p:spPr>
        <p:txBody>
          <a:bodyPr wrap="square" rtlCol="0">
            <a:spAutoFit/>
          </a:bodyPr>
          <a:lstStyle/>
          <a:p>
            <a:endParaRPr lang="en-US" sz="200" dirty="0"/>
          </a:p>
        </p:txBody>
      </p:sp>
      <p:sp>
        <p:nvSpPr>
          <p:cNvPr id="19" name="TextBox 18"/>
          <p:cNvSpPr txBox="1"/>
          <p:nvPr/>
        </p:nvSpPr>
        <p:spPr>
          <a:xfrm>
            <a:off x="1539775" y="3877404"/>
            <a:ext cx="5306453" cy="123111"/>
          </a:xfrm>
          <a:prstGeom prst="rect">
            <a:avLst/>
          </a:prstGeom>
          <a:solidFill>
            <a:schemeClr val="bg1"/>
          </a:solidFill>
        </p:spPr>
        <p:txBody>
          <a:bodyPr wrap="square" rtlCol="0">
            <a:spAutoFit/>
          </a:bodyPr>
          <a:lstStyle/>
          <a:p>
            <a:endParaRPr lang="en-US" sz="200" dirty="0"/>
          </a:p>
        </p:txBody>
      </p:sp>
      <p:sp>
        <p:nvSpPr>
          <p:cNvPr id="20" name="TextBox 19"/>
          <p:cNvSpPr txBox="1"/>
          <p:nvPr/>
        </p:nvSpPr>
        <p:spPr>
          <a:xfrm>
            <a:off x="1380746" y="6124929"/>
            <a:ext cx="5306453" cy="123111"/>
          </a:xfrm>
          <a:prstGeom prst="rect">
            <a:avLst/>
          </a:prstGeom>
          <a:solidFill>
            <a:schemeClr val="bg1"/>
          </a:solidFill>
        </p:spPr>
        <p:txBody>
          <a:bodyPr wrap="square" rtlCol="0">
            <a:spAutoFit/>
          </a:bodyPr>
          <a:lstStyle/>
          <a:p>
            <a:endParaRPr lang="en-US" sz="200" dirty="0"/>
          </a:p>
        </p:txBody>
      </p:sp>
      <p:sp>
        <p:nvSpPr>
          <p:cNvPr id="22" name="TextBox 21"/>
          <p:cNvSpPr txBox="1"/>
          <p:nvPr/>
        </p:nvSpPr>
        <p:spPr>
          <a:xfrm>
            <a:off x="1515215" y="3845861"/>
            <a:ext cx="5306453" cy="123111"/>
          </a:xfrm>
          <a:prstGeom prst="rect">
            <a:avLst/>
          </a:prstGeom>
          <a:solidFill>
            <a:schemeClr val="bg1"/>
          </a:solidFill>
        </p:spPr>
        <p:txBody>
          <a:bodyPr wrap="square" rtlCol="0">
            <a:spAutoFit/>
          </a:bodyPr>
          <a:lstStyle/>
          <a:p>
            <a:endParaRPr lang="en-US" sz="200" dirty="0"/>
          </a:p>
        </p:txBody>
      </p:sp>
      <p:sp>
        <p:nvSpPr>
          <p:cNvPr id="23" name="TextBox 22"/>
          <p:cNvSpPr txBox="1"/>
          <p:nvPr/>
        </p:nvSpPr>
        <p:spPr>
          <a:xfrm>
            <a:off x="1592911" y="3863792"/>
            <a:ext cx="305452" cy="127163"/>
          </a:xfrm>
          <a:prstGeom prst="rect">
            <a:avLst/>
          </a:prstGeom>
          <a:solidFill>
            <a:schemeClr val="bg1"/>
          </a:solidFill>
        </p:spPr>
        <p:txBody>
          <a:bodyPr wrap="square" rtlCol="0">
            <a:spAutoFit/>
          </a:bodyPr>
          <a:lstStyle/>
          <a:p>
            <a:endParaRPr lang="en-US" sz="200" dirty="0"/>
          </a:p>
        </p:txBody>
      </p:sp>
      <p:sp>
        <p:nvSpPr>
          <p:cNvPr id="25" name="Content Placeholder 2"/>
          <p:cNvSpPr>
            <a:spLocks noGrp="1"/>
          </p:cNvSpPr>
          <p:nvPr>
            <p:ph idx="1"/>
          </p:nvPr>
        </p:nvSpPr>
        <p:spPr>
          <a:xfrm>
            <a:off x="-102101" y="2465801"/>
            <a:ext cx="1544268" cy="746048"/>
          </a:xfrm>
        </p:spPr>
        <p:txBody>
          <a:bodyPr>
            <a:normAutofit/>
          </a:bodyPr>
          <a:lstStyle/>
          <a:p>
            <a:pPr marL="118872" indent="0" algn="ctr">
              <a:buNone/>
            </a:pPr>
            <a:r>
              <a:rPr lang="en-US" sz="2400" dirty="0" smtClean="0"/>
              <a:t>Grid</a:t>
            </a:r>
            <a:endParaRPr lang="en-US" sz="2400" dirty="0"/>
          </a:p>
        </p:txBody>
      </p:sp>
      <p:sp>
        <p:nvSpPr>
          <p:cNvPr id="26" name="Content Placeholder 2"/>
          <p:cNvSpPr txBox="1">
            <a:spLocks/>
          </p:cNvSpPr>
          <p:nvPr/>
        </p:nvSpPr>
        <p:spPr>
          <a:xfrm>
            <a:off x="9131" y="4575493"/>
            <a:ext cx="1544268" cy="746048"/>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2400" dirty="0" err="1" smtClean="0"/>
              <a:t>Subgrid</a:t>
            </a:r>
            <a:endParaRPr lang="en-US" sz="2400" dirty="0"/>
          </a:p>
        </p:txBody>
      </p:sp>
      <p:pic>
        <p:nvPicPr>
          <p:cNvPr id="27" name="Picture 26"/>
          <p:cNvPicPr>
            <a:picLocks noChangeAspect="1"/>
          </p:cNvPicPr>
          <p:nvPr/>
        </p:nvPicPr>
        <p:blipFill rotWithShape="1">
          <a:blip r:embed="rId5"/>
          <a:srcRect l="-1435" t="47604" r="4820" b="5094"/>
          <a:stretch/>
        </p:blipFill>
        <p:spPr>
          <a:xfrm>
            <a:off x="1454622" y="3810005"/>
            <a:ext cx="6033241" cy="2311686"/>
          </a:xfrm>
          <a:prstGeom prst="rect">
            <a:avLst/>
          </a:prstGeom>
        </p:spPr>
      </p:pic>
      <p:pic>
        <p:nvPicPr>
          <p:cNvPr id="28" name="Picture 27"/>
          <p:cNvPicPr>
            <a:picLocks noChangeAspect="1"/>
          </p:cNvPicPr>
          <p:nvPr/>
        </p:nvPicPr>
        <p:blipFill rotWithShape="1">
          <a:blip r:embed="rId6"/>
          <a:srcRect t="50197" r="3251" b="4858"/>
          <a:stretch/>
        </p:blipFill>
        <p:spPr>
          <a:xfrm>
            <a:off x="1290265" y="1694463"/>
            <a:ext cx="6449264" cy="1987176"/>
          </a:xfrm>
          <a:prstGeom prst="rect">
            <a:avLst/>
          </a:prstGeom>
        </p:spPr>
      </p:pic>
      <p:sp>
        <p:nvSpPr>
          <p:cNvPr id="29" name="Content Placeholder 8"/>
          <p:cNvSpPr txBox="1">
            <a:spLocks/>
          </p:cNvSpPr>
          <p:nvPr/>
        </p:nvSpPr>
        <p:spPr>
          <a:xfrm>
            <a:off x="268944" y="6215529"/>
            <a:ext cx="8507502" cy="89647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1800" dirty="0" smtClean="0"/>
              <a:t>Maximum </a:t>
            </a:r>
            <a:r>
              <a:rPr lang="en-US" sz="1800" dirty="0" err="1" smtClean="0"/>
              <a:t>subgrid</a:t>
            </a:r>
            <a:r>
              <a:rPr lang="en-US" sz="1800" dirty="0" smtClean="0"/>
              <a:t> scale impact (ADSC) ~100x higher than grid-based impact in July (AEDT ~50x higher)</a:t>
            </a:r>
            <a:endParaRPr lang="en-US" sz="1800" dirty="0"/>
          </a:p>
        </p:txBody>
      </p:sp>
      <p:sp>
        <p:nvSpPr>
          <p:cNvPr id="30" name="TextBox 29"/>
          <p:cNvSpPr txBox="1"/>
          <p:nvPr/>
        </p:nvSpPr>
        <p:spPr>
          <a:xfrm>
            <a:off x="1987176" y="3690471"/>
            <a:ext cx="283883" cy="123111"/>
          </a:xfrm>
          <a:prstGeom prst="rect">
            <a:avLst/>
          </a:prstGeom>
          <a:solidFill>
            <a:schemeClr val="bg1"/>
          </a:solidFill>
        </p:spPr>
        <p:txBody>
          <a:bodyPr wrap="square" rtlCol="0">
            <a:spAutoFit/>
          </a:bodyPr>
          <a:lstStyle/>
          <a:p>
            <a:endParaRPr lang="en-US" sz="200" dirty="0"/>
          </a:p>
        </p:txBody>
      </p:sp>
      <p:sp>
        <p:nvSpPr>
          <p:cNvPr id="31" name="TextBox 30"/>
          <p:cNvSpPr txBox="1"/>
          <p:nvPr/>
        </p:nvSpPr>
        <p:spPr>
          <a:xfrm>
            <a:off x="4754251" y="3693461"/>
            <a:ext cx="283883" cy="123111"/>
          </a:xfrm>
          <a:prstGeom prst="rect">
            <a:avLst/>
          </a:prstGeom>
          <a:solidFill>
            <a:schemeClr val="bg1"/>
          </a:solidFill>
        </p:spPr>
        <p:txBody>
          <a:bodyPr wrap="square" rtlCol="0">
            <a:spAutoFit/>
          </a:bodyPr>
          <a:lstStyle/>
          <a:p>
            <a:endParaRPr lang="en-US" sz="200" dirty="0"/>
          </a:p>
        </p:txBody>
      </p:sp>
      <p:sp>
        <p:nvSpPr>
          <p:cNvPr id="32" name="TextBox 31"/>
          <p:cNvSpPr txBox="1"/>
          <p:nvPr/>
        </p:nvSpPr>
        <p:spPr>
          <a:xfrm>
            <a:off x="2181409" y="3756215"/>
            <a:ext cx="5306453" cy="123111"/>
          </a:xfrm>
          <a:prstGeom prst="rect">
            <a:avLst/>
          </a:prstGeom>
          <a:solidFill>
            <a:schemeClr val="bg1"/>
          </a:solidFill>
        </p:spPr>
        <p:txBody>
          <a:bodyPr wrap="square" rtlCol="0">
            <a:spAutoFit/>
          </a:bodyPr>
          <a:lstStyle/>
          <a:p>
            <a:endParaRPr lang="en-US" sz="200" dirty="0"/>
          </a:p>
        </p:txBody>
      </p:sp>
      <p:pic>
        <p:nvPicPr>
          <p:cNvPr id="33" name="Picture 32"/>
          <p:cNvPicPr>
            <a:picLocks noChangeAspect="1"/>
          </p:cNvPicPr>
          <p:nvPr/>
        </p:nvPicPr>
        <p:blipFill rotWithShape="1">
          <a:blip r:embed="rId5"/>
          <a:srcRect l="15571" t="2194" r="4820" b="94950"/>
          <a:stretch/>
        </p:blipFill>
        <p:spPr>
          <a:xfrm>
            <a:off x="2481658" y="1613647"/>
            <a:ext cx="5029200" cy="141209"/>
          </a:xfrm>
          <a:prstGeom prst="rect">
            <a:avLst/>
          </a:prstGeom>
        </p:spPr>
      </p:pic>
      <p:pic>
        <p:nvPicPr>
          <p:cNvPr id="21" name="Picture 20"/>
          <p:cNvPicPr>
            <a:picLocks noChangeAspect="1"/>
          </p:cNvPicPr>
          <p:nvPr/>
        </p:nvPicPr>
        <p:blipFill rotWithShape="1">
          <a:blip r:embed="rId6"/>
          <a:srcRect l="36448" t="4353" r="48669" b="79567"/>
          <a:stretch/>
        </p:blipFill>
        <p:spPr>
          <a:xfrm>
            <a:off x="3736546" y="1694463"/>
            <a:ext cx="992047" cy="710945"/>
          </a:xfrm>
          <a:prstGeom prst="rect">
            <a:avLst/>
          </a:prstGeom>
        </p:spPr>
      </p:pic>
      <p:pic>
        <p:nvPicPr>
          <p:cNvPr id="24" name="Picture 23"/>
          <p:cNvPicPr>
            <a:picLocks noChangeAspect="1"/>
          </p:cNvPicPr>
          <p:nvPr/>
        </p:nvPicPr>
        <p:blipFill rotWithShape="1">
          <a:blip r:embed="rId5"/>
          <a:srcRect l="38326" t="4928" r="49274" b="73575"/>
          <a:stretch/>
        </p:blipFill>
        <p:spPr>
          <a:xfrm>
            <a:off x="3941283" y="3855136"/>
            <a:ext cx="774332" cy="1050552"/>
          </a:xfrm>
          <a:prstGeom prst="rect">
            <a:avLst/>
          </a:prstGeom>
        </p:spPr>
      </p:pic>
    </p:spTree>
    <p:extLst>
      <p:ext uri="{BB962C8B-B14F-4D97-AF65-F5344CB8AC3E}">
        <p14:creationId xmlns:p14="http://schemas.microsoft.com/office/powerpoint/2010/main" val="15695818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15CF32-7F7F-2D43-B2B3-DAF0156F9F1E}" type="slidenum">
              <a:rPr lang="en-US" smtClean="0"/>
              <a:t>16</a:t>
            </a:fld>
            <a:endParaRPr lang="en-US"/>
          </a:p>
        </p:txBody>
      </p:sp>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FF"/>
                </a:solidFill>
                <a:latin typeface="Gill Sans MT"/>
                <a:cs typeface="Gill Sans MT"/>
              </a:rPr>
              <a:t>Hourly Grid-based and </a:t>
            </a:r>
            <a:r>
              <a:rPr lang="en-US" sz="2800" b="1" dirty="0" err="1">
                <a:solidFill>
                  <a:srgbClr val="FFFFFF"/>
                </a:solidFill>
                <a:latin typeface="Gill Sans MT"/>
                <a:cs typeface="Gill Sans MT"/>
              </a:rPr>
              <a:t>Subgrid</a:t>
            </a:r>
            <a:r>
              <a:rPr lang="en-US" sz="2800" b="1" dirty="0">
                <a:solidFill>
                  <a:srgbClr val="FFFFFF"/>
                </a:solidFill>
                <a:latin typeface="Gill Sans MT"/>
                <a:cs typeface="Gill Sans MT"/>
              </a:rPr>
              <a:t>/Fine Scale Impacts </a:t>
            </a:r>
            <a:r>
              <a:rPr lang="en-US" sz="2800" b="1" dirty="0" smtClean="0">
                <a:solidFill>
                  <a:srgbClr val="FFFFFF"/>
                </a:solidFill>
                <a:latin typeface="Gill Sans MT"/>
                <a:cs typeface="Gill Sans MT"/>
              </a:rPr>
              <a:t>– January (Outliers Removed)</a:t>
            </a:r>
            <a:endParaRPr lang="en-US" sz="2800" b="1" baseline="-25000" dirty="0">
              <a:latin typeface="Gill Sans MT"/>
              <a:cs typeface="Gill Sans MT"/>
            </a:endParaRPr>
          </a:p>
        </p:txBody>
      </p:sp>
      <p:pic>
        <p:nvPicPr>
          <p:cNvPr id="9" name="Picture 8"/>
          <p:cNvPicPr>
            <a:picLocks noChangeAspect="1"/>
          </p:cNvPicPr>
          <p:nvPr/>
        </p:nvPicPr>
        <p:blipFill>
          <a:blip r:embed="rId3"/>
          <a:stretch>
            <a:fillRect/>
          </a:stretch>
        </p:blipFill>
        <p:spPr>
          <a:xfrm>
            <a:off x="1" y="0"/>
            <a:ext cx="2036889" cy="523891"/>
          </a:xfrm>
          <a:prstGeom prst="rect">
            <a:avLst/>
          </a:prstGeom>
        </p:spPr>
      </p:pic>
      <p:pic>
        <p:nvPicPr>
          <p:cNvPr id="10" name="Content Placeholder 1"/>
          <p:cNvPicPr>
            <a:picLocks noChangeAspect="1"/>
          </p:cNvPicPr>
          <p:nvPr/>
        </p:nvPicPr>
        <p:blipFill>
          <a:blip r:embed="rId4"/>
          <a:srcRect t="9391" b="9391"/>
          <a:stretch>
            <a:fillRect/>
          </a:stretch>
        </p:blipFill>
        <p:spPr>
          <a:xfrm>
            <a:off x="8030496" y="27551"/>
            <a:ext cx="975201" cy="496340"/>
          </a:xfrm>
          <a:prstGeom prst="rect">
            <a:avLst/>
          </a:prstGeom>
        </p:spPr>
      </p:pic>
      <p:sp>
        <p:nvSpPr>
          <p:cNvPr id="17" name="TextBox 16"/>
          <p:cNvSpPr txBox="1"/>
          <p:nvPr/>
        </p:nvSpPr>
        <p:spPr>
          <a:xfrm>
            <a:off x="1345542" y="3820909"/>
            <a:ext cx="283883" cy="123111"/>
          </a:xfrm>
          <a:prstGeom prst="rect">
            <a:avLst/>
          </a:prstGeom>
          <a:solidFill>
            <a:schemeClr val="bg1"/>
          </a:solidFill>
        </p:spPr>
        <p:txBody>
          <a:bodyPr wrap="square" rtlCol="0">
            <a:spAutoFit/>
          </a:bodyPr>
          <a:lstStyle/>
          <a:p>
            <a:endParaRPr lang="en-US" sz="200" dirty="0"/>
          </a:p>
        </p:txBody>
      </p:sp>
      <p:sp>
        <p:nvSpPr>
          <p:cNvPr id="19" name="TextBox 18"/>
          <p:cNvSpPr txBox="1"/>
          <p:nvPr/>
        </p:nvSpPr>
        <p:spPr>
          <a:xfrm>
            <a:off x="1539775" y="3901594"/>
            <a:ext cx="5306453" cy="123111"/>
          </a:xfrm>
          <a:prstGeom prst="rect">
            <a:avLst/>
          </a:prstGeom>
          <a:solidFill>
            <a:schemeClr val="bg1"/>
          </a:solidFill>
        </p:spPr>
        <p:txBody>
          <a:bodyPr wrap="square" rtlCol="0">
            <a:spAutoFit/>
          </a:bodyPr>
          <a:lstStyle/>
          <a:p>
            <a:endParaRPr lang="en-US" sz="200" dirty="0"/>
          </a:p>
        </p:txBody>
      </p:sp>
      <p:sp>
        <p:nvSpPr>
          <p:cNvPr id="20" name="TextBox 19"/>
          <p:cNvSpPr txBox="1"/>
          <p:nvPr/>
        </p:nvSpPr>
        <p:spPr>
          <a:xfrm>
            <a:off x="1380746" y="6149119"/>
            <a:ext cx="5306453" cy="123111"/>
          </a:xfrm>
          <a:prstGeom prst="rect">
            <a:avLst/>
          </a:prstGeom>
          <a:solidFill>
            <a:schemeClr val="bg1"/>
          </a:solidFill>
        </p:spPr>
        <p:txBody>
          <a:bodyPr wrap="square" rtlCol="0">
            <a:spAutoFit/>
          </a:bodyPr>
          <a:lstStyle/>
          <a:p>
            <a:endParaRPr lang="en-US" sz="200" dirty="0"/>
          </a:p>
        </p:txBody>
      </p:sp>
      <p:sp>
        <p:nvSpPr>
          <p:cNvPr id="23" name="TextBox 22"/>
          <p:cNvSpPr txBox="1"/>
          <p:nvPr/>
        </p:nvSpPr>
        <p:spPr>
          <a:xfrm>
            <a:off x="1592911" y="3887982"/>
            <a:ext cx="305452" cy="127163"/>
          </a:xfrm>
          <a:prstGeom prst="rect">
            <a:avLst/>
          </a:prstGeom>
          <a:solidFill>
            <a:schemeClr val="bg1"/>
          </a:solidFill>
        </p:spPr>
        <p:txBody>
          <a:bodyPr wrap="square" rtlCol="0">
            <a:spAutoFit/>
          </a:bodyPr>
          <a:lstStyle/>
          <a:p>
            <a:endParaRPr lang="en-US" sz="200" dirty="0"/>
          </a:p>
        </p:txBody>
      </p:sp>
      <p:sp>
        <p:nvSpPr>
          <p:cNvPr id="25" name="Content Placeholder 2"/>
          <p:cNvSpPr>
            <a:spLocks noGrp="1"/>
          </p:cNvSpPr>
          <p:nvPr>
            <p:ph idx="1"/>
          </p:nvPr>
        </p:nvSpPr>
        <p:spPr>
          <a:xfrm>
            <a:off x="-102101" y="2489991"/>
            <a:ext cx="1544268" cy="746048"/>
          </a:xfrm>
        </p:spPr>
        <p:txBody>
          <a:bodyPr>
            <a:normAutofit/>
          </a:bodyPr>
          <a:lstStyle/>
          <a:p>
            <a:pPr marL="118872" indent="0" algn="ctr">
              <a:buNone/>
            </a:pPr>
            <a:r>
              <a:rPr lang="en-US" sz="2400" dirty="0" smtClean="0"/>
              <a:t>Grid</a:t>
            </a:r>
            <a:endParaRPr lang="en-US" sz="2400" dirty="0"/>
          </a:p>
        </p:txBody>
      </p:sp>
      <p:sp>
        <p:nvSpPr>
          <p:cNvPr id="26" name="Content Placeholder 2"/>
          <p:cNvSpPr txBox="1">
            <a:spLocks/>
          </p:cNvSpPr>
          <p:nvPr/>
        </p:nvSpPr>
        <p:spPr>
          <a:xfrm>
            <a:off x="-172294" y="4599683"/>
            <a:ext cx="1544268" cy="746048"/>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2400" dirty="0" err="1" smtClean="0"/>
              <a:t>Subgrid</a:t>
            </a:r>
            <a:endParaRPr lang="en-US" sz="2400" dirty="0"/>
          </a:p>
        </p:txBody>
      </p:sp>
      <p:pic>
        <p:nvPicPr>
          <p:cNvPr id="28" name="Picture 27"/>
          <p:cNvPicPr>
            <a:picLocks noChangeAspect="1"/>
          </p:cNvPicPr>
          <p:nvPr/>
        </p:nvPicPr>
        <p:blipFill rotWithShape="1">
          <a:blip r:embed="rId5"/>
          <a:srcRect t="50197" r="3251" b="4858"/>
          <a:stretch/>
        </p:blipFill>
        <p:spPr>
          <a:xfrm>
            <a:off x="1290265" y="1718653"/>
            <a:ext cx="6449264" cy="1987176"/>
          </a:xfrm>
          <a:prstGeom prst="rect">
            <a:avLst/>
          </a:prstGeom>
        </p:spPr>
      </p:pic>
      <p:sp>
        <p:nvSpPr>
          <p:cNvPr id="29" name="Content Placeholder 8"/>
          <p:cNvSpPr txBox="1">
            <a:spLocks/>
          </p:cNvSpPr>
          <p:nvPr/>
        </p:nvSpPr>
        <p:spPr>
          <a:xfrm>
            <a:off x="268944" y="6215529"/>
            <a:ext cx="8507502" cy="89647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1800" dirty="0" smtClean="0"/>
              <a:t>Average </a:t>
            </a:r>
            <a:r>
              <a:rPr lang="en-US" sz="1800" dirty="0" err="1" smtClean="0"/>
              <a:t>subgrid</a:t>
            </a:r>
            <a:r>
              <a:rPr lang="en-US" sz="1800" dirty="0" smtClean="0"/>
              <a:t> scale impacts ~10x higher. Grid-based impacts appear comparable at SLC and CLE while sub-grid scale impacts vary between the two airports.</a:t>
            </a:r>
            <a:endParaRPr lang="en-US" sz="1800" dirty="0"/>
          </a:p>
        </p:txBody>
      </p:sp>
      <p:sp>
        <p:nvSpPr>
          <p:cNvPr id="30" name="TextBox 29"/>
          <p:cNvSpPr txBox="1"/>
          <p:nvPr/>
        </p:nvSpPr>
        <p:spPr>
          <a:xfrm>
            <a:off x="1987176" y="3714661"/>
            <a:ext cx="283883" cy="123111"/>
          </a:xfrm>
          <a:prstGeom prst="rect">
            <a:avLst/>
          </a:prstGeom>
          <a:solidFill>
            <a:schemeClr val="bg1"/>
          </a:solidFill>
        </p:spPr>
        <p:txBody>
          <a:bodyPr wrap="square" rtlCol="0">
            <a:spAutoFit/>
          </a:bodyPr>
          <a:lstStyle/>
          <a:p>
            <a:endParaRPr lang="en-US" sz="200" dirty="0"/>
          </a:p>
        </p:txBody>
      </p:sp>
      <p:sp>
        <p:nvSpPr>
          <p:cNvPr id="32" name="TextBox 31"/>
          <p:cNvSpPr txBox="1"/>
          <p:nvPr/>
        </p:nvSpPr>
        <p:spPr>
          <a:xfrm>
            <a:off x="2181409" y="3780405"/>
            <a:ext cx="5306453" cy="123111"/>
          </a:xfrm>
          <a:prstGeom prst="rect">
            <a:avLst/>
          </a:prstGeom>
          <a:solidFill>
            <a:schemeClr val="bg1"/>
          </a:solidFill>
        </p:spPr>
        <p:txBody>
          <a:bodyPr wrap="square" rtlCol="0">
            <a:spAutoFit/>
          </a:bodyPr>
          <a:lstStyle/>
          <a:p>
            <a:endParaRPr lang="en-US" sz="200" dirty="0"/>
          </a:p>
        </p:txBody>
      </p:sp>
      <p:pic>
        <p:nvPicPr>
          <p:cNvPr id="33" name="Picture 32"/>
          <p:cNvPicPr>
            <a:picLocks noChangeAspect="1"/>
          </p:cNvPicPr>
          <p:nvPr/>
        </p:nvPicPr>
        <p:blipFill rotWithShape="1">
          <a:blip r:embed="rId6"/>
          <a:srcRect l="15571" t="2194" r="4820" b="94950"/>
          <a:stretch/>
        </p:blipFill>
        <p:spPr>
          <a:xfrm>
            <a:off x="2481658" y="1637837"/>
            <a:ext cx="5029200" cy="141209"/>
          </a:xfrm>
          <a:prstGeom prst="rect">
            <a:avLst/>
          </a:prstGeom>
        </p:spPr>
      </p:pic>
      <p:pic>
        <p:nvPicPr>
          <p:cNvPr id="21" name="Picture 20"/>
          <p:cNvPicPr>
            <a:picLocks noChangeAspect="1"/>
          </p:cNvPicPr>
          <p:nvPr/>
        </p:nvPicPr>
        <p:blipFill rotWithShape="1">
          <a:blip r:embed="rId5"/>
          <a:srcRect l="36448" t="4353" r="48669" b="79567"/>
          <a:stretch/>
        </p:blipFill>
        <p:spPr>
          <a:xfrm>
            <a:off x="3736546" y="1718653"/>
            <a:ext cx="992047" cy="710945"/>
          </a:xfrm>
          <a:prstGeom prst="rect">
            <a:avLst/>
          </a:prstGeom>
        </p:spPr>
      </p:pic>
      <p:pic>
        <p:nvPicPr>
          <p:cNvPr id="34" name="Picture 33"/>
          <p:cNvPicPr>
            <a:picLocks noChangeAspect="1"/>
          </p:cNvPicPr>
          <p:nvPr/>
        </p:nvPicPr>
        <p:blipFill rotWithShape="1">
          <a:blip r:embed="rId7"/>
          <a:srcRect l="4227" b="51050"/>
          <a:stretch/>
        </p:blipFill>
        <p:spPr>
          <a:xfrm>
            <a:off x="1338945" y="1486694"/>
            <a:ext cx="7088176" cy="2484171"/>
          </a:xfrm>
          <a:prstGeom prst="rect">
            <a:avLst/>
          </a:prstGeom>
        </p:spPr>
      </p:pic>
      <p:pic>
        <p:nvPicPr>
          <p:cNvPr id="35" name="Picture 34"/>
          <p:cNvPicPr>
            <a:picLocks noChangeAspect="1"/>
          </p:cNvPicPr>
          <p:nvPr/>
        </p:nvPicPr>
        <p:blipFill rotWithShape="1">
          <a:blip r:embed="rId8"/>
          <a:srcRect l="2237" t="5762" r="5319" b="48798"/>
          <a:stretch/>
        </p:blipFill>
        <p:spPr>
          <a:xfrm>
            <a:off x="1112760" y="3968210"/>
            <a:ext cx="6966116" cy="2306052"/>
          </a:xfrm>
          <a:prstGeom prst="rect">
            <a:avLst/>
          </a:prstGeom>
        </p:spPr>
      </p:pic>
      <p:sp>
        <p:nvSpPr>
          <p:cNvPr id="22" name="TextBox 21"/>
          <p:cNvSpPr txBox="1"/>
          <p:nvPr/>
        </p:nvSpPr>
        <p:spPr>
          <a:xfrm>
            <a:off x="2301390" y="3906336"/>
            <a:ext cx="5306453" cy="123111"/>
          </a:xfrm>
          <a:prstGeom prst="rect">
            <a:avLst/>
          </a:prstGeom>
          <a:solidFill>
            <a:schemeClr val="bg1"/>
          </a:solidFill>
        </p:spPr>
        <p:txBody>
          <a:bodyPr wrap="square" rtlCol="0">
            <a:spAutoFit/>
          </a:bodyPr>
          <a:lstStyle/>
          <a:p>
            <a:endParaRPr lang="en-US" sz="200" dirty="0"/>
          </a:p>
        </p:txBody>
      </p:sp>
      <p:pic>
        <p:nvPicPr>
          <p:cNvPr id="36" name="Picture 35"/>
          <p:cNvPicPr>
            <a:picLocks noChangeAspect="1"/>
          </p:cNvPicPr>
          <p:nvPr/>
        </p:nvPicPr>
        <p:blipFill rotWithShape="1">
          <a:blip r:embed="rId6"/>
          <a:srcRect l="38326" t="4928" r="49274" b="73575"/>
          <a:stretch/>
        </p:blipFill>
        <p:spPr>
          <a:xfrm>
            <a:off x="3965473" y="4000276"/>
            <a:ext cx="774332" cy="1050552"/>
          </a:xfrm>
          <a:prstGeom prst="rect">
            <a:avLst/>
          </a:prstGeom>
        </p:spPr>
      </p:pic>
      <p:sp>
        <p:nvSpPr>
          <p:cNvPr id="37" name="Oval 36"/>
          <p:cNvSpPr/>
          <p:nvPr/>
        </p:nvSpPr>
        <p:spPr>
          <a:xfrm>
            <a:off x="5696079" y="2816410"/>
            <a:ext cx="2043450" cy="83925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696078" y="4874379"/>
            <a:ext cx="2141635" cy="123361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539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srcRect l="2076" t="50546"/>
          <a:stretch/>
        </p:blipFill>
        <p:spPr>
          <a:xfrm>
            <a:off x="1088570" y="3834192"/>
            <a:ext cx="7378981" cy="2509761"/>
          </a:xfrm>
          <a:prstGeom prst="rect">
            <a:avLst/>
          </a:prstGeom>
        </p:spPr>
      </p:pic>
      <p:pic>
        <p:nvPicPr>
          <p:cNvPr id="27" name="Picture 26"/>
          <p:cNvPicPr>
            <a:picLocks noChangeAspect="1"/>
          </p:cNvPicPr>
          <p:nvPr/>
        </p:nvPicPr>
        <p:blipFill rotWithShape="1">
          <a:blip r:embed="rId4"/>
          <a:srcRect l="2844" t="49612" r="1591" b="9653"/>
          <a:stretch/>
        </p:blipFill>
        <p:spPr>
          <a:xfrm>
            <a:off x="1228506" y="1698774"/>
            <a:ext cx="7072744" cy="2067314"/>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17</a:t>
            </a:fld>
            <a:endParaRPr lang="en-US" dirty="0"/>
          </a:p>
        </p:txBody>
      </p:sp>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FF"/>
                </a:solidFill>
                <a:latin typeface="Gill Sans MT"/>
                <a:cs typeface="Gill Sans MT"/>
              </a:rPr>
              <a:t>Hourly Grid-based and </a:t>
            </a:r>
            <a:r>
              <a:rPr lang="en-US" sz="2800" b="1" dirty="0" err="1">
                <a:solidFill>
                  <a:srgbClr val="FFFFFF"/>
                </a:solidFill>
                <a:latin typeface="Gill Sans MT"/>
                <a:cs typeface="Gill Sans MT"/>
              </a:rPr>
              <a:t>Subgrid</a:t>
            </a:r>
            <a:r>
              <a:rPr lang="en-US" sz="2800" b="1" dirty="0">
                <a:solidFill>
                  <a:srgbClr val="FFFFFF"/>
                </a:solidFill>
                <a:latin typeface="Gill Sans MT"/>
                <a:cs typeface="Gill Sans MT"/>
              </a:rPr>
              <a:t>/Fine Scale Impacts </a:t>
            </a:r>
            <a:r>
              <a:rPr lang="en-US" sz="2800" b="1" dirty="0" smtClean="0">
                <a:solidFill>
                  <a:srgbClr val="FFFFFF"/>
                </a:solidFill>
                <a:latin typeface="Gill Sans MT"/>
                <a:cs typeface="Gill Sans MT"/>
              </a:rPr>
              <a:t>– July (Outliers Removed)</a:t>
            </a:r>
            <a:endParaRPr lang="en-US" sz="2800" b="1" baseline="-25000" dirty="0">
              <a:latin typeface="Gill Sans MT"/>
              <a:cs typeface="Gill Sans MT"/>
            </a:endParaRPr>
          </a:p>
        </p:txBody>
      </p:sp>
      <p:pic>
        <p:nvPicPr>
          <p:cNvPr id="9" name="Picture 8"/>
          <p:cNvPicPr>
            <a:picLocks noChangeAspect="1"/>
          </p:cNvPicPr>
          <p:nvPr/>
        </p:nvPicPr>
        <p:blipFill>
          <a:blip r:embed="rId5"/>
          <a:stretch>
            <a:fillRect/>
          </a:stretch>
        </p:blipFill>
        <p:spPr>
          <a:xfrm>
            <a:off x="1" y="0"/>
            <a:ext cx="2036889" cy="523891"/>
          </a:xfrm>
          <a:prstGeom prst="rect">
            <a:avLst/>
          </a:prstGeom>
        </p:spPr>
      </p:pic>
      <p:pic>
        <p:nvPicPr>
          <p:cNvPr id="10" name="Content Placeholder 1"/>
          <p:cNvPicPr>
            <a:picLocks noChangeAspect="1"/>
          </p:cNvPicPr>
          <p:nvPr/>
        </p:nvPicPr>
        <p:blipFill>
          <a:blip r:embed="rId6"/>
          <a:srcRect t="9391" b="9391"/>
          <a:stretch>
            <a:fillRect/>
          </a:stretch>
        </p:blipFill>
        <p:spPr>
          <a:xfrm>
            <a:off x="8030496" y="27551"/>
            <a:ext cx="975201" cy="496340"/>
          </a:xfrm>
          <a:prstGeom prst="rect">
            <a:avLst/>
          </a:prstGeom>
        </p:spPr>
      </p:pic>
      <p:sp>
        <p:nvSpPr>
          <p:cNvPr id="17" name="TextBox 16"/>
          <p:cNvSpPr txBox="1"/>
          <p:nvPr/>
        </p:nvSpPr>
        <p:spPr>
          <a:xfrm>
            <a:off x="1345542" y="3796719"/>
            <a:ext cx="283883" cy="123111"/>
          </a:xfrm>
          <a:prstGeom prst="rect">
            <a:avLst/>
          </a:prstGeom>
          <a:solidFill>
            <a:schemeClr val="bg1"/>
          </a:solidFill>
        </p:spPr>
        <p:txBody>
          <a:bodyPr wrap="square" rtlCol="0">
            <a:spAutoFit/>
          </a:bodyPr>
          <a:lstStyle/>
          <a:p>
            <a:endParaRPr lang="en-US" sz="200" dirty="0"/>
          </a:p>
        </p:txBody>
      </p:sp>
      <p:sp>
        <p:nvSpPr>
          <p:cNvPr id="20" name="TextBox 19"/>
          <p:cNvSpPr txBox="1"/>
          <p:nvPr/>
        </p:nvSpPr>
        <p:spPr>
          <a:xfrm>
            <a:off x="1380746" y="6124929"/>
            <a:ext cx="5306453" cy="123111"/>
          </a:xfrm>
          <a:prstGeom prst="rect">
            <a:avLst/>
          </a:prstGeom>
          <a:solidFill>
            <a:schemeClr val="bg1"/>
          </a:solidFill>
        </p:spPr>
        <p:txBody>
          <a:bodyPr wrap="square" rtlCol="0">
            <a:spAutoFit/>
          </a:bodyPr>
          <a:lstStyle/>
          <a:p>
            <a:endParaRPr lang="en-US" sz="200" dirty="0"/>
          </a:p>
        </p:txBody>
      </p:sp>
      <p:sp>
        <p:nvSpPr>
          <p:cNvPr id="23" name="TextBox 22"/>
          <p:cNvSpPr txBox="1"/>
          <p:nvPr/>
        </p:nvSpPr>
        <p:spPr>
          <a:xfrm>
            <a:off x="1592911" y="3863792"/>
            <a:ext cx="305452" cy="127163"/>
          </a:xfrm>
          <a:prstGeom prst="rect">
            <a:avLst/>
          </a:prstGeom>
          <a:solidFill>
            <a:schemeClr val="bg1"/>
          </a:solidFill>
        </p:spPr>
        <p:txBody>
          <a:bodyPr wrap="square" rtlCol="0">
            <a:spAutoFit/>
          </a:bodyPr>
          <a:lstStyle/>
          <a:p>
            <a:endParaRPr lang="en-US" sz="200" dirty="0"/>
          </a:p>
        </p:txBody>
      </p:sp>
      <p:sp>
        <p:nvSpPr>
          <p:cNvPr id="25" name="Content Placeholder 2"/>
          <p:cNvSpPr>
            <a:spLocks noGrp="1"/>
          </p:cNvSpPr>
          <p:nvPr>
            <p:ph idx="1"/>
          </p:nvPr>
        </p:nvSpPr>
        <p:spPr>
          <a:xfrm>
            <a:off x="-102101" y="2465801"/>
            <a:ext cx="1544268" cy="746048"/>
          </a:xfrm>
        </p:spPr>
        <p:txBody>
          <a:bodyPr>
            <a:normAutofit/>
          </a:bodyPr>
          <a:lstStyle/>
          <a:p>
            <a:pPr marL="118872" indent="0" algn="ctr">
              <a:buNone/>
            </a:pPr>
            <a:r>
              <a:rPr lang="en-US" sz="2400" dirty="0" smtClean="0"/>
              <a:t>Grid</a:t>
            </a:r>
            <a:endParaRPr lang="en-US" sz="2400" dirty="0"/>
          </a:p>
        </p:txBody>
      </p:sp>
      <p:sp>
        <p:nvSpPr>
          <p:cNvPr id="26" name="Content Placeholder 2"/>
          <p:cNvSpPr txBox="1">
            <a:spLocks/>
          </p:cNvSpPr>
          <p:nvPr/>
        </p:nvSpPr>
        <p:spPr>
          <a:xfrm>
            <a:off x="-172294" y="4575493"/>
            <a:ext cx="1544268" cy="746048"/>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2400" dirty="0" err="1" smtClean="0"/>
              <a:t>Subgrid</a:t>
            </a:r>
            <a:endParaRPr lang="en-US" sz="2400" dirty="0"/>
          </a:p>
        </p:txBody>
      </p:sp>
      <p:sp>
        <p:nvSpPr>
          <p:cNvPr id="29" name="Content Placeholder 8"/>
          <p:cNvSpPr txBox="1">
            <a:spLocks/>
          </p:cNvSpPr>
          <p:nvPr/>
        </p:nvSpPr>
        <p:spPr>
          <a:xfrm>
            <a:off x="268944" y="6215529"/>
            <a:ext cx="8507502" cy="89647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1800" dirty="0" smtClean="0"/>
              <a:t>Similar findings in July, average </a:t>
            </a:r>
            <a:r>
              <a:rPr lang="en-US" sz="1800" dirty="0" err="1" smtClean="0"/>
              <a:t>subgrid</a:t>
            </a:r>
            <a:r>
              <a:rPr lang="en-US" sz="1800" dirty="0" smtClean="0"/>
              <a:t> scale impacts ~10x higher than grid-based impacts</a:t>
            </a:r>
            <a:endParaRPr lang="en-US" sz="1800" dirty="0"/>
          </a:p>
        </p:txBody>
      </p:sp>
      <p:sp>
        <p:nvSpPr>
          <p:cNvPr id="30" name="TextBox 29"/>
          <p:cNvSpPr txBox="1"/>
          <p:nvPr/>
        </p:nvSpPr>
        <p:spPr>
          <a:xfrm>
            <a:off x="1987176" y="3714661"/>
            <a:ext cx="283883" cy="123111"/>
          </a:xfrm>
          <a:prstGeom prst="rect">
            <a:avLst/>
          </a:prstGeom>
          <a:solidFill>
            <a:schemeClr val="bg1"/>
          </a:solidFill>
        </p:spPr>
        <p:txBody>
          <a:bodyPr wrap="square" rtlCol="0">
            <a:spAutoFit/>
          </a:bodyPr>
          <a:lstStyle/>
          <a:p>
            <a:endParaRPr lang="en-US" sz="200" dirty="0"/>
          </a:p>
        </p:txBody>
      </p:sp>
      <p:sp>
        <p:nvSpPr>
          <p:cNvPr id="32" name="TextBox 31"/>
          <p:cNvSpPr txBox="1"/>
          <p:nvPr/>
        </p:nvSpPr>
        <p:spPr>
          <a:xfrm>
            <a:off x="2181409" y="3744120"/>
            <a:ext cx="5306453" cy="123111"/>
          </a:xfrm>
          <a:prstGeom prst="rect">
            <a:avLst/>
          </a:prstGeom>
          <a:solidFill>
            <a:schemeClr val="bg1"/>
          </a:solidFill>
        </p:spPr>
        <p:txBody>
          <a:bodyPr wrap="square" rtlCol="0">
            <a:spAutoFit/>
          </a:bodyPr>
          <a:lstStyle/>
          <a:p>
            <a:endParaRPr lang="en-US" sz="200" dirty="0"/>
          </a:p>
        </p:txBody>
      </p:sp>
      <p:pic>
        <p:nvPicPr>
          <p:cNvPr id="33" name="Picture 32"/>
          <p:cNvPicPr>
            <a:picLocks noChangeAspect="1"/>
          </p:cNvPicPr>
          <p:nvPr/>
        </p:nvPicPr>
        <p:blipFill rotWithShape="1">
          <a:blip r:embed="rId7"/>
          <a:srcRect l="15571" t="2194" r="4820" b="94950"/>
          <a:stretch/>
        </p:blipFill>
        <p:spPr>
          <a:xfrm>
            <a:off x="2481658" y="1577362"/>
            <a:ext cx="5029200" cy="141209"/>
          </a:xfrm>
          <a:prstGeom prst="rect">
            <a:avLst/>
          </a:prstGeom>
        </p:spPr>
      </p:pic>
      <p:pic>
        <p:nvPicPr>
          <p:cNvPr id="21" name="Picture 20"/>
          <p:cNvPicPr>
            <a:picLocks noChangeAspect="1"/>
          </p:cNvPicPr>
          <p:nvPr/>
        </p:nvPicPr>
        <p:blipFill rotWithShape="1">
          <a:blip r:embed="rId8"/>
          <a:srcRect l="36448" t="4353" r="48669" b="79567"/>
          <a:stretch/>
        </p:blipFill>
        <p:spPr>
          <a:xfrm>
            <a:off x="3736546" y="1694463"/>
            <a:ext cx="992047" cy="710945"/>
          </a:xfrm>
          <a:prstGeom prst="rect">
            <a:avLst/>
          </a:prstGeom>
        </p:spPr>
      </p:pic>
      <p:pic>
        <p:nvPicPr>
          <p:cNvPr id="24" name="Picture 23"/>
          <p:cNvPicPr>
            <a:picLocks noChangeAspect="1"/>
          </p:cNvPicPr>
          <p:nvPr/>
        </p:nvPicPr>
        <p:blipFill rotWithShape="1">
          <a:blip r:embed="rId7"/>
          <a:srcRect l="38326" t="4928" r="49274" b="73575"/>
          <a:stretch/>
        </p:blipFill>
        <p:spPr>
          <a:xfrm>
            <a:off x="3965473" y="3830946"/>
            <a:ext cx="774332" cy="1050552"/>
          </a:xfrm>
          <a:prstGeom prst="rect">
            <a:avLst/>
          </a:prstGeom>
        </p:spPr>
      </p:pic>
      <p:sp>
        <p:nvSpPr>
          <p:cNvPr id="37" name="TextBox 36"/>
          <p:cNvSpPr txBox="1"/>
          <p:nvPr/>
        </p:nvSpPr>
        <p:spPr>
          <a:xfrm>
            <a:off x="6906379" y="3896520"/>
            <a:ext cx="842738" cy="1133856"/>
          </a:xfrm>
          <a:prstGeom prst="rect">
            <a:avLst/>
          </a:prstGeom>
          <a:solidFill>
            <a:schemeClr val="bg1"/>
          </a:solidFill>
        </p:spPr>
        <p:txBody>
          <a:bodyPr wrap="square" rtlCol="0">
            <a:spAutoFit/>
          </a:bodyPr>
          <a:lstStyle/>
          <a:p>
            <a:endParaRPr lang="en-US" sz="200" dirty="0"/>
          </a:p>
        </p:txBody>
      </p:sp>
    </p:spTree>
    <p:extLst>
      <p:ext uri="{BB962C8B-B14F-4D97-AF65-F5344CB8AC3E}">
        <p14:creationId xmlns:p14="http://schemas.microsoft.com/office/powerpoint/2010/main" val="38585166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Conclusions</a:t>
            </a:r>
            <a:endParaRPr lang="en-US" sz="2800" b="1" dirty="0">
              <a:latin typeface="Gill Sans MT"/>
              <a:cs typeface="Gill Sans MT"/>
            </a:endParaRPr>
          </a:p>
        </p:txBody>
      </p:sp>
      <p:sp>
        <p:nvSpPr>
          <p:cNvPr id="8" name="Content Placeholder 7"/>
          <p:cNvSpPr>
            <a:spLocks noGrp="1"/>
          </p:cNvSpPr>
          <p:nvPr>
            <p:ph idx="1"/>
          </p:nvPr>
        </p:nvSpPr>
        <p:spPr>
          <a:xfrm>
            <a:off x="132693" y="1535320"/>
            <a:ext cx="8871505" cy="5184075"/>
          </a:xfrm>
        </p:spPr>
        <p:txBody>
          <a:bodyPr>
            <a:normAutofit fontScale="92500" lnSpcReduction="20000"/>
          </a:bodyPr>
          <a:lstStyle/>
          <a:p>
            <a:r>
              <a:rPr lang="en-US" dirty="0"/>
              <a:t>CMAQ-APT successfully utilized to model aircraft emissions on Contiguous U.S. Scale</a:t>
            </a:r>
          </a:p>
          <a:p>
            <a:pPr lvl="1"/>
            <a:r>
              <a:rPr lang="en-US" dirty="0" smtClean="0"/>
              <a:t>Simultaneously provides regional and fine scale impacts</a:t>
            </a:r>
          </a:p>
          <a:p>
            <a:pPr lvl="1"/>
            <a:r>
              <a:rPr lang="en-US" dirty="0" smtClean="0"/>
              <a:t>Computationally </a:t>
            </a:r>
            <a:r>
              <a:rPr lang="en-US" dirty="0"/>
              <a:t>expensive</a:t>
            </a:r>
          </a:p>
          <a:p>
            <a:r>
              <a:rPr lang="en-US" dirty="0"/>
              <a:t>APT increased PM</a:t>
            </a:r>
            <a:r>
              <a:rPr lang="en-US" baseline="-25000" dirty="0"/>
              <a:t>2.5</a:t>
            </a:r>
            <a:r>
              <a:rPr lang="en-US" dirty="0"/>
              <a:t> contributions by 27% in January and 2% in July</a:t>
            </a:r>
          </a:p>
          <a:p>
            <a:pPr lvl="1"/>
            <a:r>
              <a:rPr lang="en-US" dirty="0" smtClean="0"/>
              <a:t>January increase primarily </a:t>
            </a:r>
            <a:r>
              <a:rPr lang="en-US" dirty="0"/>
              <a:t>attributable to nitrate</a:t>
            </a:r>
          </a:p>
          <a:p>
            <a:r>
              <a:rPr lang="en-US" dirty="0" smtClean="0"/>
              <a:t>ADSC (w/APT) </a:t>
            </a:r>
            <a:r>
              <a:rPr lang="en-US" dirty="0"/>
              <a:t>increased PM</a:t>
            </a:r>
            <a:r>
              <a:rPr lang="en-US" baseline="-25000" dirty="0"/>
              <a:t>2.5</a:t>
            </a:r>
            <a:r>
              <a:rPr lang="en-US" dirty="0"/>
              <a:t> contributions by 40% in January and 12% in </a:t>
            </a:r>
            <a:r>
              <a:rPr lang="en-US" dirty="0" smtClean="0"/>
              <a:t>July</a:t>
            </a:r>
          </a:p>
          <a:p>
            <a:pPr lvl="1"/>
            <a:r>
              <a:rPr lang="en-US" dirty="0" smtClean="0"/>
              <a:t>Increase in nitrate (January) and EC (January and July)</a:t>
            </a:r>
          </a:p>
          <a:p>
            <a:r>
              <a:rPr lang="en-US" dirty="0" err="1" smtClean="0"/>
              <a:t>Subgrid</a:t>
            </a:r>
            <a:r>
              <a:rPr lang="en-US" dirty="0" smtClean="0"/>
              <a:t>/Fine scale impacts up to 100x higher than grid-based impacts</a:t>
            </a:r>
            <a:endParaRPr lang="en-US" dirty="0"/>
          </a:p>
        </p:txBody>
      </p:sp>
      <p:pic>
        <p:nvPicPr>
          <p:cNvPr id="9" name="Picture 8"/>
          <p:cNvPicPr>
            <a:picLocks noChangeAspect="1"/>
          </p:cNvPicPr>
          <p:nvPr/>
        </p:nvPicPr>
        <p:blipFill>
          <a:blip r:embed="rId2"/>
          <a:stretch>
            <a:fillRect/>
          </a:stretch>
        </p:blipFill>
        <p:spPr>
          <a:xfrm>
            <a:off x="1" y="0"/>
            <a:ext cx="2036889" cy="523891"/>
          </a:xfrm>
          <a:prstGeom prst="rect">
            <a:avLst/>
          </a:prstGeom>
        </p:spPr>
      </p:pic>
      <p:pic>
        <p:nvPicPr>
          <p:cNvPr id="10" name="Content Placeholder 1"/>
          <p:cNvPicPr>
            <a:picLocks noChangeAspect="1"/>
          </p:cNvPicPr>
          <p:nvPr/>
        </p:nvPicPr>
        <p:blipFill>
          <a:blip r:embed="rId3"/>
          <a:srcRect t="9391" b="9391"/>
          <a:stretch>
            <a:fillRect/>
          </a:stretch>
        </p:blipFill>
        <p:spPr>
          <a:xfrm>
            <a:off x="8030496" y="27551"/>
            <a:ext cx="975201" cy="496340"/>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18</a:t>
            </a:fld>
            <a:endParaRPr lang="en-US"/>
          </a:p>
        </p:txBody>
      </p:sp>
    </p:spTree>
    <p:extLst>
      <p:ext uri="{BB962C8B-B14F-4D97-AF65-F5344CB8AC3E}">
        <p14:creationId xmlns:p14="http://schemas.microsoft.com/office/powerpoint/2010/main" val="1688841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Acknowledgements</a:t>
            </a:r>
            <a:endParaRPr lang="en-US" sz="2800" b="1" dirty="0">
              <a:latin typeface="Gill Sans MT"/>
              <a:cs typeface="Gill Sans MT"/>
            </a:endParaRPr>
          </a:p>
        </p:txBody>
      </p:sp>
      <p:sp>
        <p:nvSpPr>
          <p:cNvPr id="8" name="Content Placeholder 7"/>
          <p:cNvSpPr>
            <a:spLocks noGrp="1"/>
          </p:cNvSpPr>
          <p:nvPr>
            <p:ph idx="1"/>
          </p:nvPr>
        </p:nvSpPr>
        <p:spPr>
          <a:xfrm>
            <a:off x="132693" y="1535320"/>
            <a:ext cx="8871505" cy="5184075"/>
          </a:xfrm>
        </p:spPr>
        <p:txBody>
          <a:bodyPr>
            <a:normAutofit/>
          </a:bodyPr>
          <a:lstStyle/>
          <a:p>
            <a:r>
              <a:rPr lang="en-US" dirty="0" smtClean="0"/>
              <a:t>Environ</a:t>
            </a:r>
          </a:p>
          <a:p>
            <a:r>
              <a:rPr lang="en-US" dirty="0" smtClean="0"/>
              <a:t>FAA Center for Excellence for Alternative Jet Fuels and Environment (ASCENT)</a:t>
            </a:r>
          </a:p>
          <a:p>
            <a:r>
              <a:rPr lang="en-US" dirty="0" smtClean="0"/>
              <a:t>Partnership for </a:t>
            </a:r>
            <a:r>
              <a:rPr lang="en-US" dirty="0" err="1" smtClean="0"/>
              <a:t>AiR</a:t>
            </a:r>
            <a:r>
              <a:rPr lang="en-US" dirty="0" smtClean="0"/>
              <a:t> Transportation Noise and Emissions Reduction (PARTNER)</a:t>
            </a:r>
          </a:p>
        </p:txBody>
      </p:sp>
      <p:pic>
        <p:nvPicPr>
          <p:cNvPr id="9" name="Picture 8"/>
          <p:cNvPicPr>
            <a:picLocks noChangeAspect="1"/>
          </p:cNvPicPr>
          <p:nvPr/>
        </p:nvPicPr>
        <p:blipFill>
          <a:blip r:embed="rId2"/>
          <a:stretch>
            <a:fillRect/>
          </a:stretch>
        </p:blipFill>
        <p:spPr>
          <a:xfrm>
            <a:off x="1" y="0"/>
            <a:ext cx="2036889" cy="523891"/>
          </a:xfrm>
          <a:prstGeom prst="rect">
            <a:avLst/>
          </a:prstGeom>
        </p:spPr>
      </p:pic>
      <p:pic>
        <p:nvPicPr>
          <p:cNvPr id="10" name="Content Placeholder 1"/>
          <p:cNvPicPr>
            <a:picLocks noChangeAspect="1"/>
          </p:cNvPicPr>
          <p:nvPr/>
        </p:nvPicPr>
        <p:blipFill>
          <a:blip r:embed="rId3"/>
          <a:srcRect t="9391" b="9391"/>
          <a:stretch>
            <a:fillRect/>
          </a:stretch>
        </p:blipFill>
        <p:spPr>
          <a:xfrm>
            <a:off x="8030496" y="27551"/>
            <a:ext cx="975201" cy="496340"/>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19</a:t>
            </a:fld>
            <a:endParaRPr lang="en-US"/>
          </a:p>
        </p:txBody>
      </p:sp>
      <p:sp>
        <p:nvSpPr>
          <p:cNvPr id="7" name="TextBox 6"/>
          <p:cNvSpPr txBox="1"/>
          <p:nvPr/>
        </p:nvSpPr>
        <p:spPr>
          <a:xfrm>
            <a:off x="457200" y="4892063"/>
            <a:ext cx="8197850" cy="1923604"/>
          </a:xfrm>
          <a:prstGeom prst="rect">
            <a:avLst/>
          </a:prstGeom>
          <a:solidFill>
            <a:schemeClr val="accent1"/>
          </a:solidFill>
        </p:spPr>
        <p:txBody>
          <a:bodyPr wrap="square" rtlCol="0">
            <a:spAutoFit/>
          </a:bodyPr>
          <a:lstStyle/>
          <a:p>
            <a:pPr algn="ctr"/>
            <a:r>
              <a:rPr lang="en-US" sz="1700" dirty="0" smtClean="0"/>
              <a:t>The emissions inventories used for this work were provided by US DOT Volpe Center and are based on data provided by the US Federal Aviation Administration and EUROCONTROL in support of the objectives of the International Civil Aviation Organization Committee on Aviation Environmental Projection CO2 Task Group. Any opinions, finding, and conclusions or recommendations expressed in this material are those of the author(s) and do not necessarily reflect the views of the US DOT, Volpe Center, the US FAA, EUROCONTROL or ICAO</a:t>
            </a:r>
            <a:r>
              <a:rPr lang="en-US" sz="1700" dirty="0"/>
              <a:t>.</a:t>
            </a:r>
          </a:p>
        </p:txBody>
      </p:sp>
    </p:spTree>
    <p:extLst>
      <p:ext uri="{BB962C8B-B14F-4D97-AF65-F5344CB8AC3E}">
        <p14:creationId xmlns:p14="http://schemas.microsoft.com/office/powerpoint/2010/main" val="38720427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Background</a:t>
            </a:r>
            <a:endParaRPr lang="en-US" sz="2800" b="1" dirty="0">
              <a:latin typeface="Gill Sans MT"/>
              <a:cs typeface="Gill Sans MT"/>
            </a:endParaRPr>
          </a:p>
        </p:txBody>
      </p:sp>
      <p:sp>
        <p:nvSpPr>
          <p:cNvPr id="9" name="TextBox 8"/>
          <p:cNvSpPr txBox="1"/>
          <p:nvPr/>
        </p:nvSpPr>
        <p:spPr>
          <a:xfrm>
            <a:off x="4648199" y="1485915"/>
            <a:ext cx="4251739" cy="2640723"/>
          </a:xfrm>
          <a:prstGeom prst="rect">
            <a:avLst/>
          </a:prstGeom>
          <a:noFill/>
        </p:spPr>
        <p:txBody>
          <a:bodyPr wrap="square" rtlCol="0">
            <a:spAutoFit/>
          </a:bodyPr>
          <a:lstStyle/>
          <a:p>
            <a:pPr>
              <a:lnSpc>
                <a:spcPct val="130000"/>
              </a:lnSpc>
            </a:pPr>
            <a:r>
              <a:rPr lang="en-US" sz="1600" dirty="0"/>
              <a:t>2013 </a:t>
            </a:r>
            <a:r>
              <a:rPr lang="en-US" sz="1600" dirty="0" smtClean="0"/>
              <a:t>U.S. Aircraft </a:t>
            </a:r>
            <a:r>
              <a:rPr lang="en-US" sz="1600" dirty="0"/>
              <a:t>Usage (FAA, 2013):</a:t>
            </a:r>
          </a:p>
          <a:p>
            <a:pPr lvl="1">
              <a:lnSpc>
                <a:spcPct val="130000"/>
              </a:lnSpc>
            </a:pPr>
            <a:r>
              <a:rPr lang="en-US" sz="1600" dirty="0"/>
              <a:t>739 million passenger enplanements</a:t>
            </a:r>
          </a:p>
          <a:p>
            <a:pPr lvl="1">
              <a:lnSpc>
                <a:spcPct val="130000"/>
              </a:lnSpc>
            </a:pPr>
            <a:r>
              <a:rPr lang="en-US" sz="1600" dirty="0"/>
              <a:t>68 million tons of cargo</a:t>
            </a:r>
          </a:p>
          <a:p>
            <a:pPr lvl="1">
              <a:lnSpc>
                <a:spcPct val="130000"/>
              </a:lnSpc>
            </a:pPr>
            <a:r>
              <a:rPr lang="en-US" sz="1600" dirty="0"/>
              <a:t>18 million </a:t>
            </a:r>
            <a:r>
              <a:rPr lang="en-US" sz="1600" dirty="0" smtClean="0"/>
              <a:t>flights</a:t>
            </a:r>
            <a:endParaRPr lang="en-US" sz="1600" dirty="0"/>
          </a:p>
          <a:p>
            <a:pPr>
              <a:lnSpc>
                <a:spcPct val="130000"/>
              </a:lnSpc>
            </a:pPr>
            <a:r>
              <a:rPr lang="en-US" sz="1600" dirty="0"/>
              <a:t>Future Usage (FAA, 2013):</a:t>
            </a:r>
          </a:p>
          <a:p>
            <a:pPr lvl="1">
              <a:lnSpc>
                <a:spcPct val="130000"/>
              </a:lnSpc>
            </a:pPr>
            <a:r>
              <a:rPr lang="en-US" sz="1600" dirty="0"/>
              <a:t>Passenger growth of 2.3% per year over next 20 years</a:t>
            </a:r>
          </a:p>
          <a:p>
            <a:pPr lvl="1">
              <a:lnSpc>
                <a:spcPct val="130000"/>
              </a:lnSpc>
            </a:pPr>
            <a:r>
              <a:rPr lang="en-US" sz="1600" dirty="0"/>
              <a:t>1.15 billion passengers in 2034</a:t>
            </a:r>
          </a:p>
        </p:txBody>
      </p:sp>
      <p:pic>
        <p:nvPicPr>
          <p:cNvPr id="12" name="Picture 11"/>
          <p:cNvPicPr>
            <a:picLocks noChangeAspect="1"/>
          </p:cNvPicPr>
          <p:nvPr/>
        </p:nvPicPr>
        <p:blipFill>
          <a:blip r:embed="rId3"/>
          <a:stretch>
            <a:fillRect/>
          </a:stretch>
        </p:blipFill>
        <p:spPr>
          <a:xfrm>
            <a:off x="1" y="0"/>
            <a:ext cx="2036889" cy="523891"/>
          </a:xfrm>
          <a:prstGeom prst="rect">
            <a:avLst/>
          </a:prstGeom>
        </p:spPr>
      </p:pic>
      <p:pic>
        <p:nvPicPr>
          <p:cNvPr id="13" name="Content Placeholder 1"/>
          <p:cNvPicPr>
            <a:picLocks noChangeAspect="1"/>
          </p:cNvPicPr>
          <p:nvPr/>
        </p:nvPicPr>
        <p:blipFill>
          <a:blip r:embed="rId4"/>
          <a:srcRect t="9391" b="9391"/>
          <a:stretch>
            <a:fillRect/>
          </a:stretch>
        </p:blipFill>
        <p:spPr>
          <a:xfrm>
            <a:off x="8030496" y="27551"/>
            <a:ext cx="975201" cy="496340"/>
          </a:xfrm>
          <a:prstGeom prst="rect">
            <a:avLst/>
          </a:prstGeom>
        </p:spPr>
      </p:pic>
      <p:pic>
        <p:nvPicPr>
          <p:cNvPr id="15" name="Picture 14"/>
          <p:cNvPicPr>
            <a:picLocks noChangeAspect="1"/>
          </p:cNvPicPr>
          <p:nvPr/>
        </p:nvPicPr>
        <p:blipFill>
          <a:blip r:embed="rId5"/>
          <a:stretch>
            <a:fillRect/>
          </a:stretch>
        </p:blipFill>
        <p:spPr>
          <a:xfrm>
            <a:off x="4641788" y="4128363"/>
            <a:ext cx="4277431" cy="2699427"/>
          </a:xfrm>
          <a:prstGeom prst="rect">
            <a:avLst/>
          </a:prstGeom>
        </p:spPr>
      </p:pic>
      <p:sp>
        <p:nvSpPr>
          <p:cNvPr id="16" name="TextBox 15"/>
          <p:cNvSpPr txBox="1"/>
          <p:nvPr/>
        </p:nvSpPr>
        <p:spPr>
          <a:xfrm>
            <a:off x="7729421" y="6543103"/>
            <a:ext cx="1273210" cy="307777"/>
          </a:xfrm>
          <a:prstGeom prst="rect">
            <a:avLst/>
          </a:prstGeom>
          <a:noFill/>
        </p:spPr>
        <p:txBody>
          <a:bodyPr wrap="square" rtlCol="0">
            <a:spAutoFit/>
          </a:bodyPr>
          <a:lstStyle/>
          <a:p>
            <a:r>
              <a:rPr lang="en-US" sz="1400" dirty="0" smtClean="0"/>
              <a:t>FAA, 2013</a:t>
            </a:r>
            <a:endParaRPr lang="en-US" sz="1400" dirty="0"/>
          </a:p>
        </p:txBody>
      </p:sp>
      <p:pic>
        <p:nvPicPr>
          <p:cNvPr id="17" name="Picture 2" descr="D:\Users\matt\Desktop\non-attainment_ap.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269" t="8952" r="5149" b="20986"/>
          <a:stretch/>
        </p:blipFill>
        <p:spPr bwMode="auto">
          <a:xfrm>
            <a:off x="126997" y="1495478"/>
            <a:ext cx="4227168" cy="2828035"/>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p:cNvSpPr txBox="1">
            <a:spLocks/>
          </p:cNvSpPr>
          <p:nvPr/>
        </p:nvSpPr>
        <p:spPr>
          <a:xfrm>
            <a:off x="1" y="4625907"/>
            <a:ext cx="4387273" cy="2201883"/>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nSpc>
                <a:spcPct val="130000"/>
              </a:lnSpc>
              <a:buNone/>
            </a:pPr>
            <a:r>
              <a:rPr lang="en-US" sz="1800" dirty="0" smtClean="0"/>
              <a:t>Aircraft emit:</a:t>
            </a:r>
          </a:p>
          <a:p>
            <a:pPr marL="457200" lvl="1" indent="0">
              <a:lnSpc>
                <a:spcPct val="130000"/>
              </a:lnSpc>
              <a:buNone/>
            </a:pPr>
            <a:r>
              <a:rPr lang="en-US" sz="1800" dirty="0" smtClean="0"/>
              <a:t>CO			SO</a:t>
            </a:r>
            <a:r>
              <a:rPr lang="en-US" sz="1800" baseline="-25000" dirty="0" smtClean="0"/>
              <a:t>2</a:t>
            </a:r>
          </a:p>
          <a:p>
            <a:pPr marL="457200" lvl="1" indent="0">
              <a:lnSpc>
                <a:spcPct val="130000"/>
              </a:lnSpc>
              <a:buNone/>
            </a:pPr>
            <a:r>
              <a:rPr lang="en-US" sz="1800" dirty="0" smtClean="0"/>
              <a:t>VOCs		NO</a:t>
            </a:r>
            <a:r>
              <a:rPr lang="en-US" sz="1800" baseline="-25000" dirty="0" smtClean="0"/>
              <a:t>x</a:t>
            </a:r>
          </a:p>
          <a:p>
            <a:pPr marL="457200" lvl="1" indent="0">
              <a:lnSpc>
                <a:spcPct val="130000"/>
              </a:lnSpc>
              <a:buNone/>
            </a:pPr>
            <a:r>
              <a:rPr lang="en-US" sz="1800" dirty="0" smtClean="0"/>
              <a:t>PM (elemental carbon, primary organics, sulfate)</a:t>
            </a:r>
          </a:p>
        </p:txBody>
      </p:sp>
      <p:sp>
        <p:nvSpPr>
          <p:cNvPr id="20" name="TextBox 19"/>
          <p:cNvSpPr txBox="1"/>
          <p:nvPr/>
        </p:nvSpPr>
        <p:spPr>
          <a:xfrm>
            <a:off x="69272" y="4281315"/>
            <a:ext cx="4662670" cy="584776"/>
          </a:xfrm>
          <a:prstGeom prst="rect">
            <a:avLst/>
          </a:prstGeom>
          <a:noFill/>
        </p:spPr>
        <p:txBody>
          <a:bodyPr wrap="square" rtlCol="0">
            <a:spAutoFit/>
          </a:bodyPr>
          <a:lstStyle/>
          <a:p>
            <a:pPr algn="ctr"/>
            <a:r>
              <a:rPr lang="en-US" sz="1600" dirty="0" smtClean="0">
                <a:latin typeface="Calibri" pitchFamily="34" charset="0"/>
              </a:rPr>
              <a:t>PM</a:t>
            </a:r>
            <a:r>
              <a:rPr lang="en-US" sz="1600" baseline="-25000" dirty="0" smtClean="0">
                <a:latin typeface="Calibri" pitchFamily="34" charset="0"/>
              </a:rPr>
              <a:t>2.5</a:t>
            </a:r>
            <a:r>
              <a:rPr lang="en-US" sz="1600" dirty="0" smtClean="0">
                <a:latin typeface="Calibri" pitchFamily="34" charset="0"/>
              </a:rPr>
              <a:t> Non-attainment areas (1997 standard) and Major U.S. Airports</a:t>
            </a:r>
            <a:endParaRPr lang="en-US" sz="1600" dirty="0">
              <a:latin typeface="Calibri" pitchFamily="34" charset="0"/>
            </a:endParaRPr>
          </a:p>
        </p:txBody>
      </p:sp>
      <p:sp>
        <p:nvSpPr>
          <p:cNvPr id="3" name="Slide Number Placeholder 2"/>
          <p:cNvSpPr>
            <a:spLocks noGrp="1"/>
          </p:cNvSpPr>
          <p:nvPr>
            <p:ph type="sldNum" sz="quarter" idx="12"/>
          </p:nvPr>
        </p:nvSpPr>
        <p:spPr/>
        <p:txBody>
          <a:bodyPr/>
          <a:lstStyle/>
          <a:p>
            <a:fld id="{3215CF32-7F7F-2D43-B2B3-DAF0156F9F1E}" type="slidenum">
              <a:rPr lang="en-US" smtClean="0"/>
              <a:t>2</a:t>
            </a:fld>
            <a:endParaRPr lang="en-US"/>
          </a:p>
        </p:txBody>
      </p:sp>
    </p:spTree>
    <p:extLst>
      <p:ext uri="{BB962C8B-B14F-4D97-AF65-F5344CB8AC3E}">
        <p14:creationId xmlns:p14="http://schemas.microsoft.com/office/powerpoint/2010/main" val="2685028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Aircraft PM Emissions</a:t>
            </a:r>
            <a:endParaRPr lang="en-US" sz="2800" b="1" dirty="0">
              <a:latin typeface="Gill Sans MT"/>
              <a:cs typeface="Gill Sans MT"/>
            </a:endParaRPr>
          </a:p>
        </p:txBody>
      </p:sp>
      <p:pic>
        <p:nvPicPr>
          <p:cNvPr id="9" name="Picture 8"/>
          <p:cNvPicPr>
            <a:picLocks noChangeAspect="1"/>
          </p:cNvPicPr>
          <p:nvPr/>
        </p:nvPicPr>
        <p:blipFill>
          <a:blip r:embed="rId3"/>
          <a:stretch>
            <a:fillRect/>
          </a:stretch>
        </p:blipFill>
        <p:spPr>
          <a:xfrm>
            <a:off x="1" y="0"/>
            <a:ext cx="2036889" cy="523891"/>
          </a:xfrm>
          <a:prstGeom prst="rect">
            <a:avLst/>
          </a:prstGeom>
        </p:spPr>
      </p:pic>
      <p:pic>
        <p:nvPicPr>
          <p:cNvPr id="11" name="Content Placeholder 1"/>
          <p:cNvPicPr>
            <a:picLocks noGrp="1" noChangeAspect="1"/>
          </p:cNvPicPr>
          <p:nvPr>
            <p:ph sz="half" idx="1"/>
          </p:nvPr>
        </p:nvPicPr>
        <p:blipFill>
          <a:blip r:embed="rId4"/>
          <a:srcRect t="9391" b="9391"/>
          <a:stretch>
            <a:fillRect/>
          </a:stretch>
        </p:blipFill>
        <p:spPr>
          <a:xfrm>
            <a:off x="8030496" y="27551"/>
            <a:ext cx="975201" cy="496340"/>
          </a:xfrm>
        </p:spPr>
      </p:pic>
      <p:pic>
        <p:nvPicPr>
          <p:cNvPr id="7" name="Picture 6"/>
          <p:cNvPicPr>
            <a:picLocks noChangeAspect="1"/>
          </p:cNvPicPr>
          <p:nvPr/>
        </p:nvPicPr>
        <p:blipFill>
          <a:blip r:embed="rId5"/>
          <a:stretch>
            <a:fillRect/>
          </a:stretch>
        </p:blipFill>
        <p:spPr>
          <a:xfrm>
            <a:off x="4956044" y="3917456"/>
            <a:ext cx="3339995" cy="2897554"/>
          </a:xfrm>
          <a:prstGeom prst="rect">
            <a:avLst/>
          </a:prstGeom>
        </p:spPr>
      </p:pic>
      <p:pic>
        <p:nvPicPr>
          <p:cNvPr id="12" name="Picture 4" descr="High-quality image (123K) - Opens new window"/>
          <p:cNvPicPr>
            <a:picLocks noChangeAspect="1" noChangeArrowheads="1"/>
          </p:cNvPicPr>
          <p:nvPr/>
        </p:nvPicPr>
        <p:blipFill>
          <a:blip r:embed="rId6" cstate="print"/>
          <a:srcRect/>
          <a:stretch>
            <a:fillRect/>
          </a:stretch>
        </p:blipFill>
        <p:spPr bwMode="auto">
          <a:xfrm>
            <a:off x="515770" y="3995616"/>
            <a:ext cx="3577537" cy="2852615"/>
          </a:xfrm>
          <a:prstGeom prst="rect">
            <a:avLst/>
          </a:prstGeom>
          <a:noFill/>
        </p:spPr>
      </p:pic>
      <p:sp>
        <p:nvSpPr>
          <p:cNvPr id="13" name="Content Placeholder 2"/>
          <p:cNvSpPr txBox="1">
            <a:spLocks/>
          </p:cNvSpPr>
          <p:nvPr/>
        </p:nvSpPr>
        <p:spPr>
          <a:xfrm>
            <a:off x="0" y="1581719"/>
            <a:ext cx="9144000" cy="243964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smtClean="0"/>
              <a:t>Estimated using the First Order Approximation v3 </a:t>
            </a:r>
            <a:r>
              <a:rPr lang="en-US" dirty="0" smtClean="0"/>
              <a:t>(FOA3) methodology </a:t>
            </a:r>
            <a:r>
              <a:rPr lang="en-US" dirty="0" smtClean="0"/>
              <a:t>(</a:t>
            </a:r>
            <a:r>
              <a:rPr lang="en-US" dirty="0" err="1" smtClean="0"/>
              <a:t>Wayson</a:t>
            </a:r>
            <a:r>
              <a:rPr lang="en-US" dirty="0" smtClean="0"/>
              <a:t> et al., 2009)</a:t>
            </a:r>
          </a:p>
          <a:p>
            <a:r>
              <a:rPr lang="en-US" sz="2600" dirty="0" smtClean="0">
                <a:cs typeface="Corbel"/>
              </a:rPr>
              <a:t>Organic carbon PM emission indices from 4 measurement studies varied from </a:t>
            </a:r>
            <a:r>
              <a:rPr lang="en-US" sz="2600" u="sng" dirty="0" smtClean="0">
                <a:cs typeface="Corbel"/>
              </a:rPr>
              <a:t>0.2 to 83 mg per kg fuel </a:t>
            </a:r>
            <a:r>
              <a:rPr lang="en-US" sz="2600" dirty="0" smtClean="0">
                <a:cs typeface="Corbel"/>
              </a:rPr>
              <a:t>(</a:t>
            </a:r>
            <a:r>
              <a:rPr lang="en-US" sz="2600" dirty="0" err="1" smtClean="0">
                <a:cs typeface="Corbel"/>
              </a:rPr>
              <a:t>Timko</a:t>
            </a:r>
            <a:r>
              <a:rPr lang="en-US" sz="2600" dirty="0" smtClean="0">
                <a:cs typeface="Corbel"/>
              </a:rPr>
              <a:t> et al., J. Eng. Gas Turbines Power, 2010; Yu et al., ES&amp;T, 2010; Kinsey et al., ES&amp;</a:t>
            </a:r>
            <a:r>
              <a:rPr lang="en-US" sz="2600" dirty="0" smtClean="0">
                <a:cs typeface="Corbel"/>
              </a:rPr>
              <a:t>T </a:t>
            </a:r>
            <a:r>
              <a:rPr lang="en-US" sz="2600" dirty="0" smtClean="0">
                <a:cs typeface="Corbel"/>
              </a:rPr>
              <a:t>2011; </a:t>
            </a:r>
            <a:r>
              <a:rPr lang="en-US" sz="2600" dirty="0" err="1" smtClean="0">
                <a:cs typeface="Corbel"/>
              </a:rPr>
              <a:t>Agrawal</a:t>
            </a:r>
            <a:r>
              <a:rPr lang="en-US" sz="2600" dirty="0" smtClean="0">
                <a:cs typeface="Corbel"/>
              </a:rPr>
              <a:t> et al., Atmos. </a:t>
            </a:r>
            <a:r>
              <a:rPr lang="en-US" sz="2600" dirty="0" err="1" smtClean="0">
                <a:cs typeface="Corbel"/>
              </a:rPr>
              <a:t>Env</a:t>
            </a:r>
            <a:r>
              <a:rPr lang="en-US" sz="2600" dirty="0" smtClean="0">
                <a:cs typeface="Corbel"/>
              </a:rPr>
              <a:t>., 2008)</a:t>
            </a:r>
          </a:p>
          <a:p>
            <a:endParaRPr lang="en-US" sz="2600" dirty="0" smtClean="0"/>
          </a:p>
        </p:txBody>
      </p:sp>
      <p:sp>
        <p:nvSpPr>
          <p:cNvPr id="17" name="Text Box 10"/>
          <p:cNvSpPr txBox="1">
            <a:spLocks noChangeArrowheads="1"/>
          </p:cNvSpPr>
          <p:nvPr/>
        </p:nvSpPr>
        <p:spPr bwMode="auto">
          <a:xfrm>
            <a:off x="2080792" y="3995616"/>
            <a:ext cx="702605" cy="369332"/>
          </a:xfrm>
          <a:prstGeom prst="rect">
            <a:avLst/>
          </a:prstGeom>
          <a:noFill/>
          <a:ln w="12700">
            <a:noFill/>
            <a:miter lim="800000"/>
            <a:headEnd type="none" w="sm" len="sm"/>
            <a:tailEnd type="none" w="med" len="sm"/>
          </a:ln>
        </p:spPr>
        <p:txBody>
          <a:bodyPr wrap="square">
            <a:spAutoFit/>
          </a:bodyPr>
          <a:lstStyle/>
          <a:p>
            <a:pPr>
              <a:spcBef>
                <a:spcPts val="300"/>
              </a:spcBef>
            </a:pPr>
            <a:r>
              <a:rPr lang="en-US" b="1" dirty="0" smtClean="0">
                <a:latin typeface="Calibri" pitchFamily="34" charset="0"/>
              </a:rPr>
              <a:t>POA</a:t>
            </a:r>
            <a:endParaRPr lang="en-US" sz="1800" b="1" dirty="0">
              <a:latin typeface="Calibri" pitchFamily="34" charset="0"/>
            </a:endParaRPr>
          </a:p>
        </p:txBody>
      </p:sp>
      <p:sp>
        <p:nvSpPr>
          <p:cNvPr id="27" name="Text Box 10"/>
          <p:cNvSpPr txBox="1">
            <a:spLocks noChangeArrowheads="1"/>
          </p:cNvSpPr>
          <p:nvPr/>
        </p:nvSpPr>
        <p:spPr bwMode="auto">
          <a:xfrm>
            <a:off x="6746082" y="3963350"/>
            <a:ext cx="702605" cy="369332"/>
          </a:xfrm>
          <a:prstGeom prst="rect">
            <a:avLst/>
          </a:prstGeom>
          <a:noFill/>
          <a:ln w="12700">
            <a:noFill/>
            <a:miter lim="800000"/>
            <a:headEnd type="none" w="sm" len="sm"/>
            <a:tailEnd type="none" w="med" len="sm"/>
          </a:ln>
        </p:spPr>
        <p:txBody>
          <a:bodyPr wrap="square">
            <a:spAutoFit/>
          </a:bodyPr>
          <a:lstStyle/>
          <a:p>
            <a:pPr>
              <a:spcBef>
                <a:spcPts val="300"/>
              </a:spcBef>
            </a:pPr>
            <a:r>
              <a:rPr lang="en-US" b="1" dirty="0" smtClean="0">
                <a:latin typeface="Calibri" pitchFamily="34" charset="0"/>
              </a:rPr>
              <a:t>EC</a:t>
            </a:r>
            <a:endParaRPr lang="en-US" sz="1800" b="1" dirty="0">
              <a:latin typeface="Calibri" pitchFamily="34" charset="0"/>
            </a:endParaRPr>
          </a:p>
        </p:txBody>
      </p:sp>
      <p:sp>
        <p:nvSpPr>
          <p:cNvPr id="3" name="Oval 2"/>
          <p:cNvSpPr/>
          <p:nvPr/>
        </p:nvSpPr>
        <p:spPr>
          <a:xfrm>
            <a:off x="5645726" y="6165273"/>
            <a:ext cx="2384769" cy="468825"/>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215CF32-7F7F-2D43-B2B3-DAF0156F9F1E}" type="slidenum">
              <a:rPr lang="en-US" smtClean="0"/>
              <a:t>3</a:t>
            </a:fld>
            <a:endParaRPr lang="en-US"/>
          </a:p>
        </p:txBody>
      </p:sp>
    </p:spTree>
    <p:extLst>
      <p:ext uri="{BB962C8B-B14F-4D97-AF65-F5344CB8AC3E}">
        <p14:creationId xmlns:p14="http://schemas.microsoft.com/office/powerpoint/2010/main" val="1852822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7213" y="3866073"/>
            <a:ext cx="5163699" cy="3094181"/>
          </a:xfrm>
        </p:spPr>
        <p:txBody>
          <a:bodyPr>
            <a:normAutofit/>
          </a:bodyPr>
          <a:lstStyle/>
          <a:p>
            <a:pPr marL="118872" indent="0" algn="l"/>
            <a:r>
              <a:rPr lang="en-US" sz="2000" b="1" u="sng" dirty="0" smtClean="0">
                <a:latin typeface="Verdana"/>
                <a:cs typeface="Verdana"/>
              </a:rPr>
              <a:t>Objectives</a:t>
            </a:r>
            <a:r>
              <a:rPr lang="en-US" sz="2000" dirty="0"/>
              <a:t/>
            </a:r>
            <a:br>
              <a:rPr lang="en-US" sz="2000" dirty="0"/>
            </a:br>
            <a:r>
              <a:rPr lang="en-US" sz="1900" dirty="0" smtClean="0"/>
              <a:t>Utilize plume</a:t>
            </a:r>
            <a:r>
              <a:rPr lang="en-US" sz="1900" dirty="0"/>
              <a:t>-in-grid modeling </a:t>
            </a:r>
            <a:r>
              <a:rPr lang="en-US" sz="1900" dirty="0" smtClean="0"/>
              <a:t>techniques and </a:t>
            </a:r>
            <a:r>
              <a:rPr lang="en-US" sz="1900" dirty="0"/>
              <a:t>updated emission </a:t>
            </a:r>
            <a:r>
              <a:rPr lang="en-US" sz="1900" dirty="0" smtClean="0"/>
              <a:t>estimates </a:t>
            </a:r>
            <a:r>
              <a:rPr lang="en-US" sz="1900" dirty="0"/>
              <a:t>to </a:t>
            </a:r>
            <a:r>
              <a:rPr lang="en-US" sz="1900" dirty="0" smtClean="0"/>
              <a:t>remove potential non-linear responses to spatial scales and gaps in existing PM estimates</a:t>
            </a:r>
            <a:r>
              <a:rPr lang="en-US" sz="1900" dirty="0"/>
              <a:t/>
            </a:r>
            <a:br>
              <a:rPr lang="en-US" sz="1900" dirty="0"/>
            </a:br>
            <a:r>
              <a:rPr lang="en-US" sz="1900" dirty="0" smtClean="0"/>
              <a:t/>
            </a:r>
            <a:br>
              <a:rPr lang="en-US" sz="1900" dirty="0" smtClean="0"/>
            </a:br>
            <a:r>
              <a:rPr lang="en-US" sz="1900" dirty="0" smtClean="0"/>
              <a:t>Simultaneously obtain fine-scale (sub-grid) and regional to Contiguous U.S. aviation-attributable PM</a:t>
            </a:r>
            <a:r>
              <a:rPr lang="en-US" sz="1900" baseline="-25000" dirty="0" smtClean="0"/>
              <a:t>2.5</a:t>
            </a:r>
            <a:r>
              <a:rPr lang="en-US" sz="1900" dirty="0" smtClean="0"/>
              <a:t> impacts</a:t>
            </a:r>
            <a:endParaRPr lang="en-US" sz="1900" b="1" u="sng" dirty="0">
              <a:latin typeface="Verdana"/>
              <a:cs typeface="Verdana"/>
            </a:endParaRPr>
          </a:p>
        </p:txBody>
      </p:sp>
      <p:pic>
        <p:nvPicPr>
          <p:cNvPr id="2" name="Content Placeholder 1"/>
          <p:cNvPicPr>
            <a:picLocks noGrp="1" noChangeAspect="1"/>
          </p:cNvPicPr>
          <p:nvPr>
            <p:ph sz="half" idx="1"/>
          </p:nvPr>
        </p:nvPicPr>
        <p:blipFill>
          <a:blip r:embed="rId3"/>
          <a:srcRect t="9391" b="9391"/>
          <a:stretch>
            <a:fillRect/>
          </a:stretch>
        </p:blipFill>
        <p:spPr>
          <a:xfrm>
            <a:off x="8030496" y="27551"/>
            <a:ext cx="975201" cy="496340"/>
          </a:xfrm>
        </p:spPr>
      </p:pic>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Motivation and Goals</a:t>
            </a:r>
            <a:endParaRPr lang="en-US" sz="2800" b="1" dirty="0">
              <a:latin typeface="Gill Sans MT"/>
              <a:cs typeface="Gill Sans MT"/>
            </a:endParaRPr>
          </a:p>
        </p:txBody>
      </p:sp>
      <p:pic>
        <p:nvPicPr>
          <p:cNvPr id="11" name="Picture 10"/>
          <p:cNvPicPr>
            <a:picLocks noChangeAspect="1"/>
          </p:cNvPicPr>
          <p:nvPr/>
        </p:nvPicPr>
        <p:blipFill>
          <a:blip r:embed="rId4"/>
          <a:stretch>
            <a:fillRect/>
          </a:stretch>
        </p:blipFill>
        <p:spPr>
          <a:xfrm>
            <a:off x="1" y="0"/>
            <a:ext cx="2036889" cy="523891"/>
          </a:xfrm>
          <a:prstGeom prst="rect">
            <a:avLst/>
          </a:prstGeom>
        </p:spPr>
      </p:pic>
      <p:pic>
        <p:nvPicPr>
          <p:cNvPr id="8" name="Picture 10" descr="PM25_3Grids_Adiff"/>
          <p:cNvPicPr>
            <a:picLocks noChangeAspect="1" noChangeArrowheads="1"/>
          </p:cNvPicPr>
          <p:nvPr/>
        </p:nvPicPr>
        <p:blipFill rotWithShape="1">
          <a:blip r:embed="rId5" cstate="print"/>
          <a:srcRect l="1372" t="9245" r="14226"/>
          <a:stretch/>
        </p:blipFill>
        <p:spPr bwMode="auto">
          <a:xfrm>
            <a:off x="5519738" y="4036405"/>
            <a:ext cx="3323478" cy="2497154"/>
          </a:xfrm>
          <a:prstGeom prst="rect">
            <a:avLst/>
          </a:prstGeom>
          <a:noFill/>
          <a:ln w="9525">
            <a:noFill/>
            <a:miter lim="800000"/>
            <a:headEnd/>
            <a:tailEnd/>
          </a:ln>
        </p:spPr>
      </p:pic>
      <p:sp>
        <p:nvSpPr>
          <p:cNvPr id="10" name="Oval 9"/>
          <p:cNvSpPr/>
          <p:nvPr/>
        </p:nvSpPr>
        <p:spPr bwMode="auto">
          <a:xfrm>
            <a:off x="7528257" y="5643805"/>
            <a:ext cx="243346" cy="232864"/>
          </a:xfrm>
          <a:prstGeom prst="ellipse">
            <a:avLst/>
          </a:prstGeom>
          <a:noFill/>
          <a:ln w="31750" cap="flat" cmpd="sng" algn="ctr">
            <a:solidFill>
              <a:srgbClr val="FF0000"/>
            </a:solidFill>
            <a:prstDash val="solid"/>
            <a:round/>
            <a:headEnd type="none" w="sm" len="sm"/>
            <a:tailEnd type="none" w="med"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pitchFamily="80" charset="0"/>
            </a:endParaRPr>
          </a:p>
        </p:txBody>
      </p:sp>
      <p:sp>
        <p:nvSpPr>
          <p:cNvPr id="12" name="Oval 11"/>
          <p:cNvSpPr/>
          <p:nvPr/>
        </p:nvSpPr>
        <p:spPr bwMode="auto">
          <a:xfrm>
            <a:off x="6116941" y="5743473"/>
            <a:ext cx="243346" cy="232864"/>
          </a:xfrm>
          <a:prstGeom prst="ellipse">
            <a:avLst/>
          </a:prstGeom>
          <a:noFill/>
          <a:ln w="31750" cap="flat" cmpd="sng" algn="ctr">
            <a:solidFill>
              <a:srgbClr val="FF0000"/>
            </a:solidFill>
            <a:prstDash val="solid"/>
            <a:round/>
            <a:headEnd type="none" w="sm" len="sm"/>
            <a:tailEnd type="none" w="med"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pitchFamily="80" charset="0"/>
            </a:endParaRPr>
          </a:p>
        </p:txBody>
      </p:sp>
      <p:sp>
        <p:nvSpPr>
          <p:cNvPr id="13" name="Oval 12"/>
          <p:cNvSpPr/>
          <p:nvPr/>
        </p:nvSpPr>
        <p:spPr bwMode="auto">
          <a:xfrm>
            <a:off x="6592352" y="5760237"/>
            <a:ext cx="243346" cy="232864"/>
          </a:xfrm>
          <a:prstGeom prst="ellipse">
            <a:avLst/>
          </a:prstGeom>
          <a:noFill/>
          <a:ln w="31750" cap="flat" cmpd="sng" algn="ctr">
            <a:solidFill>
              <a:srgbClr val="FF0000"/>
            </a:solidFill>
            <a:prstDash val="solid"/>
            <a:round/>
            <a:headEnd type="none" w="sm" len="sm"/>
            <a:tailEnd type="none" w="med"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pitchFamily="80" charset="0"/>
            </a:endParaRPr>
          </a:p>
        </p:txBody>
      </p:sp>
      <p:sp>
        <p:nvSpPr>
          <p:cNvPr id="14" name="Oval 13"/>
          <p:cNvSpPr/>
          <p:nvPr/>
        </p:nvSpPr>
        <p:spPr bwMode="auto">
          <a:xfrm>
            <a:off x="7995861" y="5752137"/>
            <a:ext cx="243346" cy="232864"/>
          </a:xfrm>
          <a:prstGeom prst="ellipse">
            <a:avLst/>
          </a:prstGeom>
          <a:noFill/>
          <a:ln w="31750" cap="flat" cmpd="sng" algn="ctr">
            <a:solidFill>
              <a:srgbClr val="FF0000"/>
            </a:solidFill>
            <a:prstDash val="solid"/>
            <a:round/>
            <a:headEnd type="none" w="sm" len="sm"/>
            <a:tailEnd type="none" w="med"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pitchFamily="80" charset="0"/>
            </a:endParaRPr>
          </a:p>
        </p:txBody>
      </p:sp>
      <p:sp>
        <p:nvSpPr>
          <p:cNvPr id="15" name="Oval 14"/>
          <p:cNvSpPr/>
          <p:nvPr/>
        </p:nvSpPr>
        <p:spPr bwMode="auto">
          <a:xfrm>
            <a:off x="8463424" y="5251258"/>
            <a:ext cx="243346" cy="232864"/>
          </a:xfrm>
          <a:prstGeom prst="ellipse">
            <a:avLst/>
          </a:prstGeom>
          <a:noFill/>
          <a:ln w="31750" cap="flat" cmpd="sng" algn="ctr">
            <a:solidFill>
              <a:srgbClr val="FF0000"/>
            </a:solidFill>
            <a:prstDash val="solid"/>
            <a:round/>
            <a:headEnd type="none" w="sm" len="sm"/>
            <a:tailEnd type="none" w="med"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pitchFamily="80" charset="0"/>
            </a:endParaRPr>
          </a:p>
        </p:txBody>
      </p:sp>
      <p:sp>
        <p:nvSpPr>
          <p:cNvPr id="16" name="TextBox 15"/>
          <p:cNvSpPr txBox="1"/>
          <p:nvPr/>
        </p:nvSpPr>
        <p:spPr>
          <a:xfrm>
            <a:off x="5562766" y="6513114"/>
            <a:ext cx="3396514" cy="338554"/>
          </a:xfrm>
          <a:prstGeom prst="rect">
            <a:avLst/>
          </a:prstGeom>
          <a:noFill/>
        </p:spPr>
        <p:txBody>
          <a:bodyPr wrap="square" rtlCol="0">
            <a:spAutoFit/>
          </a:bodyPr>
          <a:lstStyle/>
          <a:p>
            <a:r>
              <a:rPr lang="en-US" sz="1600" dirty="0" smtClean="0">
                <a:latin typeface="Calibri" pitchFamily="34" charset="0"/>
              </a:rPr>
              <a:t>Arunachalam et al., Atmos. </a:t>
            </a:r>
            <a:r>
              <a:rPr lang="en-US" sz="1600" dirty="0" err="1" smtClean="0">
                <a:latin typeface="Calibri" pitchFamily="34" charset="0"/>
              </a:rPr>
              <a:t>Env</a:t>
            </a:r>
            <a:r>
              <a:rPr lang="en-US" sz="1600" dirty="0" smtClean="0">
                <a:latin typeface="Calibri" pitchFamily="34" charset="0"/>
              </a:rPr>
              <a:t>., 2011</a:t>
            </a:r>
            <a:endParaRPr lang="en-US" sz="1600" dirty="0">
              <a:latin typeface="Calibri" pitchFamily="34" charset="0"/>
            </a:endParaRPr>
          </a:p>
        </p:txBody>
      </p:sp>
      <p:sp>
        <p:nvSpPr>
          <p:cNvPr id="17" name="Oval 16"/>
          <p:cNvSpPr/>
          <p:nvPr/>
        </p:nvSpPr>
        <p:spPr bwMode="auto">
          <a:xfrm>
            <a:off x="7062563" y="5299402"/>
            <a:ext cx="243346" cy="232864"/>
          </a:xfrm>
          <a:prstGeom prst="ellipse">
            <a:avLst/>
          </a:prstGeom>
          <a:noFill/>
          <a:ln w="31750" cap="flat" cmpd="sng" algn="ctr">
            <a:solidFill>
              <a:srgbClr val="FF0000"/>
            </a:solidFill>
            <a:prstDash val="solid"/>
            <a:round/>
            <a:headEnd type="none" w="sm" len="sm"/>
            <a:tailEnd type="none" w="med"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pitchFamily="80" charset="0"/>
            </a:endParaRPr>
          </a:p>
        </p:txBody>
      </p:sp>
      <p:sp>
        <p:nvSpPr>
          <p:cNvPr id="18" name="Title 6"/>
          <p:cNvSpPr txBox="1">
            <a:spLocks/>
          </p:cNvSpPr>
          <p:nvPr/>
        </p:nvSpPr>
        <p:spPr>
          <a:xfrm>
            <a:off x="228028" y="1870352"/>
            <a:ext cx="8731252" cy="2020465"/>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u="sng" dirty="0" smtClean="0">
                <a:latin typeface="Verdana"/>
                <a:cs typeface="Verdana"/>
              </a:rPr>
              <a:t>Motivation</a:t>
            </a:r>
          </a:p>
          <a:p>
            <a:pPr algn="l"/>
            <a:r>
              <a:rPr lang="en-US" sz="2200" dirty="0" smtClean="0"/>
              <a:t>Non</a:t>
            </a:r>
            <a:r>
              <a:rPr lang="en-US" sz="2200" dirty="0"/>
              <a:t>-linear response to </a:t>
            </a:r>
            <a:r>
              <a:rPr lang="en-US" sz="2200" dirty="0" smtClean="0"/>
              <a:t>SOA produced from aircraft emissions at various model </a:t>
            </a:r>
            <a:r>
              <a:rPr lang="en-US" sz="2200" dirty="0"/>
              <a:t>grid </a:t>
            </a:r>
            <a:r>
              <a:rPr lang="en-US" sz="2200" dirty="0" smtClean="0"/>
              <a:t>resolutions</a:t>
            </a:r>
            <a:endParaRPr lang="en-US" sz="2200" dirty="0" smtClean="0"/>
          </a:p>
          <a:p>
            <a:pPr algn="l"/>
            <a:r>
              <a:rPr lang="en-US" sz="2200" dirty="0" smtClean="0"/>
              <a:t>	-Smog chamber results indicate significant amounts of SOA formed from  	 </a:t>
            </a:r>
          </a:p>
          <a:p>
            <a:pPr algn="l"/>
            <a:r>
              <a:rPr lang="en-US" sz="2200" dirty="0"/>
              <a:t> </a:t>
            </a:r>
            <a:r>
              <a:rPr lang="en-US" sz="2200" dirty="0" smtClean="0"/>
              <a:t>         aircraft emissions</a:t>
            </a:r>
            <a:endParaRPr lang="en-US" sz="2600" dirty="0" smtClean="0"/>
          </a:p>
          <a:p>
            <a:endParaRPr lang="en-US" sz="2200" dirty="0" smtClean="0"/>
          </a:p>
          <a:p>
            <a:pPr algn="l"/>
            <a:r>
              <a:rPr lang="en-US" sz="2200" dirty="0" smtClean="0"/>
              <a:t>Aircraft </a:t>
            </a:r>
            <a:r>
              <a:rPr lang="en-US" sz="2200" dirty="0"/>
              <a:t>PM emission estimates vary by an order of magnitude for ~50% of </a:t>
            </a:r>
            <a:r>
              <a:rPr lang="en-US" sz="2200" dirty="0" smtClean="0"/>
              <a:t>engines compared </a:t>
            </a:r>
            <a:r>
              <a:rPr lang="en-US" sz="2200" dirty="0"/>
              <a:t>to measurements (</a:t>
            </a:r>
            <a:r>
              <a:rPr lang="en-US" sz="2200" dirty="0" err="1"/>
              <a:t>Stettler</a:t>
            </a:r>
            <a:r>
              <a:rPr lang="en-US" sz="2200" dirty="0"/>
              <a:t> et al., Atmos. </a:t>
            </a:r>
            <a:r>
              <a:rPr lang="en-US" sz="2200" dirty="0" err="1"/>
              <a:t>Env</a:t>
            </a:r>
            <a:r>
              <a:rPr lang="en-US" sz="2200" dirty="0"/>
              <a:t>., 2011</a:t>
            </a:r>
            <a:r>
              <a:rPr lang="en-US" sz="2200" dirty="0" smtClean="0"/>
              <a:t>)</a:t>
            </a:r>
          </a:p>
          <a:p>
            <a:pPr algn="l"/>
            <a:endParaRPr lang="en-US" sz="2200" dirty="0"/>
          </a:p>
          <a:p>
            <a:pPr algn="l"/>
            <a:r>
              <a:rPr lang="en-US" sz="2200" dirty="0" smtClean="0"/>
              <a:t>In grid-based models, </a:t>
            </a:r>
            <a:r>
              <a:rPr lang="en-US" sz="2200" dirty="0"/>
              <a:t>q</a:t>
            </a:r>
            <a:r>
              <a:rPr lang="en-US" sz="2200" dirty="0" smtClean="0"/>
              <a:t>uantification of fine-scale impacts limited to grid resolution</a:t>
            </a:r>
            <a:endParaRPr lang="en-US" sz="2400" b="1" dirty="0">
              <a:latin typeface="Verdana"/>
              <a:cs typeface="Verdana"/>
            </a:endParaRPr>
          </a:p>
        </p:txBody>
      </p:sp>
      <p:sp>
        <p:nvSpPr>
          <p:cNvPr id="3" name="Slide Number Placeholder 2"/>
          <p:cNvSpPr>
            <a:spLocks noGrp="1"/>
          </p:cNvSpPr>
          <p:nvPr>
            <p:ph type="sldNum" sz="quarter" idx="12"/>
          </p:nvPr>
        </p:nvSpPr>
        <p:spPr/>
        <p:txBody>
          <a:bodyPr/>
          <a:lstStyle/>
          <a:p>
            <a:fld id="{3215CF32-7F7F-2D43-B2B3-DAF0156F9F1E}" type="slidenum">
              <a:rPr lang="en-US" smtClean="0"/>
              <a:t>4</a:t>
            </a:fld>
            <a:endParaRPr lang="en-US"/>
          </a:p>
        </p:txBody>
      </p:sp>
    </p:spTree>
    <p:extLst>
      <p:ext uri="{BB962C8B-B14F-4D97-AF65-F5344CB8AC3E}">
        <p14:creationId xmlns:p14="http://schemas.microsoft.com/office/powerpoint/2010/main" val="2901517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Aerosol Dynamics Simulation Code (ADSC)</a:t>
            </a:r>
            <a:endParaRPr lang="en-US" sz="2800" b="1" dirty="0">
              <a:latin typeface="Gill Sans MT"/>
              <a:cs typeface="Gill Sans MT"/>
            </a:endParaRPr>
          </a:p>
        </p:txBody>
      </p:sp>
      <p:sp>
        <p:nvSpPr>
          <p:cNvPr id="8" name="Content Placeholder 7"/>
          <p:cNvSpPr>
            <a:spLocks noGrp="1"/>
          </p:cNvSpPr>
          <p:nvPr>
            <p:ph idx="1"/>
          </p:nvPr>
        </p:nvSpPr>
        <p:spPr>
          <a:xfrm>
            <a:off x="132693" y="1535320"/>
            <a:ext cx="8871505" cy="5184075"/>
          </a:xfrm>
        </p:spPr>
        <p:txBody>
          <a:bodyPr/>
          <a:lstStyle/>
          <a:p>
            <a:r>
              <a:rPr lang="en-US" dirty="0"/>
              <a:t>One dimensional plume scale model</a:t>
            </a:r>
          </a:p>
          <a:p>
            <a:r>
              <a:rPr lang="en-US" dirty="0"/>
              <a:t>Provides aircraft emission factors for sulfate, elemental carbon, and organics (S/IVOCs)</a:t>
            </a:r>
          </a:p>
          <a:p>
            <a:pPr lvl="1"/>
            <a:r>
              <a:rPr lang="en-US" dirty="0"/>
              <a:t>Sulfate emission factors shown to correspond well with measurements</a:t>
            </a:r>
          </a:p>
          <a:p>
            <a:pPr lvl="1"/>
            <a:r>
              <a:rPr lang="en-US" dirty="0"/>
              <a:t>Organics grouped by volatilities and include NTSOA </a:t>
            </a:r>
            <a:r>
              <a:rPr lang="en-US" dirty="0" smtClean="0"/>
              <a:t>precursors</a:t>
            </a:r>
            <a:endParaRPr lang="en-US" dirty="0"/>
          </a:p>
        </p:txBody>
      </p:sp>
      <p:pic>
        <p:nvPicPr>
          <p:cNvPr id="9" name="Picture 8"/>
          <p:cNvPicPr>
            <a:picLocks noChangeAspect="1"/>
          </p:cNvPicPr>
          <p:nvPr/>
        </p:nvPicPr>
        <p:blipFill>
          <a:blip r:embed="rId2"/>
          <a:stretch>
            <a:fillRect/>
          </a:stretch>
        </p:blipFill>
        <p:spPr>
          <a:xfrm>
            <a:off x="1" y="0"/>
            <a:ext cx="2036889" cy="523891"/>
          </a:xfrm>
          <a:prstGeom prst="rect">
            <a:avLst/>
          </a:prstGeom>
        </p:spPr>
      </p:pic>
      <p:pic>
        <p:nvPicPr>
          <p:cNvPr id="10" name="Content Placeholder 1"/>
          <p:cNvPicPr>
            <a:picLocks noChangeAspect="1"/>
          </p:cNvPicPr>
          <p:nvPr/>
        </p:nvPicPr>
        <p:blipFill>
          <a:blip r:embed="rId3"/>
          <a:srcRect t="9391" b="9391"/>
          <a:stretch>
            <a:fillRect/>
          </a:stretch>
        </p:blipFill>
        <p:spPr>
          <a:xfrm>
            <a:off x="8030496" y="27551"/>
            <a:ext cx="975201" cy="496340"/>
          </a:xfrm>
          <a:prstGeom prst="rect">
            <a:avLst/>
          </a:prstGeom>
        </p:spPr>
      </p:pic>
      <p:sp>
        <p:nvSpPr>
          <p:cNvPr id="6" name="TextBox 5"/>
          <p:cNvSpPr txBox="1"/>
          <p:nvPr/>
        </p:nvSpPr>
        <p:spPr>
          <a:xfrm>
            <a:off x="228600" y="6488668"/>
            <a:ext cx="8077200" cy="369332"/>
          </a:xfrm>
          <a:prstGeom prst="rect">
            <a:avLst/>
          </a:prstGeom>
          <a:noFill/>
        </p:spPr>
        <p:txBody>
          <a:bodyPr wrap="square" rtlCol="0">
            <a:spAutoFit/>
          </a:bodyPr>
          <a:lstStyle/>
          <a:p>
            <a:r>
              <a:rPr lang="en-US" dirty="0" smtClean="0">
                <a:latin typeface="Calibri" pitchFamily="34" charset="0"/>
              </a:rPr>
              <a:t>Wong et al., J. of Jet Prop., 2008</a:t>
            </a:r>
          </a:p>
        </p:txBody>
      </p:sp>
      <p:sp>
        <p:nvSpPr>
          <p:cNvPr id="2" name="Slide Number Placeholder 1"/>
          <p:cNvSpPr>
            <a:spLocks noGrp="1"/>
          </p:cNvSpPr>
          <p:nvPr>
            <p:ph type="sldNum" sz="quarter" idx="12"/>
          </p:nvPr>
        </p:nvSpPr>
        <p:spPr/>
        <p:txBody>
          <a:bodyPr/>
          <a:lstStyle/>
          <a:p>
            <a:fld id="{3215CF32-7F7F-2D43-B2B3-DAF0156F9F1E}" type="slidenum">
              <a:rPr lang="en-US" smtClean="0"/>
              <a:t>5</a:t>
            </a:fld>
            <a:endParaRPr lang="en-US"/>
          </a:p>
        </p:txBody>
      </p:sp>
    </p:spTree>
    <p:extLst>
      <p:ext uri="{BB962C8B-B14F-4D97-AF65-F5344CB8AC3E}">
        <p14:creationId xmlns:p14="http://schemas.microsoft.com/office/powerpoint/2010/main" val="25977167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ADSC (Continued)</a:t>
            </a:r>
            <a:endParaRPr lang="en-US" sz="2800" b="1" dirty="0">
              <a:latin typeface="Gill Sans MT"/>
              <a:cs typeface="Gill Sans MT"/>
            </a:endParaRPr>
          </a:p>
        </p:txBody>
      </p:sp>
      <p:sp>
        <p:nvSpPr>
          <p:cNvPr id="8" name="Content Placeholder 7"/>
          <p:cNvSpPr>
            <a:spLocks noGrp="1"/>
          </p:cNvSpPr>
          <p:nvPr>
            <p:ph idx="1"/>
          </p:nvPr>
        </p:nvSpPr>
        <p:spPr>
          <a:xfrm>
            <a:off x="132693" y="1535321"/>
            <a:ext cx="8871505" cy="4016393"/>
          </a:xfrm>
        </p:spPr>
        <p:txBody>
          <a:bodyPr>
            <a:normAutofit lnSpcReduction="10000"/>
          </a:bodyPr>
          <a:lstStyle/>
          <a:p>
            <a:r>
              <a:rPr lang="en-US" dirty="0"/>
              <a:t>PM emission factors at a range of conditions</a:t>
            </a:r>
          </a:p>
          <a:p>
            <a:pPr lvl="1"/>
            <a:r>
              <a:rPr lang="en-US" dirty="0"/>
              <a:t>6 Engines Types (61% of aircraft at ATL in 2006)</a:t>
            </a:r>
          </a:p>
          <a:p>
            <a:pPr lvl="1"/>
            <a:r>
              <a:rPr lang="en-US" dirty="0"/>
              <a:t>6 engine power settings (4%, 7%, 30%, 65%, 85%, 100%)</a:t>
            </a:r>
          </a:p>
          <a:p>
            <a:pPr lvl="1"/>
            <a:r>
              <a:rPr lang="en-US" dirty="0"/>
              <a:t>8 relative </a:t>
            </a:r>
            <a:r>
              <a:rPr lang="en-US" dirty="0" err="1"/>
              <a:t>humidities</a:t>
            </a:r>
            <a:r>
              <a:rPr lang="en-US" dirty="0"/>
              <a:t> (10%-90%)</a:t>
            </a:r>
          </a:p>
          <a:p>
            <a:pPr lvl="1"/>
            <a:r>
              <a:rPr lang="en-US" dirty="0"/>
              <a:t>8 temperatures (275K – 310K</a:t>
            </a:r>
            <a:r>
              <a:rPr lang="en-US" dirty="0" smtClean="0"/>
              <a:t>)</a:t>
            </a:r>
            <a:endParaRPr lang="en-US" dirty="0"/>
          </a:p>
          <a:p>
            <a:r>
              <a:rPr lang="en-US" dirty="0"/>
              <a:t>2,304 total ADSC simulations formatted into lookup </a:t>
            </a:r>
            <a:r>
              <a:rPr lang="en-US" dirty="0" smtClean="0"/>
              <a:t>table</a:t>
            </a:r>
            <a:endParaRPr lang="en-US" dirty="0"/>
          </a:p>
        </p:txBody>
      </p:sp>
      <p:pic>
        <p:nvPicPr>
          <p:cNvPr id="9" name="Picture 8"/>
          <p:cNvPicPr>
            <a:picLocks noChangeAspect="1"/>
          </p:cNvPicPr>
          <p:nvPr/>
        </p:nvPicPr>
        <p:blipFill>
          <a:blip r:embed="rId2"/>
          <a:stretch>
            <a:fillRect/>
          </a:stretch>
        </p:blipFill>
        <p:spPr>
          <a:xfrm>
            <a:off x="1" y="0"/>
            <a:ext cx="2036889" cy="523891"/>
          </a:xfrm>
          <a:prstGeom prst="rect">
            <a:avLst/>
          </a:prstGeom>
        </p:spPr>
      </p:pic>
      <p:pic>
        <p:nvPicPr>
          <p:cNvPr id="10" name="Content Placeholder 1"/>
          <p:cNvPicPr>
            <a:picLocks noChangeAspect="1"/>
          </p:cNvPicPr>
          <p:nvPr/>
        </p:nvPicPr>
        <p:blipFill>
          <a:blip r:embed="rId3"/>
          <a:srcRect t="9391" b="9391"/>
          <a:stretch>
            <a:fillRect/>
          </a:stretch>
        </p:blipFill>
        <p:spPr>
          <a:xfrm>
            <a:off x="8030496" y="27551"/>
            <a:ext cx="975201" cy="496340"/>
          </a:xfrm>
          <a:prstGeom prst="rect">
            <a:avLst/>
          </a:prstGeom>
        </p:spPr>
      </p:pic>
      <p:pic>
        <p:nvPicPr>
          <p:cNvPr id="7" name="Content Placeholder 2"/>
          <p:cNvPicPr>
            <a:picLocks noChangeAspect="1"/>
          </p:cNvPicPr>
          <p:nvPr/>
        </p:nvPicPr>
        <p:blipFill>
          <a:blip r:embed="rId4"/>
          <a:srcRect t="10517" b="10517"/>
          <a:stretch>
            <a:fillRect/>
          </a:stretch>
        </p:blipFill>
        <p:spPr>
          <a:xfrm>
            <a:off x="-271901" y="5838305"/>
            <a:ext cx="11839516" cy="959220"/>
          </a:xfrm>
          <a:prstGeom prst="rect">
            <a:avLst/>
          </a:prstGeom>
        </p:spPr>
      </p:pic>
      <p:sp>
        <p:nvSpPr>
          <p:cNvPr id="11" name="Content Placeholder 2"/>
          <p:cNvSpPr txBox="1">
            <a:spLocks/>
          </p:cNvSpPr>
          <p:nvPr/>
        </p:nvSpPr>
        <p:spPr>
          <a:xfrm>
            <a:off x="295564" y="5422358"/>
            <a:ext cx="4859142" cy="694132"/>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Font typeface="Wingdings 2"/>
              <a:buNone/>
            </a:pPr>
            <a:r>
              <a:rPr lang="en-US" sz="1800" dirty="0" smtClean="0"/>
              <a:t>ADSC Look-up Table Excerpt</a:t>
            </a:r>
          </a:p>
          <a:p>
            <a:endParaRPr lang="en-US" dirty="0"/>
          </a:p>
        </p:txBody>
      </p:sp>
      <p:sp>
        <p:nvSpPr>
          <p:cNvPr id="2" name="Slide Number Placeholder 1"/>
          <p:cNvSpPr>
            <a:spLocks noGrp="1"/>
          </p:cNvSpPr>
          <p:nvPr>
            <p:ph type="sldNum" sz="quarter" idx="12"/>
          </p:nvPr>
        </p:nvSpPr>
        <p:spPr/>
        <p:txBody>
          <a:bodyPr/>
          <a:lstStyle/>
          <a:p>
            <a:fld id="{3215CF32-7F7F-2D43-B2B3-DAF0156F9F1E}" type="slidenum">
              <a:rPr lang="en-US" smtClean="0"/>
              <a:t>6</a:t>
            </a:fld>
            <a:endParaRPr lang="en-US"/>
          </a:p>
        </p:txBody>
      </p:sp>
    </p:spTree>
    <p:extLst>
      <p:ext uri="{BB962C8B-B14F-4D97-AF65-F5344CB8AC3E}">
        <p14:creationId xmlns:p14="http://schemas.microsoft.com/office/powerpoint/2010/main" val="31036415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ADSC (Continued)</a:t>
            </a:r>
            <a:endParaRPr lang="en-US" sz="2800" b="1" dirty="0">
              <a:latin typeface="Gill Sans MT"/>
              <a:cs typeface="Gill Sans MT"/>
            </a:endParaRPr>
          </a:p>
        </p:txBody>
      </p:sp>
      <p:sp>
        <p:nvSpPr>
          <p:cNvPr id="8" name="Content Placeholder 7"/>
          <p:cNvSpPr>
            <a:spLocks noGrp="1"/>
          </p:cNvSpPr>
          <p:nvPr>
            <p:ph idx="1"/>
          </p:nvPr>
        </p:nvSpPr>
        <p:spPr>
          <a:xfrm>
            <a:off x="132693" y="1535321"/>
            <a:ext cx="8871505" cy="4292568"/>
          </a:xfrm>
        </p:spPr>
        <p:txBody>
          <a:bodyPr>
            <a:normAutofit/>
          </a:bodyPr>
          <a:lstStyle/>
          <a:p>
            <a:endParaRPr lang="en-US" dirty="0"/>
          </a:p>
        </p:txBody>
      </p:sp>
      <p:pic>
        <p:nvPicPr>
          <p:cNvPr id="9" name="Picture 8"/>
          <p:cNvPicPr>
            <a:picLocks noChangeAspect="1"/>
          </p:cNvPicPr>
          <p:nvPr/>
        </p:nvPicPr>
        <p:blipFill>
          <a:blip r:embed="rId4"/>
          <a:stretch>
            <a:fillRect/>
          </a:stretch>
        </p:blipFill>
        <p:spPr>
          <a:xfrm>
            <a:off x="1" y="0"/>
            <a:ext cx="2036889" cy="523891"/>
          </a:xfrm>
          <a:prstGeom prst="rect">
            <a:avLst/>
          </a:prstGeom>
        </p:spPr>
      </p:pic>
      <p:pic>
        <p:nvPicPr>
          <p:cNvPr id="10" name="Content Placeholder 1"/>
          <p:cNvPicPr>
            <a:picLocks noChangeAspect="1"/>
          </p:cNvPicPr>
          <p:nvPr/>
        </p:nvPicPr>
        <p:blipFill>
          <a:blip r:embed="rId5"/>
          <a:srcRect t="9391" b="9391"/>
          <a:stretch>
            <a:fillRect/>
          </a:stretch>
        </p:blipFill>
        <p:spPr>
          <a:xfrm>
            <a:off x="8030496" y="27551"/>
            <a:ext cx="975201" cy="496340"/>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7</a:t>
            </a:fld>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281428146"/>
              </p:ext>
            </p:extLst>
          </p:nvPr>
        </p:nvGraphicFramePr>
        <p:xfrm>
          <a:off x="1354504" y="1574581"/>
          <a:ext cx="6083300" cy="2768600"/>
        </p:xfrm>
        <a:graphic>
          <a:graphicData uri="http://schemas.openxmlformats.org/presentationml/2006/ole">
            <mc:AlternateContent xmlns:mc="http://schemas.openxmlformats.org/markup-compatibility/2006">
              <mc:Choice xmlns:v="urn:schemas-microsoft-com:vml" Requires="v">
                <p:oleObj spid="_x0000_s1063" name="Document" r:id="rId6" imgW="6083300" imgH="2768600" progId="Word.Document.12">
                  <p:embed/>
                </p:oleObj>
              </mc:Choice>
              <mc:Fallback>
                <p:oleObj name="Document" r:id="rId6" imgW="6083300" imgH="2768600" progId="Word.Document.12">
                  <p:embed/>
                  <p:pic>
                    <p:nvPicPr>
                      <p:cNvPr id="0" name=""/>
                      <p:cNvPicPr/>
                      <p:nvPr/>
                    </p:nvPicPr>
                    <p:blipFill>
                      <a:blip r:embed="rId7"/>
                      <a:stretch>
                        <a:fillRect/>
                      </a:stretch>
                    </p:blipFill>
                    <p:spPr>
                      <a:xfrm>
                        <a:off x="1354504" y="1574581"/>
                        <a:ext cx="6083300" cy="2768600"/>
                      </a:xfrm>
                      <a:prstGeom prst="rect">
                        <a:avLst/>
                      </a:prstGeom>
                    </p:spPr>
                  </p:pic>
                </p:oleObj>
              </mc:Fallback>
            </mc:AlternateContent>
          </a:graphicData>
        </a:graphic>
      </p:graphicFrame>
      <p:sp>
        <p:nvSpPr>
          <p:cNvPr id="18" name="TextBox 17"/>
          <p:cNvSpPr txBox="1"/>
          <p:nvPr/>
        </p:nvSpPr>
        <p:spPr>
          <a:xfrm>
            <a:off x="362856" y="6169596"/>
            <a:ext cx="7789333" cy="646331"/>
          </a:xfrm>
          <a:prstGeom prst="rect">
            <a:avLst/>
          </a:prstGeom>
          <a:noFill/>
        </p:spPr>
        <p:txBody>
          <a:bodyPr wrap="square" rtlCol="0">
            <a:spAutoFit/>
          </a:bodyPr>
          <a:lstStyle/>
          <a:p>
            <a:pPr algn="ctr"/>
            <a:r>
              <a:rPr lang="en-US" dirty="0" smtClean="0">
                <a:solidFill>
                  <a:srgbClr val="FF6600"/>
                </a:solidFill>
                <a:latin typeface="Calibri" pitchFamily="34" charset="0"/>
              </a:rPr>
              <a:t>ADSC predictions generally comparable to observations for CFM56-726 and CFM56-2C5 engines. However, it tends to </a:t>
            </a:r>
            <a:r>
              <a:rPr lang="en-US" dirty="0" err="1" smtClean="0">
                <a:solidFill>
                  <a:srgbClr val="FF6600"/>
                </a:solidFill>
                <a:latin typeface="Calibri" pitchFamily="34" charset="0"/>
              </a:rPr>
              <a:t>underpredict</a:t>
            </a:r>
            <a:r>
              <a:rPr lang="en-US" dirty="0" smtClean="0">
                <a:solidFill>
                  <a:srgbClr val="FF6600"/>
                </a:solidFill>
                <a:latin typeface="Calibri" pitchFamily="34" charset="0"/>
              </a:rPr>
              <a:t> for these two engines.</a:t>
            </a:r>
            <a:endParaRPr lang="en-US" dirty="0">
              <a:solidFill>
                <a:srgbClr val="FF6600"/>
              </a:solidFill>
              <a:latin typeface="Calibri"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793564513"/>
              </p:ext>
            </p:extLst>
          </p:nvPr>
        </p:nvGraphicFramePr>
        <p:xfrm>
          <a:off x="1354504" y="4148884"/>
          <a:ext cx="6083300" cy="2133600"/>
        </p:xfrm>
        <a:graphic>
          <a:graphicData uri="http://schemas.openxmlformats.org/presentationml/2006/ole">
            <mc:AlternateContent xmlns:mc="http://schemas.openxmlformats.org/markup-compatibility/2006">
              <mc:Choice xmlns:v="urn:schemas-microsoft-com:vml" Requires="v">
                <p:oleObj spid="_x0000_s1064" name="Document" r:id="rId8" imgW="6083300" imgH="2133600" progId="Word.Document.12">
                  <p:embed/>
                </p:oleObj>
              </mc:Choice>
              <mc:Fallback>
                <p:oleObj name="Document" r:id="rId8" imgW="6083300" imgH="2133600" progId="Word.Document.12">
                  <p:embed/>
                  <p:pic>
                    <p:nvPicPr>
                      <p:cNvPr id="0" name=""/>
                      <p:cNvPicPr/>
                      <p:nvPr/>
                    </p:nvPicPr>
                    <p:blipFill>
                      <a:blip r:embed="rId9"/>
                      <a:stretch>
                        <a:fillRect/>
                      </a:stretch>
                    </p:blipFill>
                    <p:spPr>
                      <a:xfrm>
                        <a:off x="1354504" y="4148884"/>
                        <a:ext cx="6083300" cy="2133600"/>
                      </a:xfrm>
                      <a:prstGeom prst="rect">
                        <a:avLst/>
                      </a:prstGeom>
                    </p:spPr>
                  </p:pic>
                </p:oleObj>
              </mc:Fallback>
            </mc:AlternateContent>
          </a:graphicData>
        </a:graphic>
      </p:graphicFrame>
    </p:spTree>
    <p:extLst>
      <p:ext uri="{BB962C8B-B14F-4D97-AF65-F5344CB8AC3E}">
        <p14:creationId xmlns:p14="http://schemas.microsoft.com/office/powerpoint/2010/main" val="17315038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CMAQ-APT Configuration</a:t>
            </a:r>
            <a:endParaRPr lang="en-US" sz="2800" b="1" dirty="0">
              <a:latin typeface="Gill Sans MT"/>
              <a:cs typeface="Gill Sans MT"/>
            </a:endParaRPr>
          </a:p>
        </p:txBody>
      </p:sp>
      <p:pic>
        <p:nvPicPr>
          <p:cNvPr id="9" name="Picture 8"/>
          <p:cNvPicPr>
            <a:picLocks noChangeAspect="1"/>
          </p:cNvPicPr>
          <p:nvPr/>
        </p:nvPicPr>
        <p:blipFill>
          <a:blip r:embed="rId3"/>
          <a:stretch>
            <a:fillRect/>
          </a:stretch>
        </p:blipFill>
        <p:spPr>
          <a:xfrm>
            <a:off x="1" y="0"/>
            <a:ext cx="2036889" cy="523891"/>
          </a:xfrm>
          <a:prstGeom prst="rect">
            <a:avLst/>
          </a:prstGeom>
        </p:spPr>
      </p:pic>
      <p:pic>
        <p:nvPicPr>
          <p:cNvPr id="10" name="Content Placeholder 1"/>
          <p:cNvPicPr>
            <a:picLocks noChangeAspect="1"/>
          </p:cNvPicPr>
          <p:nvPr/>
        </p:nvPicPr>
        <p:blipFill>
          <a:blip r:embed="rId4"/>
          <a:srcRect t="9391" b="9391"/>
          <a:stretch>
            <a:fillRect/>
          </a:stretch>
        </p:blipFill>
        <p:spPr>
          <a:xfrm>
            <a:off x="8030496" y="27551"/>
            <a:ext cx="975201" cy="496340"/>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8</a:t>
            </a:fld>
            <a:endParaRPr lang="en-US"/>
          </a:p>
        </p:txBody>
      </p:sp>
      <p:sp>
        <p:nvSpPr>
          <p:cNvPr id="12" name="Content Placeholder 2"/>
          <p:cNvSpPr>
            <a:spLocks noGrp="1"/>
          </p:cNvSpPr>
          <p:nvPr>
            <p:ph idx="1"/>
          </p:nvPr>
        </p:nvSpPr>
        <p:spPr>
          <a:xfrm>
            <a:off x="133350" y="1535113"/>
            <a:ext cx="8870950" cy="3907744"/>
          </a:xfrm>
        </p:spPr>
        <p:txBody>
          <a:bodyPr>
            <a:normAutofit fontScale="92500" lnSpcReduction="20000"/>
          </a:bodyPr>
          <a:lstStyle/>
          <a:p>
            <a:r>
              <a:rPr lang="en-US" dirty="0" smtClean="0"/>
              <a:t>CMAQ-APT with VBS for organics (and NTSOA parameterization for aircraft)</a:t>
            </a:r>
            <a:endParaRPr lang="en-US" dirty="0"/>
          </a:p>
          <a:p>
            <a:r>
              <a:rPr lang="en-US" dirty="0" smtClean="0"/>
              <a:t>36-km Contiguous U.S. Domain</a:t>
            </a:r>
          </a:p>
          <a:p>
            <a:pPr lvl="1"/>
            <a:r>
              <a:rPr lang="en-US" dirty="0" smtClean="0"/>
              <a:t>Focusing on 99 major U.S. airports</a:t>
            </a:r>
          </a:p>
          <a:p>
            <a:r>
              <a:rPr lang="en-US" dirty="0" smtClean="0"/>
              <a:t>~2,000 </a:t>
            </a:r>
            <a:r>
              <a:rPr lang="en-US" dirty="0" err="1" smtClean="0"/>
              <a:t>PinG</a:t>
            </a:r>
            <a:r>
              <a:rPr lang="en-US" dirty="0" smtClean="0"/>
              <a:t> emitters</a:t>
            </a:r>
          </a:p>
          <a:p>
            <a:r>
              <a:rPr lang="en-US" dirty="0" smtClean="0"/>
              <a:t>AEDT and ADSC aircraft emission inventories	</a:t>
            </a:r>
          </a:p>
          <a:p>
            <a:pPr lvl="1"/>
            <a:r>
              <a:rPr lang="en-US" dirty="0" smtClean="0"/>
              <a:t>AEDT IVOC emissions estimated by scaling AEDT POA emissions </a:t>
            </a:r>
            <a:r>
              <a:rPr lang="en-US" dirty="0" smtClean="0"/>
              <a:t>using</a:t>
            </a:r>
            <a:r>
              <a:rPr lang="en-US" dirty="0" smtClean="0"/>
              <a:t> </a:t>
            </a:r>
            <a:r>
              <a:rPr lang="en-US" dirty="0" smtClean="0"/>
              <a:t>measured IVOC/POA ratio reported by </a:t>
            </a:r>
            <a:r>
              <a:rPr lang="en-US" dirty="0" err="1" smtClean="0"/>
              <a:t>Jathar</a:t>
            </a:r>
            <a:r>
              <a:rPr lang="en-US" dirty="0" smtClean="0"/>
              <a:t> et al., ACP, 2013</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1707356782"/>
              </p:ext>
            </p:extLst>
          </p:nvPr>
        </p:nvGraphicFramePr>
        <p:xfrm>
          <a:off x="1219582" y="5812414"/>
          <a:ext cx="6083300" cy="1320800"/>
        </p:xfrm>
        <a:graphic>
          <a:graphicData uri="http://schemas.openxmlformats.org/presentationml/2006/ole">
            <mc:AlternateContent xmlns:mc="http://schemas.openxmlformats.org/markup-compatibility/2006">
              <mc:Choice xmlns:v="urn:schemas-microsoft-com:vml" Requires="v">
                <p:oleObj spid="_x0000_s3096" name="Document" r:id="rId5" imgW="6083300" imgH="1320800" progId="Word.Document.12">
                  <p:embed/>
                </p:oleObj>
              </mc:Choice>
              <mc:Fallback>
                <p:oleObj name="Document" r:id="rId5" imgW="6083300" imgH="1320800" progId="Word.Document.12">
                  <p:embed/>
                  <p:pic>
                    <p:nvPicPr>
                      <p:cNvPr id="0" name=""/>
                      <p:cNvPicPr/>
                      <p:nvPr/>
                    </p:nvPicPr>
                    <p:blipFill>
                      <a:blip r:embed="rId6"/>
                      <a:stretch>
                        <a:fillRect/>
                      </a:stretch>
                    </p:blipFill>
                    <p:spPr>
                      <a:xfrm>
                        <a:off x="1219582" y="5812414"/>
                        <a:ext cx="6083300" cy="1320800"/>
                      </a:xfrm>
                      <a:prstGeom prst="rect">
                        <a:avLst/>
                      </a:prstGeom>
                    </p:spPr>
                  </p:pic>
                </p:oleObj>
              </mc:Fallback>
            </mc:AlternateContent>
          </a:graphicData>
        </a:graphic>
      </p:graphicFrame>
      <p:sp>
        <p:nvSpPr>
          <p:cNvPr id="14" name="TextBox 13"/>
          <p:cNvSpPr txBox="1"/>
          <p:nvPr/>
        </p:nvSpPr>
        <p:spPr>
          <a:xfrm>
            <a:off x="2005852" y="5166083"/>
            <a:ext cx="4655385" cy="646331"/>
          </a:xfrm>
          <a:prstGeom prst="rect">
            <a:avLst/>
          </a:prstGeom>
          <a:noFill/>
        </p:spPr>
        <p:txBody>
          <a:bodyPr wrap="square" rtlCol="0">
            <a:spAutoFit/>
          </a:bodyPr>
          <a:lstStyle/>
          <a:p>
            <a:pPr algn="ctr"/>
            <a:r>
              <a:rPr lang="en-US" dirty="0" smtClean="0">
                <a:latin typeface="Calibri" pitchFamily="34" charset="0"/>
              </a:rPr>
              <a:t>AEDT and ADSC aircraft PM emission estimates (tons/month) for 99 airports</a:t>
            </a:r>
            <a:endParaRPr lang="en-US" dirty="0">
              <a:latin typeface="Calibri" pitchFamily="34" charset="0"/>
            </a:endParaRPr>
          </a:p>
        </p:txBody>
      </p:sp>
    </p:spTree>
    <p:extLst>
      <p:ext uri="{BB962C8B-B14F-4D97-AF65-F5344CB8AC3E}">
        <p14:creationId xmlns:p14="http://schemas.microsoft.com/office/powerpoint/2010/main" val="38764943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Gill Sans MT"/>
                <a:cs typeface="Gill Sans MT"/>
              </a:rPr>
              <a:t>99 U.S. Airports</a:t>
            </a:r>
            <a:endParaRPr lang="en-US" sz="2800" b="1" dirty="0">
              <a:latin typeface="Gill Sans MT"/>
              <a:cs typeface="Gill Sans MT"/>
            </a:endParaRPr>
          </a:p>
        </p:txBody>
      </p:sp>
      <p:pic>
        <p:nvPicPr>
          <p:cNvPr id="9" name="Picture 8"/>
          <p:cNvPicPr>
            <a:picLocks noChangeAspect="1"/>
          </p:cNvPicPr>
          <p:nvPr/>
        </p:nvPicPr>
        <p:blipFill>
          <a:blip r:embed="rId2"/>
          <a:stretch>
            <a:fillRect/>
          </a:stretch>
        </p:blipFill>
        <p:spPr>
          <a:xfrm>
            <a:off x="1" y="0"/>
            <a:ext cx="2036889" cy="523891"/>
          </a:xfrm>
          <a:prstGeom prst="rect">
            <a:avLst/>
          </a:prstGeom>
        </p:spPr>
      </p:pic>
      <p:pic>
        <p:nvPicPr>
          <p:cNvPr id="10" name="Content Placeholder 1"/>
          <p:cNvPicPr>
            <a:picLocks noChangeAspect="1"/>
          </p:cNvPicPr>
          <p:nvPr/>
        </p:nvPicPr>
        <p:blipFill>
          <a:blip r:embed="rId3"/>
          <a:srcRect t="9391" b="9391"/>
          <a:stretch>
            <a:fillRect/>
          </a:stretch>
        </p:blipFill>
        <p:spPr>
          <a:xfrm>
            <a:off x="8030496" y="27551"/>
            <a:ext cx="975201" cy="496340"/>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9</a:t>
            </a:fld>
            <a:endParaRPr lang="en-US"/>
          </a:p>
        </p:txBody>
      </p:sp>
      <p:pic>
        <p:nvPicPr>
          <p:cNvPr id="11" name="Picture 10"/>
          <p:cNvPicPr>
            <a:picLocks noChangeAspect="1"/>
          </p:cNvPicPr>
          <p:nvPr/>
        </p:nvPicPr>
        <p:blipFill>
          <a:blip r:embed="rId4"/>
          <a:stretch>
            <a:fillRect/>
          </a:stretch>
        </p:blipFill>
        <p:spPr>
          <a:xfrm>
            <a:off x="1368780" y="1524669"/>
            <a:ext cx="6191457" cy="4632476"/>
          </a:xfrm>
          <a:prstGeom prst="rect">
            <a:avLst/>
          </a:prstGeom>
        </p:spPr>
      </p:pic>
      <p:sp>
        <p:nvSpPr>
          <p:cNvPr id="15" name="TextBox 14"/>
          <p:cNvSpPr txBox="1"/>
          <p:nvPr/>
        </p:nvSpPr>
        <p:spPr>
          <a:xfrm>
            <a:off x="104588" y="5962912"/>
            <a:ext cx="8833672" cy="923330"/>
          </a:xfrm>
          <a:prstGeom prst="rect">
            <a:avLst/>
          </a:prstGeom>
          <a:noFill/>
        </p:spPr>
        <p:txBody>
          <a:bodyPr wrap="square" rtlCol="0">
            <a:spAutoFit/>
          </a:bodyPr>
          <a:lstStyle/>
          <a:p>
            <a:pPr algn="ctr"/>
            <a:r>
              <a:rPr lang="en-US" dirty="0" smtClean="0">
                <a:latin typeface="Calibri" pitchFamily="34" charset="0"/>
              </a:rPr>
              <a:t>Airports categorized by size and activity: large (Tier I), medium (Tier II), small (Tier III). Tier classification used to determine number of emitters used at each airport (larger airports = more emitter locations)</a:t>
            </a:r>
            <a:endParaRPr lang="en-US" dirty="0">
              <a:latin typeface="Calibri" pitchFamily="34" charset="0"/>
            </a:endParaRPr>
          </a:p>
        </p:txBody>
      </p:sp>
    </p:spTree>
    <p:extLst>
      <p:ext uri="{BB962C8B-B14F-4D97-AF65-F5344CB8AC3E}">
        <p14:creationId xmlns:p14="http://schemas.microsoft.com/office/powerpoint/2010/main" val="5414602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2833</TotalTime>
  <Words>1268</Words>
  <Application>Microsoft Macintosh PowerPoint</Application>
  <PresentationFormat>On-screen Show (4:3)</PresentationFormat>
  <Paragraphs>141</Paragraphs>
  <Slides>19</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Document</vt:lpstr>
      <vt:lpstr>PowerPoint Presentation</vt:lpstr>
      <vt:lpstr>PowerPoint Presentation</vt:lpstr>
      <vt:lpstr>PowerPoint Presentation</vt:lpstr>
      <vt:lpstr>Objectives Utilize plume-in-grid modeling techniques and updated emission estimates to remove potential non-linear responses to spatial scales and gaps in existing PM estimates  Simultaneously obtain fine-scale (sub-grid) and regional to Contiguous U.S. aviation-attributable PM2.5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Gillings School of Global Public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Branson Moore</dc:creator>
  <cp:lastModifiedBy>CEMPD</cp:lastModifiedBy>
  <cp:revision>105</cp:revision>
  <dcterms:created xsi:type="dcterms:W3CDTF">2014-06-18T13:21:55Z</dcterms:created>
  <dcterms:modified xsi:type="dcterms:W3CDTF">2014-10-29T15:47:33Z</dcterms:modified>
</cp:coreProperties>
</file>