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2" r:id="rId2"/>
    <p:sldMasterId id="2147483670" r:id="rId3"/>
  </p:sldMasterIdLst>
  <p:notesMasterIdLst>
    <p:notesMasterId r:id="rId32"/>
  </p:notesMasterIdLst>
  <p:handoutMasterIdLst>
    <p:handoutMasterId r:id="rId33"/>
  </p:handoutMasterIdLst>
  <p:sldIdLst>
    <p:sldId id="549" r:id="rId4"/>
    <p:sldId id="721" r:id="rId5"/>
    <p:sldId id="563" r:id="rId6"/>
    <p:sldId id="669" r:id="rId7"/>
    <p:sldId id="720" r:id="rId8"/>
    <p:sldId id="719" r:id="rId9"/>
    <p:sldId id="699" r:id="rId10"/>
    <p:sldId id="700" r:id="rId11"/>
    <p:sldId id="708" r:id="rId12"/>
    <p:sldId id="707" r:id="rId13"/>
    <p:sldId id="714" r:id="rId14"/>
    <p:sldId id="703" r:id="rId15"/>
    <p:sldId id="701" r:id="rId16"/>
    <p:sldId id="702" r:id="rId17"/>
    <p:sldId id="706" r:id="rId18"/>
    <p:sldId id="705" r:id="rId19"/>
    <p:sldId id="709" r:id="rId20"/>
    <p:sldId id="704" r:id="rId21"/>
    <p:sldId id="717" r:id="rId22"/>
    <p:sldId id="716" r:id="rId23"/>
    <p:sldId id="665" r:id="rId24"/>
    <p:sldId id="715" r:id="rId25"/>
    <p:sldId id="617" r:id="rId26"/>
    <p:sldId id="694" r:id="rId27"/>
    <p:sldId id="712" r:id="rId28"/>
    <p:sldId id="713" r:id="rId29"/>
    <p:sldId id="718" r:id="rId30"/>
    <p:sldId id="639"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668"/>
    <a:srgbClr val="4D4D4D"/>
    <a:srgbClr val="E0E7FC"/>
    <a:srgbClr val="E7EDFD"/>
    <a:srgbClr val="FFFFFF"/>
    <a:srgbClr val="EBF0FD"/>
    <a:srgbClr val="E4EAFC"/>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167" autoAdjust="0"/>
  </p:normalViewPr>
  <p:slideViewPr>
    <p:cSldViewPr>
      <p:cViewPr varScale="1">
        <p:scale>
          <a:sx n="61" d="100"/>
          <a:sy n="61" d="100"/>
        </p:scale>
        <p:origin x="1433"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notesViewPr>
    <p:cSldViewPr>
      <p:cViewPr>
        <p:scale>
          <a:sx n="75" d="100"/>
          <a:sy n="75" d="100"/>
        </p:scale>
        <p:origin x="-1284" y="948"/>
      </p:cViewPr>
      <p:guideLst>
        <p:guide orient="horz" pos="2927"/>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41418" y="8894763"/>
            <a:ext cx="395958" cy="311150"/>
          </a:xfrm>
          <a:prstGeom prst="rect">
            <a:avLst/>
          </a:prstGeom>
          <a:noFill/>
          <a:ln w="12700">
            <a:noFill/>
            <a:miter lim="800000"/>
            <a:headEnd/>
            <a:tailEnd/>
          </a:ln>
          <a:effectLst/>
        </p:spPr>
        <p:txBody>
          <a:bodyPr wrap="none" lIns="90522" tIns="44466" rIns="90522" bIns="44466" anchor="ctr">
            <a:spAutoFit/>
          </a:bodyPr>
          <a:lstStyle/>
          <a:p>
            <a:pPr algn="r" defTabSz="912813">
              <a:defRPr/>
            </a:pPr>
            <a:fld id="{28CDBBD7-2B8E-4AD5-94A9-272F5DC24437}"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7329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6425"/>
            <a:ext cx="5140960" cy="4178300"/>
          </a:xfrm>
          <a:prstGeom prst="rect">
            <a:avLst/>
          </a:prstGeom>
          <a:noFill/>
          <a:ln w="12700">
            <a:noFill/>
            <a:miter lim="800000"/>
            <a:headEnd/>
            <a:tailEnd/>
          </a:ln>
          <a:effectLst/>
        </p:spPr>
        <p:txBody>
          <a:bodyPr vert="horz" wrap="square" lIns="90522" tIns="44466" rIns="90522" bIns="44466"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5" name="Rectangle 3"/>
          <p:cNvSpPr>
            <a:spLocks noGrp="1" noRot="1" noChangeAspect="1" noChangeArrowheads="1" noTextEdit="1"/>
          </p:cNvSpPr>
          <p:nvPr>
            <p:ph type="sldImg" idx="2"/>
          </p:nvPr>
        </p:nvSpPr>
        <p:spPr bwMode="auto">
          <a:xfrm>
            <a:off x="1192213" y="706438"/>
            <a:ext cx="4627562" cy="3470275"/>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541418" y="8896351"/>
            <a:ext cx="395958" cy="307975"/>
          </a:xfrm>
          <a:prstGeom prst="rect">
            <a:avLst/>
          </a:prstGeom>
          <a:noFill/>
          <a:ln w="12700">
            <a:noFill/>
            <a:miter lim="800000"/>
            <a:headEnd/>
            <a:tailEnd/>
          </a:ln>
          <a:effectLst/>
        </p:spPr>
        <p:txBody>
          <a:bodyPr wrap="none" lIns="90522" tIns="44466" rIns="90522" bIns="44466" anchor="ctr">
            <a:spAutoFit/>
          </a:bodyPr>
          <a:lstStyle/>
          <a:p>
            <a:pPr algn="r" defTabSz="912813">
              <a:defRPr/>
            </a:pPr>
            <a:fld id="{4F64E164-F7EA-46B5-883A-CA1227BF5354}"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96881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52098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monthly distribution of Cluster 1 peaks in July, while that of Cluster 4 reaches its minimum then.  July records</a:t>
            </a:r>
            <a:r>
              <a:rPr lang="en-US" baseline="0" dirty="0" smtClean="0"/>
              <a:t> relatively few high ozone concentrations, due to persistent southerly flow bring in clean Gulf air and flushing out local emissions.  Continental flow in May and September often brings high ozone to Galveston, but much of that is from industrial areas in and around Houston to the north.  Stagnant events (Cluster 3) peak in August and are often associated with flow reversals.  Mid-August to Mid-September traditionally is the peak of the Houston ozone season.</a:t>
            </a:r>
            <a:endParaRPr lang="en-US" dirty="0"/>
          </a:p>
        </p:txBody>
      </p:sp>
    </p:spTree>
    <p:extLst>
      <p:ext uri="{BB962C8B-B14F-4D97-AF65-F5344CB8AC3E}">
        <p14:creationId xmlns:p14="http://schemas.microsoft.com/office/powerpoint/2010/main" val="109395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days from</a:t>
            </a:r>
            <a:r>
              <a:rPr lang="en-US" baseline="0" dirty="0" smtClean="0"/>
              <a:t> 2000-2013 above 75 </a:t>
            </a:r>
            <a:r>
              <a:rPr lang="en-US" baseline="0" dirty="0" err="1" smtClean="0"/>
              <a:t>ppbv</a:t>
            </a:r>
            <a:r>
              <a:rPr lang="en-US" baseline="0" dirty="0" smtClean="0"/>
              <a:t> peaks in late May-early June, and again in late August to late September.  Coincides with higher background concentrations.</a:t>
            </a:r>
            <a:endParaRPr lang="en-US" dirty="0"/>
          </a:p>
        </p:txBody>
      </p:sp>
    </p:spTree>
    <p:extLst>
      <p:ext uri="{BB962C8B-B14F-4D97-AF65-F5344CB8AC3E}">
        <p14:creationId xmlns:p14="http://schemas.microsoft.com/office/powerpoint/2010/main" val="265753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Trajectories for every day, May-Sept</a:t>
            </a:r>
            <a:r>
              <a:rPr lang="en-US" baseline="0" dirty="0" smtClean="0"/>
              <a:t> 2007-2011 (odd hours 1-23).  The 36 km CONUS grid was overlaid on trajectory map, and the observed ozone concentration </a:t>
            </a:r>
            <a:r>
              <a:rPr lang="en-US" u="sng" baseline="0" dirty="0" smtClean="0"/>
              <a:t>at Galveston</a:t>
            </a:r>
            <a:r>
              <a:rPr lang="en-US" u="none" baseline="0" dirty="0" smtClean="0"/>
              <a:t> was a</a:t>
            </a:r>
            <a:r>
              <a:rPr lang="en-US" baseline="0" dirty="0" smtClean="0"/>
              <a:t>ssociated with each trajectory passing through a grid cell (minimum of 30 trajectories per grid cell).  The median  concentration is calculated for all grid cells containing 30+ trajectory points.  Warmer colors indicate higher concentrations; cooler colors indicate lower concentrations.</a:t>
            </a:r>
          </a:p>
          <a:p>
            <a:endParaRPr lang="en-US" baseline="0" dirty="0" smtClean="0"/>
          </a:p>
          <a:p>
            <a:r>
              <a:rPr lang="en-US" baseline="0" dirty="0" smtClean="0"/>
              <a:t>Note that warm colors in a grid cell do not necessarily indicate that it contains emission sources, only that when trajectories passed through that grid cell the ozone concentration at Galveston tended to be high.  </a:t>
            </a:r>
            <a:endParaRPr lang="en-US" dirty="0"/>
          </a:p>
        </p:txBody>
      </p:sp>
    </p:spTree>
    <p:extLst>
      <p:ext uri="{BB962C8B-B14F-4D97-AF65-F5344CB8AC3E}">
        <p14:creationId xmlns:p14="http://schemas.microsoft.com/office/powerpoint/2010/main" val="357829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FASCLUS procedure did a nice job of separating different flow regimes into discernable groups.  Clustering was based solely on trajectories (including altitude) and did not factor in ozone concentrations.</a:t>
            </a:r>
          </a:p>
          <a:p>
            <a:endParaRPr lang="en-US" dirty="0" smtClean="0"/>
          </a:p>
          <a:p>
            <a:r>
              <a:rPr lang="en-US" dirty="0" smtClean="0"/>
              <a:t>Note in particular Cluster 1 which represents very clean maritime air and Cluster 4 which represents continental flow with</a:t>
            </a:r>
            <a:r>
              <a:rPr lang="en-US" baseline="0" dirty="0" smtClean="0"/>
              <a:t> correspondingly higher concentrations.  The other clusters include both maritime trajectories and those near or over land.  The difference in ozone concentrations is obvious.</a:t>
            </a:r>
            <a:endParaRPr lang="en-US" dirty="0"/>
          </a:p>
        </p:txBody>
      </p:sp>
    </p:spTree>
    <p:extLst>
      <p:ext uri="{BB962C8B-B14F-4D97-AF65-F5344CB8AC3E}">
        <p14:creationId xmlns:p14="http://schemas.microsoft.com/office/powerpoint/2010/main" val="235612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Sites used to estimate background ozone</a:t>
            </a:r>
            <a:endParaRPr lang="en-US" dirty="0"/>
          </a:p>
        </p:txBody>
      </p:sp>
    </p:spTree>
    <p:extLst>
      <p:ext uri="{BB962C8B-B14F-4D97-AF65-F5344CB8AC3E}">
        <p14:creationId xmlns:p14="http://schemas.microsoft.com/office/powerpoint/2010/main" val="303482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Sites chosen for ventilation</a:t>
            </a:r>
            <a:r>
              <a:rPr lang="en-US" baseline="0" dirty="0" smtClean="0"/>
              <a:t> index were well distributed across the metro area.  To obtain a single value for each day, daily ventilation indices for all sites were averaged together.</a:t>
            </a:r>
            <a:endParaRPr lang="en-US" dirty="0"/>
          </a:p>
        </p:txBody>
      </p:sp>
    </p:spTree>
    <p:extLst>
      <p:ext uri="{BB962C8B-B14F-4D97-AF65-F5344CB8AC3E}">
        <p14:creationId xmlns:p14="http://schemas.microsoft.com/office/powerpoint/2010/main" val="210205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ozone increment</a:t>
            </a:r>
            <a:r>
              <a:rPr lang="en-US" baseline="0" dirty="0" smtClean="0"/>
              <a:t> = MDA8 O3 – background ozone.  Although background ozone isn’t closely related to ventilation, local increment varies strongly with ventilation.</a:t>
            </a:r>
            <a:endParaRPr lang="en-US" dirty="0"/>
          </a:p>
        </p:txBody>
      </p:sp>
    </p:spTree>
    <p:extLst>
      <p:ext uri="{BB962C8B-B14F-4D97-AF65-F5344CB8AC3E}">
        <p14:creationId xmlns:p14="http://schemas.microsoft.com/office/powerpoint/2010/main" val="104135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high background ozone tends to occur at low ventilation, the pattern indicates that the relationship is not simple.  Is the ventilation poor regionally rather than just locally?</a:t>
            </a:r>
            <a:endParaRPr lang="en-US" dirty="0"/>
          </a:p>
        </p:txBody>
      </p:sp>
    </p:spTree>
    <p:extLst>
      <p:ext uri="{BB962C8B-B14F-4D97-AF65-F5344CB8AC3E}">
        <p14:creationId xmlns:p14="http://schemas.microsoft.com/office/powerpoint/2010/main" val="406112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Sites listed in the table</a:t>
            </a:r>
            <a:r>
              <a:rPr lang="en-US" baseline="0" dirty="0" smtClean="0"/>
              <a:t> were used to calculate the regional ventilation index.  These sites are well distributed around eastern Texas.</a:t>
            </a:r>
            <a:endParaRPr lang="en-US" dirty="0"/>
          </a:p>
        </p:txBody>
      </p:sp>
    </p:spTree>
    <p:extLst>
      <p:ext uri="{BB962C8B-B14F-4D97-AF65-F5344CB8AC3E}">
        <p14:creationId xmlns:p14="http://schemas.microsoft.com/office/powerpoint/2010/main" val="334263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a:t>
            </a:r>
            <a:r>
              <a:rPr lang="en-US" baseline="0" dirty="0" smtClean="0"/>
              <a:t> average r</a:t>
            </a:r>
            <a:r>
              <a:rPr lang="en-US" dirty="0" smtClean="0"/>
              <a:t>egional and HGB local ventilation indices were</a:t>
            </a:r>
            <a:r>
              <a:rPr lang="en-US" baseline="0" dirty="0" smtClean="0"/>
              <a:t> closely correlated, suggesting that local stagnation tends to occur when meteorological conditions are stagnant regionally.</a:t>
            </a:r>
            <a:endParaRPr lang="en-US" dirty="0"/>
          </a:p>
        </p:txBody>
      </p:sp>
    </p:spTree>
    <p:extLst>
      <p:ext uri="{BB962C8B-B14F-4D97-AF65-F5344CB8AC3E}">
        <p14:creationId xmlns:p14="http://schemas.microsoft.com/office/powerpoint/2010/main" val="10587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graph, the HGB average daily ventilation index is compared to daily ventilation indices for four sites:  Mauriceville, near Beaumont; Tyler; Eagle Mountain Lake, on the western edge of Fort Worth; and Calaveras Lake, just SE of San Antonio.  The HGB average is correlated with all of these sites, though sites farther away have lower correlations, as one would expect.</a:t>
            </a:r>
            <a:endParaRPr lang="en-US" dirty="0"/>
          </a:p>
        </p:txBody>
      </p:sp>
    </p:spTree>
    <p:extLst>
      <p:ext uri="{BB962C8B-B14F-4D97-AF65-F5344CB8AC3E}">
        <p14:creationId xmlns:p14="http://schemas.microsoft.com/office/powerpoint/2010/main" val="99824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and HGB local ventilation track each other relatively well.  Some periods of</a:t>
            </a:r>
            <a:r>
              <a:rPr lang="en-US" baseline="0" dirty="0" smtClean="0"/>
              <a:t> stagnation lead to high ozone (surpassing 75 </a:t>
            </a:r>
            <a:r>
              <a:rPr lang="en-US" baseline="0" dirty="0" err="1" smtClean="0"/>
              <a:t>ppbv</a:t>
            </a:r>
            <a:r>
              <a:rPr lang="en-US" baseline="0" dirty="0" smtClean="0"/>
              <a:t>).  Long periods (5-10 days) of low ventilation are particularly conducive to high ozone across a widespread area. [Need to add Houston MDA8 ozone concentrations to these graphs]</a:t>
            </a:r>
            <a:endParaRPr lang="en-US" dirty="0"/>
          </a:p>
        </p:txBody>
      </p:sp>
    </p:spTree>
    <p:extLst>
      <p:ext uri="{BB962C8B-B14F-4D97-AF65-F5344CB8AC3E}">
        <p14:creationId xmlns:p14="http://schemas.microsoft.com/office/powerpoint/2010/main" val="47284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Line 10"/>
          <p:cNvSpPr>
            <a:spLocks noChangeShapeType="1"/>
          </p:cNvSpPr>
          <p:nvPr userDrawn="1"/>
        </p:nvSpPr>
        <p:spPr bwMode="auto">
          <a:xfrm>
            <a:off x="1371600" y="3505200"/>
            <a:ext cx="6477000" cy="0"/>
          </a:xfrm>
          <a:prstGeom prst="line">
            <a:avLst/>
          </a:prstGeom>
          <a:noFill/>
          <a:ln w="57150">
            <a:solidFill>
              <a:srgbClr val="000068"/>
            </a:solidFill>
            <a:round/>
            <a:headEnd/>
            <a:tailEnd/>
          </a:ln>
        </p:spPr>
        <p:txBody>
          <a:bodyPr wrap="none"/>
          <a:lstStyle/>
          <a:p>
            <a:endParaRPr lang="en-US" dirty="0"/>
          </a:p>
        </p:txBody>
      </p:sp>
      <p:pic>
        <p:nvPicPr>
          <p:cNvPr id="5" name="Picture 8" descr="tceq_name_short"/>
          <p:cNvPicPr>
            <a:picLocks noChangeAspect="1" noChangeArrowheads="1"/>
          </p:cNvPicPr>
          <p:nvPr userDrawn="1"/>
        </p:nvPicPr>
        <p:blipFill>
          <a:blip r:embed="rId2" cstate="print"/>
          <a:srcRect r="18868" b="-1408"/>
          <a:stretch>
            <a:fillRect/>
          </a:stretch>
        </p:blipFill>
        <p:spPr bwMode="auto">
          <a:xfrm>
            <a:off x="6248400" y="0"/>
            <a:ext cx="2895600" cy="2020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287271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224084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29151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68857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171846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194865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61234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1936269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2146727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240029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0"/>
            <a:ext cx="7239000" cy="4267200"/>
          </a:xfrm>
        </p:spPr>
        <p:txBody>
          <a:bodyPr/>
          <a:lstStyle>
            <a:lvl1pPr>
              <a:spcAft>
                <a:spcPts val="300"/>
              </a:spcAft>
              <a:defRPr sz="2400" baseline="0">
                <a:latin typeface="Verdana" pitchFamily="34" charset="0"/>
              </a:defRPr>
            </a:lvl1pPr>
            <a:lvl2pPr>
              <a:defRPr sz="2000" baseline="0">
                <a:latin typeface="Verdana" pitchFamily="34" charset="0"/>
              </a:defRPr>
            </a:lvl2pPr>
            <a:lvl3pPr>
              <a:defRPr sz="20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5"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Background ozone</a:t>
            </a:r>
            <a:r>
              <a:rPr lang="en-US" sz="1000" i="1" baseline="0" dirty="0" smtClean="0">
                <a:latin typeface="Verdana" pitchFamily="34" charset="0"/>
              </a:rPr>
              <a:t>  </a:t>
            </a:r>
            <a:r>
              <a:rPr lang="en-US" sz="1000" dirty="0" smtClean="0">
                <a:latin typeface="Verdana" pitchFamily="34" charset="0"/>
              </a:rPr>
              <a:t>•  MJE/JHS  •  October 2014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3930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399126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287258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81684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377209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225996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339472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7EB05-57CD-4012-902D-6D1AB35A1EF8}"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3772C-387E-4EB7-BE32-F4AD74BA3E6F}" type="slidenum">
              <a:rPr lang="en-US" smtClean="0"/>
              <a:pPr/>
              <a:t>‹#›</a:t>
            </a:fld>
            <a:endParaRPr lang="en-US"/>
          </a:p>
        </p:txBody>
      </p:sp>
    </p:spTree>
    <p:extLst>
      <p:ext uri="{BB962C8B-B14F-4D97-AF65-F5344CB8AC3E}">
        <p14:creationId xmlns:p14="http://schemas.microsoft.com/office/powerpoint/2010/main" val="78980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3" name="Line 51"/>
          <p:cNvSpPr>
            <a:spLocks noChangeShapeType="1"/>
          </p:cNvSpPr>
          <p:nvPr userDrawn="1"/>
        </p:nvSpPr>
        <p:spPr bwMode="auto">
          <a:xfrm flipV="1">
            <a:off x="1066800" y="990600"/>
            <a:ext cx="7848600" cy="0"/>
          </a:xfrm>
          <a:prstGeom prst="line">
            <a:avLst/>
          </a:prstGeom>
          <a:noFill/>
          <a:ln w="57150">
            <a:solidFill>
              <a:srgbClr val="000086">
                <a:alpha val="50000"/>
              </a:srgbClr>
            </a:solidFill>
            <a:round/>
            <a:headEnd/>
            <a:tailEnd/>
          </a:ln>
          <a:effectLst/>
        </p:spPr>
        <p:txBody>
          <a:bodyPr wrap="none"/>
          <a:lstStyle/>
          <a:p>
            <a:pPr>
              <a:defRPr/>
            </a:pPr>
            <a:endParaRPr lang="en-US" dirty="0"/>
          </a:p>
        </p:txBody>
      </p:sp>
      <p:sp>
        <p:nvSpPr>
          <p:cNvPr id="4"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B</a:t>
            </a:r>
            <a:r>
              <a:rPr lang="en-US" sz="1000" baseline="0" dirty="0" smtClean="0">
                <a:latin typeface="Verdana" pitchFamily="34" charset="0"/>
              </a:rPr>
              <a:t>ackground ozone</a:t>
            </a:r>
            <a:r>
              <a:rPr lang="en-US" sz="1000" i="1" baseline="0" dirty="0" smtClean="0">
                <a:latin typeface="Verdana" pitchFamily="34" charset="0"/>
              </a:rPr>
              <a:t>  </a:t>
            </a:r>
            <a:r>
              <a:rPr lang="en-US" sz="1000" dirty="0" smtClean="0">
                <a:latin typeface="Verdana" pitchFamily="34" charset="0"/>
              </a:rPr>
              <a:t>•  MJE/JHS  •  October 2014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0" y="6597650"/>
            <a:ext cx="9144000" cy="246221"/>
          </a:xfrm>
          <a:prstGeom prst="rect">
            <a:avLst/>
          </a:prstGeom>
          <a:noFill/>
          <a:ln w="12700" cap="sq">
            <a:noFill/>
            <a:miter lim="800000"/>
            <a:headEnd type="none" w="sm" len="sm"/>
            <a:tailEnd type="none" w="sm" len="sm"/>
          </a:ln>
          <a:effectLst/>
        </p:spPr>
        <p:txBody>
          <a:bodyPr>
            <a:spAutoFit/>
          </a:bodyPr>
          <a:lstStyle/>
          <a:p>
            <a:pPr algn="ctr">
              <a:defRPr/>
            </a:pPr>
            <a:r>
              <a:rPr lang="en-US" sz="1000" dirty="0">
                <a:latin typeface="Verdana" pitchFamily="34" charset="0"/>
              </a:rPr>
              <a:t>Air Quality </a:t>
            </a:r>
            <a:r>
              <a:rPr lang="en-US" sz="1000" dirty="0" smtClean="0">
                <a:latin typeface="Verdana" pitchFamily="34" charset="0"/>
              </a:rPr>
              <a:t>Division • Background ozone</a:t>
            </a:r>
            <a:r>
              <a:rPr lang="en-US" sz="1000" i="1" baseline="0" dirty="0" smtClean="0">
                <a:latin typeface="Verdana" pitchFamily="34" charset="0"/>
              </a:rPr>
              <a:t>  </a:t>
            </a:r>
            <a:r>
              <a:rPr lang="en-US" sz="1000" dirty="0" smtClean="0">
                <a:latin typeface="Verdana" pitchFamily="34" charset="0"/>
              </a:rPr>
              <a:t>•  MJE/JHS  •  October 2014  </a:t>
            </a:r>
            <a:r>
              <a:rPr lang="en-US" sz="1000" dirty="0">
                <a:latin typeface="Verdana" pitchFamily="34" charset="0"/>
              </a:rPr>
              <a:t>•   Page </a:t>
            </a:r>
            <a:fld id="{B1868B4F-56A1-4630-8946-0E7C9CB9965E}" type="slidenum">
              <a:rPr lang="en-US" sz="1000">
                <a:latin typeface="Verdana" pitchFamily="34" charset="0"/>
              </a:rPr>
              <a:pPr algn="ctr">
                <a:defRPr/>
              </a:pPr>
              <a:t>‹#›</a:t>
            </a:fld>
            <a:endParaRPr lang="en-US" sz="1000" dirty="0">
              <a:latin typeface="Verdana" pitchFamily="34"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7554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30932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52345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10788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8837A-1AED-4681-B62E-A5918F57AF07}"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03525-F943-4234-AE5A-EF0B818E00C9}" type="slidenum">
              <a:rPr lang="en-US" smtClean="0"/>
              <a:pPr/>
              <a:t>‹#›</a:t>
            </a:fld>
            <a:endParaRPr lang="en-US"/>
          </a:p>
        </p:txBody>
      </p:sp>
    </p:spTree>
    <p:extLst>
      <p:ext uri="{BB962C8B-B14F-4D97-AF65-F5344CB8AC3E}">
        <p14:creationId xmlns:p14="http://schemas.microsoft.com/office/powerpoint/2010/main" val="816644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447800" y="152400"/>
            <a:ext cx="6858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1295400" y="1730375"/>
            <a:ext cx="7239000" cy="426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3C-TCEQ-small.png"/>
          <p:cNvPicPr>
            <a:picLocks noChangeAspect="1"/>
          </p:cNvPicPr>
          <p:nvPr/>
        </p:nvPicPr>
        <p:blipFill>
          <a:blip r:embed="rId7" cstate="print"/>
          <a:stretch>
            <a:fillRect/>
          </a:stretch>
        </p:blipFill>
        <p:spPr>
          <a:xfrm>
            <a:off x="457200" y="228600"/>
            <a:ext cx="394226" cy="68561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9" r:id="rId4"/>
    <p:sldLayoutId id="2147483694" r:id="rId5"/>
  </p:sldLayoutIdLst>
  <p:transition/>
  <p:timing>
    <p:tnLst>
      <p:par>
        <p:cTn id="1" dur="indefinite" restart="never" nodeType="tmRoot"/>
      </p:par>
    </p:tnLst>
  </p:timing>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Black" pitchFamily="34" charset="0"/>
        </a:defRPr>
      </a:lvl2pPr>
      <a:lvl3pPr algn="ctr" rtl="0" eaLnBrk="0" fontAlgn="base" hangingPunct="0">
        <a:spcBef>
          <a:spcPct val="0"/>
        </a:spcBef>
        <a:spcAft>
          <a:spcPct val="0"/>
        </a:spcAft>
        <a:defRPr sz="2800">
          <a:solidFill>
            <a:schemeClr val="tx1"/>
          </a:solidFill>
          <a:latin typeface="Arial Black" pitchFamily="34" charset="0"/>
        </a:defRPr>
      </a:lvl3pPr>
      <a:lvl4pPr algn="ctr" rtl="0" eaLnBrk="0" fontAlgn="base" hangingPunct="0">
        <a:spcBef>
          <a:spcPct val="0"/>
        </a:spcBef>
        <a:spcAft>
          <a:spcPct val="0"/>
        </a:spcAft>
        <a:defRPr sz="2800">
          <a:solidFill>
            <a:schemeClr val="tx1"/>
          </a:solidFill>
          <a:latin typeface="Arial Black" pitchFamily="34" charset="0"/>
        </a:defRPr>
      </a:lvl4pPr>
      <a:lvl5pPr algn="ctr" rtl="0" eaLnBrk="0" fontAlgn="base" hangingPunct="0">
        <a:spcBef>
          <a:spcPct val="0"/>
        </a:spcBef>
        <a:spcAft>
          <a:spcPct val="0"/>
        </a:spcAft>
        <a:defRPr sz="2800">
          <a:solidFill>
            <a:schemeClr val="tx1"/>
          </a:solidFill>
          <a:latin typeface="Arial Black" pitchFamily="34" charset="0"/>
        </a:defRPr>
      </a:lvl5pPr>
      <a:lvl6pPr marL="457200" algn="ctr" rtl="0" eaLnBrk="0" fontAlgn="base" hangingPunct="0">
        <a:spcBef>
          <a:spcPct val="0"/>
        </a:spcBef>
        <a:spcAft>
          <a:spcPct val="0"/>
        </a:spcAft>
        <a:defRPr sz="2800">
          <a:solidFill>
            <a:schemeClr val="tx1"/>
          </a:solidFill>
          <a:latin typeface="Arial Black" pitchFamily="34" charset="0"/>
        </a:defRPr>
      </a:lvl6pPr>
      <a:lvl7pPr marL="914400" algn="ctr" rtl="0" eaLnBrk="0" fontAlgn="base" hangingPunct="0">
        <a:spcBef>
          <a:spcPct val="0"/>
        </a:spcBef>
        <a:spcAft>
          <a:spcPct val="0"/>
        </a:spcAft>
        <a:defRPr sz="2800">
          <a:solidFill>
            <a:schemeClr val="tx1"/>
          </a:solidFill>
          <a:latin typeface="Arial Black" pitchFamily="34" charset="0"/>
        </a:defRPr>
      </a:lvl7pPr>
      <a:lvl8pPr marL="1371600" algn="ctr" rtl="0" eaLnBrk="0" fontAlgn="base" hangingPunct="0">
        <a:spcBef>
          <a:spcPct val="0"/>
        </a:spcBef>
        <a:spcAft>
          <a:spcPct val="0"/>
        </a:spcAft>
        <a:defRPr sz="2800">
          <a:solidFill>
            <a:schemeClr val="tx1"/>
          </a:solidFill>
          <a:latin typeface="Arial Black" pitchFamily="34" charset="0"/>
        </a:defRPr>
      </a:lvl8pPr>
      <a:lvl9pPr marL="1828800" algn="ctr" rtl="0" eaLnBrk="0" fontAlgn="base" hangingPunct="0">
        <a:spcBef>
          <a:spcPct val="0"/>
        </a:spcBef>
        <a:spcAft>
          <a:spcPct val="0"/>
        </a:spcAft>
        <a:defRPr sz="28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rgbClr val="01654B"/>
        </a:buClr>
        <a:buSzPct val="95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1654B"/>
        </a:buClr>
        <a:buSzPct val="100000"/>
        <a:buChar char="–"/>
        <a:defRPr sz="2000">
          <a:solidFill>
            <a:schemeClr val="tx1"/>
          </a:solidFill>
          <a:latin typeface="+mn-lt"/>
        </a:defRPr>
      </a:lvl2pPr>
      <a:lvl3pPr marL="1143000" indent="-228600" algn="l" rtl="0" eaLnBrk="0" fontAlgn="base" hangingPunct="0">
        <a:spcBef>
          <a:spcPct val="20000"/>
        </a:spcBef>
        <a:spcAft>
          <a:spcPct val="0"/>
        </a:spcAft>
        <a:buClr>
          <a:srgbClr val="01654B"/>
        </a:buClr>
        <a:buSzPct val="5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0" fontAlgn="base" hangingPunct="0">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8837A-1AED-4681-B62E-A5918F57AF07}"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03525-F943-4234-AE5A-EF0B818E00C9}" type="slidenum">
              <a:rPr lang="en-US" smtClean="0"/>
              <a:pPr/>
              <a:t>‹#›</a:t>
            </a:fld>
            <a:endParaRPr lang="en-US"/>
          </a:p>
        </p:txBody>
      </p:sp>
    </p:spTree>
    <p:extLst>
      <p:ext uri="{BB962C8B-B14F-4D97-AF65-F5344CB8AC3E}">
        <p14:creationId xmlns:p14="http://schemas.microsoft.com/office/powerpoint/2010/main" val="20179882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7EB05-57CD-4012-902D-6D1AB35A1EF8}"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3772C-387E-4EB7-BE32-F4AD74BA3E6F}" type="slidenum">
              <a:rPr lang="en-US" smtClean="0"/>
              <a:pPr/>
              <a:t>‹#›</a:t>
            </a:fld>
            <a:endParaRPr lang="en-US"/>
          </a:p>
        </p:txBody>
      </p:sp>
    </p:spTree>
    <p:extLst>
      <p:ext uri="{BB962C8B-B14F-4D97-AF65-F5344CB8AC3E}">
        <p14:creationId xmlns:p14="http://schemas.microsoft.com/office/powerpoint/2010/main" val="4741799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Jim.Smith@tceq.texas.gov" TargetMode="External"/><Relationship Id="rId2" Type="http://schemas.openxmlformats.org/officeDocument/2006/relationships/hyperlink" Target="mailto:Mark.Estes@tceq.texa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a:spLocks noGrp="1" noChangeArrowheads="1"/>
          </p:cNvSpPr>
          <p:nvPr>
            <p:ph type="ctrTitle"/>
          </p:nvPr>
        </p:nvSpPr>
        <p:spPr>
          <a:xfrm>
            <a:off x="762000" y="1371600"/>
            <a:ext cx="7772400" cy="1752600"/>
          </a:xfrm>
        </p:spPr>
        <p:txBody>
          <a:bodyPr/>
          <a:lstStyle/>
          <a:p>
            <a:pPr>
              <a:spcBef>
                <a:spcPct val="90000"/>
              </a:spcBef>
            </a:pPr>
            <a:r>
              <a:rPr lang="en-US" sz="3600" dirty="0" smtClean="0"/>
              <a:t>Regional background ozone in the eastern half of Texas</a:t>
            </a:r>
            <a:endParaRPr lang="en-US" sz="3600" b="1" i="1" dirty="0" smtClean="0"/>
          </a:p>
        </p:txBody>
      </p:sp>
      <p:sp>
        <p:nvSpPr>
          <p:cNvPr id="3076" name="Text Box 4"/>
          <p:cNvSpPr txBox="1">
            <a:spLocks noChangeArrowheads="1"/>
          </p:cNvSpPr>
          <p:nvPr/>
        </p:nvSpPr>
        <p:spPr bwMode="auto">
          <a:xfrm>
            <a:off x="152400" y="6172200"/>
            <a:ext cx="1676400" cy="457200"/>
          </a:xfrm>
          <a:prstGeom prst="rect">
            <a:avLst/>
          </a:prstGeom>
          <a:noFill/>
          <a:ln w="12700">
            <a:noFill/>
            <a:miter lim="800000"/>
            <a:headEnd/>
            <a:tailEnd/>
          </a:ln>
        </p:spPr>
        <p:txBody>
          <a:bodyPr>
            <a:spAutoFit/>
          </a:bodyPr>
          <a:lstStyle/>
          <a:p>
            <a:pPr>
              <a:spcBef>
                <a:spcPct val="50000"/>
              </a:spcBef>
            </a:pPr>
            <a:endParaRPr lang="en-US" dirty="0"/>
          </a:p>
        </p:txBody>
      </p:sp>
      <p:sp>
        <p:nvSpPr>
          <p:cNvPr id="3077" name="Rectangle 5"/>
          <p:cNvSpPr>
            <a:spLocks noChangeArrowheads="1"/>
          </p:cNvSpPr>
          <p:nvPr/>
        </p:nvSpPr>
        <p:spPr bwMode="auto">
          <a:xfrm>
            <a:off x="-152400" y="6553200"/>
            <a:ext cx="4648200" cy="320675"/>
          </a:xfrm>
          <a:prstGeom prst="rect">
            <a:avLst/>
          </a:prstGeom>
          <a:noFill/>
          <a:ln w="12700" cap="sq">
            <a:noFill/>
            <a:miter lim="800000"/>
            <a:headEnd type="none" w="sm" len="sm"/>
            <a:tailEnd type="none" w="sm" len="sm"/>
          </a:ln>
        </p:spPr>
        <p:txBody>
          <a:bodyPr>
            <a:spAutoFit/>
          </a:bodyPr>
          <a:lstStyle/>
          <a:p>
            <a:r>
              <a:rPr lang="en-US" sz="1500" dirty="0">
                <a:solidFill>
                  <a:schemeClr val="bg1"/>
                </a:solidFill>
                <a:latin typeface="Incised901 BT" pitchFamily="2" charset="0"/>
              </a:rPr>
              <a:t>      Air Quality Division  </a:t>
            </a:r>
          </a:p>
        </p:txBody>
      </p:sp>
      <p:pic>
        <p:nvPicPr>
          <p:cNvPr id="3080" name="Picture 8" descr="tceq_name_short"/>
          <p:cNvPicPr>
            <a:picLocks noChangeAspect="1" noChangeArrowheads="1"/>
          </p:cNvPicPr>
          <p:nvPr/>
        </p:nvPicPr>
        <p:blipFill>
          <a:blip r:embed="rId3" cstate="print"/>
          <a:srcRect r="18868" b="-1408"/>
          <a:stretch>
            <a:fillRect/>
          </a:stretch>
        </p:blipFill>
        <p:spPr bwMode="auto">
          <a:xfrm>
            <a:off x="6248400" y="0"/>
            <a:ext cx="2895600" cy="202019"/>
          </a:xfrm>
          <a:prstGeom prst="rect">
            <a:avLst/>
          </a:prstGeom>
          <a:noFill/>
          <a:ln w="9525">
            <a:noFill/>
            <a:miter lim="800000"/>
            <a:headEnd/>
            <a:tailEnd/>
          </a:ln>
        </p:spPr>
      </p:pic>
      <p:sp>
        <p:nvSpPr>
          <p:cNvPr id="3082" name="Text Box 11"/>
          <p:cNvSpPr txBox="1">
            <a:spLocks noChangeArrowheads="1"/>
          </p:cNvSpPr>
          <p:nvPr/>
        </p:nvSpPr>
        <p:spPr bwMode="auto">
          <a:xfrm>
            <a:off x="685800" y="3774645"/>
            <a:ext cx="7772400" cy="2185214"/>
          </a:xfrm>
          <a:prstGeom prst="rect">
            <a:avLst/>
          </a:prstGeom>
          <a:noFill/>
          <a:ln w="9525">
            <a:noFill/>
            <a:miter lim="800000"/>
            <a:headEnd/>
            <a:tailEnd/>
          </a:ln>
        </p:spPr>
        <p:txBody>
          <a:bodyPr wrap="square">
            <a:spAutoFit/>
          </a:bodyPr>
          <a:lstStyle/>
          <a:p>
            <a:pPr algn="ctr" eaLnBrk="1" hangingPunct="1"/>
            <a:r>
              <a:rPr lang="en-US" dirty="0" smtClean="0">
                <a:latin typeface="+mn-lt"/>
              </a:rPr>
              <a:t>Mark Estes, Jim Smith &amp; Fernando Mercado</a:t>
            </a:r>
          </a:p>
          <a:p>
            <a:pPr algn="ctr" eaLnBrk="1" hangingPunct="1"/>
            <a:r>
              <a:rPr lang="en-US" sz="2000" b="1" i="1" dirty="0"/>
              <a:t>Texas Commission on Environmental Quality, Austin, TX</a:t>
            </a:r>
          </a:p>
          <a:p>
            <a:pPr algn="ctr" eaLnBrk="1" hangingPunct="1"/>
            <a:endParaRPr lang="en-US" sz="1800" dirty="0" smtClean="0">
              <a:latin typeface="+mn-lt"/>
            </a:endParaRPr>
          </a:p>
          <a:p>
            <a:pPr algn="ctr" eaLnBrk="1" hangingPunct="1"/>
            <a:r>
              <a:rPr lang="en-US" sz="2000" dirty="0" smtClean="0">
                <a:latin typeface="+mn-lt"/>
              </a:rPr>
              <a:t>Presented at:</a:t>
            </a:r>
            <a:endParaRPr lang="en-US" sz="2000" dirty="0">
              <a:latin typeface="+mn-lt"/>
            </a:endParaRPr>
          </a:p>
          <a:p>
            <a:pPr algn="ctr" eaLnBrk="1" hangingPunct="1"/>
            <a:r>
              <a:rPr lang="en-US" sz="1800" b="1" dirty="0" smtClean="0">
                <a:latin typeface="+mn-lt"/>
              </a:rPr>
              <a:t>CMAS 2014</a:t>
            </a:r>
          </a:p>
          <a:p>
            <a:pPr algn="ctr" eaLnBrk="1" hangingPunct="1"/>
            <a:r>
              <a:rPr lang="en-US" sz="1800" b="1" dirty="0" smtClean="0">
                <a:latin typeface="+mn-lt"/>
              </a:rPr>
              <a:t>Chapel Hill, North Carolina</a:t>
            </a:r>
          </a:p>
          <a:p>
            <a:pPr algn="ctr" eaLnBrk="1" hangingPunct="1"/>
            <a:r>
              <a:rPr lang="en-US" sz="1800" b="1" dirty="0" smtClean="0">
                <a:latin typeface="+mn-lt"/>
              </a:rPr>
              <a:t>29 October 2014</a:t>
            </a:r>
            <a:endParaRPr lang="en-US" sz="1800" b="1"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Ventilation index (i.e., wind run)</a:t>
            </a:r>
            <a:endParaRPr lang="en-US" dirty="0"/>
          </a:p>
        </p:txBody>
      </p:sp>
      <p:sp>
        <p:nvSpPr>
          <p:cNvPr id="3" name="Content Placeholder 2"/>
          <p:cNvSpPr>
            <a:spLocks noGrp="1"/>
          </p:cNvSpPr>
          <p:nvPr>
            <p:ph idx="1"/>
          </p:nvPr>
        </p:nvSpPr>
        <p:spPr>
          <a:xfrm>
            <a:off x="446455" y="1201510"/>
            <a:ext cx="4240760" cy="5376700"/>
          </a:xfrm>
        </p:spPr>
        <p:txBody>
          <a:bodyPr>
            <a:normAutofit fontScale="85000" lnSpcReduction="10000"/>
          </a:bodyPr>
          <a:lstStyle/>
          <a:p>
            <a:r>
              <a:rPr lang="en-US" dirty="0" smtClean="0"/>
              <a:t>Simple technique follows </a:t>
            </a:r>
            <a:r>
              <a:rPr lang="en-US" dirty="0" err="1" smtClean="0"/>
              <a:t>Allwine</a:t>
            </a:r>
            <a:r>
              <a:rPr lang="en-US" dirty="0" smtClean="0"/>
              <a:t> and Whiteman (1994) method of estimating ventilation from wind speed and direction data. Vector addition of </a:t>
            </a:r>
            <a:r>
              <a:rPr lang="en-US" dirty="0" err="1" smtClean="0"/>
              <a:t>uv</a:t>
            </a:r>
            <a:r>
              <a:rPr lang="en-US" dirty="0" smtClean="0"/>
              <a:t> wind vectors to determine “wind run”, which is the distance that an air parcel could travel if it moved at the speed and direction indicated by the wind measurements at the site.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430" y="1201510"/>
            <a:ext cx="42576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4385785" y="5464465"/>
                <a:ext cx="4770473" cy="1143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𝑉𝐼</m:t>
                      </m:r>
                      <m:r>
                        <a:rPr lang="en-US" b="0" i="1" smtClean="0">
                          <a:latin typeface="Cambria Math"/>
                        </a:rPr>
                        <m:t>=</m:t>
                      </m:r>
                      <m:r>
                        <a:rPr lang="en-US" b="0" i="1" smtClean="0">
                          <a:latin typeface="Cambria Math"/>
                        </a:rPr>
                        <m:t>𝑤𝑖𝑛𝑑</m:t>
                      </m:r>
                      <m:r>
                        <a:rPr lang="en-US" b="0" i="1" smtClean="0">
                          <a:latin typeface="Cambria Math"/>
                        </a:rPr>
                        <m:t> </m:t>
                      </m:r>
                      <m:r>
                        <a:rPr lang="en-US" b="0" i="1" smtClean="0">
                          <a:latin typeface="Cambria Math"/>
                        </a:rPr>
                        <m:t>𝑟𝑢𝑛</m:t>
                      </m:r>
                      <m:r>
                        <a:rPr lang="en-US" b="0" i="1" smtClean="0">
                          <a:latin typeface="Cambria Math"/>
                        </a:rPr>
                        <m:t>= </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𝑖</m:t>
                          </m:r>
                          <m:r>
                            <a:rPr lang="en-US" b="0" i="1" smtClean="0">
                              <a:latin typeface="Cambria Math"/>
                            </a:rPr>
                            <m:t>=23</m:t>
                          </m:r>
                        </m:sup>
                        <m:e>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𝑖</m:t>
                                  </m:r>
                                </m:sub>
                                <m:sup>
                                  <m:r>
                                    <a:rPr lang="en-US" b="0" i="1" smtClean="0">
                                      <a:latin typeface="Cambria Math"/>
                                    </a:rPr>
                                    <m:t>2</m:t>
                                  </m:r>
                                </m:sup>
                              </m:sSubSup>
                              <m:r>
                                <a:rPr lang="en-US" b="0" i="1" smtClean="0">
                                  <a:latin typeface="Cambria Math"/>
                                </a:rPr>
                                <m:t>+</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𝑖</m:t>
                                  </m:r>
                                </m:sub>
                                <m:sup>
                                  <m:r>
                                    <a:rPr lang="en-US" b="0" i="1" smtClean="0">
                                      <a:latin typeface="Cambria Math"/>
                                    </a:rPr>
                                    <m:t>2</m:t>
                                  </m:r>
                                </m:sup>
                              </m:sSubSup>
                            </m:e>
                          </m:rad>
                        </m:e>
                      </m:nary>
                      <m:r>
                        <a:rPr lang="en-US" b="0" i="1" smtClean="0">
                          <a:latin typeface="Cambria Math"/>
                        </a:rPr>
                        <m:t>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85785" y="5464465"/>
                <a:ext cx="4770473" cy="114364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205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640" y="433410"/>
            <a:ext cx="4572000" cy="5262979"/>
          </a:xfrm>
          <a:prstGeom prst="rect">
            <a:avLst/>
          </a:prstGeom>
        </p:spPr>
        <p:txBody>
          <a:bodyPr>
            <a:spAutoFit/>
          </a:bodyPr>
          <a:lstStyle/>
          <a:p>
            <a:r>
              <a:rPr lang="en-US" sz="1200" dirty="0"/>
              <a:t>C8	Aldine</a:t>
            </a:r>
          </a:p>
          <a:p>
            <a:r>
              <a:rPr lang="en-US" sz="1200" dirty="0"/>
              <a:t>C11	Clute</a:t>
            </a:r>
          </a:p>
          <a:p>
            <a:r>
              <a:rPr lang="en-US" sz="1200" dirty="0"/>
              <a:t>C15	Channelview</a:t>
            </a:r>
          </a:p>
          <a:p>
            <a:r>
              <a:rPr lang="en-US" sz="1200" dirty="0"/>
              <a:t>C26	NW Harris</a:t>
            </a:r>
          </a:p>
          <a:p>
            <a:r>
              <a:rPr lang="en-US" sz="1200" dirty="0"/>
              <a:t>C35	Deer Park</a:t>
            </a:r>
          </a:p>
          <a:p>
            <a:r>
              <a:rPr lang="en-US" sz="1200" dirty="0"/>
              <a:t>C45	Seabrook</a:t>
            </a:r>
          </a:p>
          <a:p>
            <a:r>
              <a:rPr lang="en-US" sz="1200" dirty="0"/>
              <a:t>C53	</a:t>
            </a:r>
            <a:r>
              <a:rPr lang="en-US" sz="1200" dirty="0" err="1"/>
              <a:t>Bayland</a:t>
            </a:r>
            <a:r>
              <a:rPr lang="en-US" sz="1200" dirty="0"/>
              <a:t> Park</a:t>
            </a:r>
          </a:p>
          <a:p>
            <a:r>
              <a:rPr lang="en-US" sz="1200" dirty="0"/>
              <a:t>C78	Conroe </a:t>
            </a:r>
          </a:p>
          <a:p>
            <a:r>
              <a:rPr lang="en-US" sz="1200" dirty="0"/>
              <a:t>C84	Manvel Croix</a:t>
            </a:r>
          </a:p>
          <a:p>
            <a:r>
              <a:rPr lang="en-US" sz="1200" dirty="0"/>
              <a:t>C96	Smith Point</a:t>
            </a:r>
          </a:p>
          <a:p>
            <a:r>
              <a:rPr lang="en-US" sz="1200" dirty="0"/>
              <a:t>C145	Shore Acres</a:t>
            </a:r>
          </a:p>
          <a:p>
            <a:r>
              <a:rPr lang="en-US" sz="1200" dirty="0"/>
              <a:t>C148	Baytown</a:t>
            </a:r>
          </a:p>
          <a:p>
            <a:r>
              <a:rPr lang="en-US" sz="1200" dirty="0"/>
              <a:t>C169	</a:t>
            </a:r>
            <a:r>
              <a:rPr lang="en-US" sz="1200" dirty="0" err="1"/>
              <a:t>Milby</a:t>
            </a:r>
            <a:r>
              <a:rPr lang="en-US" sz="1200" dirty="0"/>
              <a:t> Park</a:t>
            </a:r>
          </a:p>
          <a:p>
            <a:r>
              <a:rPr lang="en-US" sz="1200" dirty="0"/>
              <a:t>C403	Clinton</a:t>
            </a:r>
          </a:p>
          <a:p>
            <a:r>
              <a:rPr lang="en-US" sz="1200" dirty="0"/>
              <a:t>C404	Houston Kirkpatrick</a:t>
            </a:r>
          </a:p>
          <a:p>
            <a:r>
              <a:rPr lang="en-US" sz="1200" dirty="0"/>
              <a:t>C409	Houston Croquet</a:t>
            </a:r>
          </a:p>
          <a:p>
            <a:r>
              <a:rPr lang="en-US" sz="1200" dirty="0"/>
              <a:t>C410	Houston </a:t>
            </a:r>
            <a:r>
              <a:rPr lang="en-US" sz="1200" dirty="0" err="1"/>
              <a:t>Westhollow</a:t>
            </a:r>
            <a:endParaRPr lang="en-US" sz="1200" dirty="0"/>
          </a:p>
          <a:p>
            <a:r>
              <a:rPr lang="en-US" sz="1200" dirty="0"/>
              <a:t>C416	Park Place</a:t>
            </a:r>
          </a:p>
          <a:p>
            <a:r>
              <a:rPr lang="en-US" sz="1200" dirty="0"/>
              <a:t>C617	</a:t>
            </a:r>
            <a:r>
              <a:rPr lang="en-US" sz="1200" dirty="0" err="1"/>
              <a:t>Wallisville</a:t>
            </a:r>
            <a:r>
              <a:rPr lang="en-US" sz="1200" dirty="0"/>
              <a:t> Road</a:t>
            </a:r>
          </a:p>
          <a:p>
            <a:r>
              <a:rPr lang="en-US" sz="1200" dirty="0"/>
              <a:t>C618	</a:t>
            </a:r>
            <a:r>
              <a:rPr lang="en-US" sz="1200" dirty="0" err="1"/>
              <a:t>Danciger</a:t>
            </a:r>
            <a:endParaRPr lang="en-US" sz="1200" dirty="0"/>
          </a:p>
          <a:p>
            <a:r>
              <a:rPr lang="en-US" sz="1200" dirty="0"/>
              <a:t>C619	Mustang Bayou</a:t>
            </a:r>
          </a:p>
          <a:p>
            <a:r>
              <a:rPr lang="en-US" sz="1200" dirty="0"/>
              <a:t>C620	Texas City 34th St</a:t>
            </a:r>
          </a:p>
          <a:p>
            <a:r>
              <a:rPr lang="en-US" sz="1200" dirty="0"/>
              <a:t>C1015	Lynchburg Ferry</a:t>
            </a:r>
          </a:p>
          <a:p>
            <a:r>
              <a:rPr lang="en-US" sz="1200" dirty="0"/>
              <a:t>C1016	Lake Jackson</a:t>
            </a:r>
          </a:p>
          <a:p>
            <a:r>
              <a:rPr lang="en-US" sz="1200" dirty="0"/>
              <a:t>C1020	Cesar Chavez </a:t>
            </a:r>
          </a:p>
          <a:p>
            <a:r>
              <a:rPr lang="en-US" sz="1200" dirty="0"/>
              <a:t>C1022	Texas City Ballpark</a:t>
            </a:r>
          </a:p>
          <a:p>
            <a:r>
              <a:rPr lang="en-US" sz="1200" dirty="0"/>
              <a:t>C1029	Manchester</a:t>
            </a:r>
          </a:p>
          <a:p>
            <a:r>
              <a:rPr lang="en-US" sz="1200" dirty="0"/>
              <a:t>C1034	Galveston 99th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58" y="0"/>
            <a:ext cx="6195041" cy="5775038"/>
          </a:xfrm>
          <a:prstGeom prst="rect">
            <a:avLst/>
          </a:prstGeom>
        </p:spPr>
      </p:pic>
      <p:sp>
        <p:nvSpPr>
          <p:cNvPr id="8" name="TextBox 7"/>
          <p:cNvSpPr txBox="1"/>
          <p:nvPr/>
        </p:nvSpPr>
        <p:spPr>
          <a:xfrm>
            <a:off x="-7785" y="5775038"/>
            <a:ext cx="9143999" cy="707886"/>
          </a:xfrm>
          <a:prstGeom prst="rect">
            <a:avLst/>
          </a:prstGeom>
          <a:noFill/>
        </p:spPr>
        <p:txBody>
          <a:bodyPr wrap="square" rtlCol="0">
            <a:spAutoFit/>
          </a:bodyPr>
          <a:lstStyle/>
          <a:p>
            <a:r>
              <a:rPr lang="en-US" sz="2000" dirty="0" smtClean="0"/>
              <a:t>Houston metro area monitoring sites used to calculate ventilation indices.  Daily site indices were averaged to obtain a single area-wide average.</a:t>
            </a:r>
            <a:endParaRPr lang="en-US" sz="2000" dirty="0"/>
          </a:p>
        </p:txBody>
      </p:sp>
    </p:spTree>
    <p:extLst>
      <p:ext uri="{BB962C8B-B14F-4D97-AF65-F5344CB8AC3E}">
        <p14:creationId xmlns:p14="http://schemas.microsoft.com/office/powerpoint/2010/main" val="238314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35" y="0"/>
            <a:ext cx="61087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83540" y="625435"/>
            <a:ext cx="1766630" cy="4801314"/>
          </a:xfrm>
          <a:prstGeom prst="rect">
            <a:avLst/>
          </a:prstGeom>
          <a:noFill/>
        </p:spPr>
        <p:txBody>
          <a:bodyPr wrap="square" rtlCol="0">
            <a:spAutoFit/>
          </a:bodyPr>
          <a:lstStyle/>
          <a:p>
            <a:r>
              <a:rPr lang="en-US" sz="1800" dirty="0" smtClean="0"/>
              <a:t>The relationship between local ozone increment varies clearly with local ventilation in a non-linear manner.  </a:t>
            </a:r>
          </a:p>
          <a:p>
            <a:endParaRPr lang="en-US" sz="1800" dirty="0"/>
          </a:p>
          <a:p>
            <a:r>
              <a:rPr lang="en-US" sz="1800" dirty="0" smtClean="0"/>
              <a:t>Stagnation is necessary but not sufficient for high local ozone production.</a:t>
            </a:r>
            <a:endParaRPr lang="en-US" sz="1800" dirty="0"/>
          </a:p>
        </p:txBody>
      </p:sp>
    </p:spTree>
    <p:extLst>
      <p:ext uri="{BB962C8B-B14F-4D97-AF65-F5344CB8AC3E}">
        <p14:creationId xmlns:p14="http://schemas.microsoft.com/office/powerpoint/2010/main" val="21037222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35" y="0"/>
            <a:ext cx="61087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90780" y="625435"/>
            <a:ext cx="1459390" cy="5355312"/>
          </a:xfrm>
          <a:prstGeom prst="rect">
            <a:avLst/>
          </a:prstGeom>
          <a:noFill/>
        </p:spPr>
        <p:txBody>
          <a:bodyPr wrap="square" rtlCol="0">
            <a:spAutoFit/>
          </a:bodyPr>
          <a:lstStyle/>
          <a:p>
            <a:r>
              <a:rPr lang="en-US" sz="1800" dirty="0" smtClean="0"/>
              <a:t>HGB background ozone is not clearly correlated with HGB </a:t>
            </a:r>
            <a:r>
              <a:rPr lang="en-US" sz="1800" dirty="0" err="1" smtClean="0"/>
              <a:t>areawide</a:t>
            </a:r>
            <a:r>
              <a:rPr lang="en-US" sz="1800" dirty="0" smtClean="0"/>
              <a:t> average ventilation index.  But the highest background ozone does seem to occur with low ventilation…</a:t>
            </a:r>
          </a:p>
          <a:p>
            <a:endParaRPr lang="en-US" sz="1800" dirty="0"/>
          </a:p>
          <a:p>
            <a:endParaRPr lang="en-US" sz="1800" dirty="0"/>
          </a:p>
        </p:txBody>
      </p:sp>
    </p:spTree>
    <p:extLst>
      <p:ext uri="{BB962C8B-B14F-4D97-AF65-F5344CB8AC3E}">
        <p14:creationId xmlns:p14="http://schemas.microsoft.com/office/powerpoint/2010/main" val="25974434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 y="87765"/>
            <a:ext cx="9141289" cy="459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020" y="4811580"/>
            <a:ext cx="8833150" cy="1938992"/>
          </a:xfrm>
          <a:prstGeom prst="rect">
            <a:avLst/>
          </a:prstGeom>
          <a:noFill/>
        </p:spPr>
        <p:txBody>
          <a:bodyPr wrap="square" rtlCol="0">
            <a:spAutoFit/>
          </a:bodyPr>
          <a:lstStyle/>
          <a:p>
            <a:r>
              <a:rPr lang="en-US" dirty="0" smtClean="0"/>
              <a:t>Ranked background ozone, MDA8 ozone, and ventilation index. </a:t>
            </a:r>
          </a:p>
          <a:p>
            <a:r>
              <a:rPr lang="en-US" dirty="0" smtClean="0"/>
              <a:t>Highest background ozone apparently associated with low ventilation.  Is the low ventilation local or regional?  Is the high background only local, or also regional?  Examine regional ventilation, DFW background ozone.</a:t>
            </a:r>
            <a:endParaRPr lang="en-US" dirty="0"/>
          </a:p>
        </p:txBody>
      </p:sp>
    </p:spTree>
    <p:extLst>
      <p:ext uri="{BB962C8B-B14F-4D97-AF65-F5344CB8AC3E}">
        <p14:creationId xmlns:p14="http://schemas.microsoft.com/office/powerpoint/2010/main" val="37945670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8" y="1129030"/>
            <a:ext cx="230505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00" y="126170"/>
            <a:ext cx="6718300"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31390" y="241385"/>
            <a:ext cx="2880375" cy="830997"/>
          </a:xfrm>
          <a:prstGeom prst="rect">
            <a:avLst/>
          </a:prstGeom>
          <a:solidFill>
            <a:schemeClr val="bg2">
              <a:lumMod val="40000"/>
              <a:lumOff val="60000"/>
              <a:alpha val="68000"/>
            </a:schemeClr>
          </a:solidFill>
        </p:spPr>
        <p:txBody>
          <a:bodyPr wrap="square" rtlCol="0">
            <a:spAutoFit/>
          </a:bodyPr>
          <a:lstStyle/>
          <a:p>
            <a:r>
              <a:rPr lang="en-US" dirty="0" smtClean="0"/>
              <a:t>Regional ventilation index</a:t>
            </a:r>
            <a:endParaRPr lang="en-US" dirty="0"/>
          </a:p>
        </p:txBody>
      </p:sp>
    </p:spTree>
    <p:extLst>
      <p:ext uri="{BB962C8B-B14F-4D97-AF65-F5344CB8AC3E}">
        <p14:creationId xmlns:p14="http://schemas.microsoft.com/office/powerpoint/2010/main" val="25784991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587" y="0"/>
            <a:ext cx="7330465" cy="659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21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954" y="15892"/>
            <a:ext cx="7204455" cy="648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292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0" y="8108"/>
            <a:ext cx="8950170" cy="684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0912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860" cy="52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6" y="5297160"/>
            <a:ext cx="9147716" cy="1323439"/>
          </a:xfrm>
          <a:prstGeom prst="rect">
            <a:avLst/>
          </a:prstGeom>
          <a:solidFill>
            <a:schemeClr val="bg1"/>
          </a:solidFill>
        </p:spPr>
        <p:txBody>
          <a:bodyPr wrap="square" rtlCol="0">
            <a:spAutoFit/>
          </a:bodyPr>
          <a:lstStyle/>
          <a:p>
            <a:r>
              <a:rPr lang="en-US" sz="2000" dirty="0" smtClean="0"/>
              <a:t>In 2011, spring frontal passages are punctuated by stagnant periods that lead to high background and peak ozone.  Summer has lower ventilation, but also lower background, especially for HGB.  Transition to fall leads to longer stagnant periods, widespread ozone.</a:t>
            </a:r>
            <a:endParaRPr lang="en-US" sz="2000" dirty="0"/>
          </a:p>
        </p:txBody>
      </p:sp>
    </p:spTree>
    <p:extLst>
      <p:ext uri="{BB962C8B-B14F-4D97-AF65-F5344CB8AC3E}">
        <p14:creationId xmlns:p14="http://schemas.microsoft.com/office/powerpoint/2010/main" val="3789942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961930" y="1086295"/>
            <a:ext cx="7239000" cy="5069460"/>
          </a:xfrm>
        </p:spPr>
        <p:txBody>
          <a:bodyPr/>
          <a:lstStyle/>
          <a:p>
            <a:r>
              <a:rPr lang="en-US" sz="2000" dirty="0"/>
              <a:t>For these analyses, “regional background ozone” is the ozone transported into the area such that local emissions have little influence upon the ozone concentrations.</a:t>
            </a:r>
          </a:p>
          <a:p>
            <a:r>
              <a:rPr lang="en-US" sz="2000" dirty="0" smtClean="0"/>
              <a:t>Background ozone estimates for Houston and Dallas</a:t>
            </a:r>
          </a:p>
          <a:p>
            <a:r>
              <a:rPr lang="en-US" sz="2000" dirty="0" smtClean="0"/>
              <a:t>Factors affecting background ozone:  </a:t>
            </a:r>
            <a:r>
              <a:rPr lang="en-US" sz="2000" dirty="0" smtClean="0"/>
              <a:t>Wind run or ventilation </a:t>
            </a:r>
            <a:r>
              <a:rPr lang="en-US" sz="2000" dirty="0" smtClean="0"/>
              <a:t>index as a measure of stagnation</a:t>
            </a:r>
          </a:p>
          <a:p>
            <a:r>
              <a:rPr lang="en-US" sz="2000" dirty="0" smtClean="0"/>
              <a:t>Local and regional ventilation, and the relationship to background and locally-formed ozone</a:t>
            </a:r>
          </a:p>
          <a:p>
            <a:r>
              <a:rPr lang="en-US" sz="2000" dirty="0" smtClean="0"/>
              <a:t>Transport patterns and their relationship to background ozone</a:t>
            </a:r>
          </a:p>
          <a:p>
            <a:endParaRPr lang="en-US" dirty="0"/>
          </a:p>
        </p:txBody>
      </p:sp>
    </p:spTree>
    <p:extLst>
      <p:ext uri="{BB962C8B-B14F-4D97-AF65-F5344CB8AC3E}">
        <p14:creationId xmlns:p14="http://schemas.microsoft.com/office/powerpoint/2010/main" val="13950880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860" cy="52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144" y="5349250"/>
            <a:ext cx="9051241" cy="1015663"/>
          </a:xfrm>
          <a:prstGeom prst="rect">
            <a:avLst/>
          </a:prstGeom>
          <a:solidFill>
            <a:schemeClr val="bg1"/>
          </a:solidFill>
        </p:spPr>
        <p:txBody>
          <a:bodyPr wrap="square" rtlCol="0">
            <a:spAutoFit/>
          </a:bodyPr>
          <a:lstStyle/>
          <a:p>
            <a:r>
              <a:rPr lang="en-US" sz="2000" dirty="0" smtClean="0"/>
              <a:t>In 2012, spring frontal passages are less frequent than 2011.  Mid-summer has an extended period of low ventilation and high background, leading to high MDA8 O3.  Transition to fall has fewer stagnant periods, lower ozone.</a:t>
            </a:r>
            <a:endParaRPr lang="en-US" sz="2000" dirty="0"/>
          </a:p>
        </p:txBody>
      </p:sp>
    </p:spTree>
    <p:extLst>
      <p:ext uri="{BB962C8B-B14F-4D97-AF65-F5344CB8AC3E}">
        <p14:creationId xmlns:p14="http://schemas.microsoft.com/office/powerpoint/2010/main" val="25266135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4956" y="1201510"/>
            <a:ext cx="1650290" cy="1323439"/>
          </a:xfrm>
          <a:prstGeom prst="rect">
            <a:avLst/>
          </a:prstGeom>
          <a:noFill/>
        </p:spPr>
        <p:txBody>
          <a:bodyPr wrap="square" rtlCol="0">
            <a:spAutoFit/>
          </a:bodyPr>
          <a:lstStyle/>
          <a:p>
            <a:r>
              <a:rPr lang="en-US" sz="1600" dirty="0" smtClean="0"/>
              <a:t>Monthly distribution of Galveston back trajectory clusters.</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070" y="7695"/>
            <a:ext cx="2286000" cy="2743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070" y="7695"/>
            <a:ext cx="2286000"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390" y="1290"/>
            <a:ext cx="2286000" cy="2743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 y="3035425"/>
            <a:ext cx="2286000" cy="27432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7830" y="3035425"/>
            <a:ext cx="2286000" cy="2743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390" y="3035425"/>
            <a:ext cx="2286000" cy="27432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7390" y="3042815"/>
            <a:ext cx="2286000" cy="2743200"/>
          </a:xfrm>
          <a:prstGeom prst="rect">
            <a:avLst/>
          </a:prstGeom>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2055" y="2032507"/>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615" y="2032507"/>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11615" y="2032507"/>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310" y="5184265"/>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4295" y="5191655"/>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25615" y="5167820"/>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1615" y="5184265"/>
            <a:ext cx="19775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3612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45"/>
            <a:ext cx="9144000" cy="578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2546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575"/>
            <a:ext cx="5664200" cy="67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a:off x="4572000" y="3048000"/>
            <a:ext cx="2133600" cy="533400"/>
          </a:xfrm>
          <a:prstGeom prst="straightConnector1">
            <a:avLst/>
          </a:prstGeom>
          <a:solidFill>
            <a:schemeClr val="accent1"/>
          </a:solidFill>
          <a:ln w="31750" cap="flat" cmpd="sng" algn="ctr">
            <a:solidFill>
              <a:srgbClr val="FFC000"/>
            </a:solidFill>
            <a:prstDash val="solid"/>
            <a:round/>
            <a:headEnd type="none" w="med" len="med"/>
            <a:tailEnd type="triangle" w="lg" len="lg"/>
          </a:ln>
          <a:effectLst/>
        </p:spPr>
      </p:cxnSp>
      <p:cxnSp>
        <p:nvCxnSpPr>
          <p:cNvPr id="7" name="Straight Arrow Connector 6"/>
          <p:cNvCxnSpPr/>
          <p:nvPr/>
        </p:nvCxnSpPr>
        <p:spPr bwMode="auto">
          <a:xfrm flipV="1">
            <a:off x="1600200" y="4267200"/>
            <a:ext cx="2057400" cy="228600"/>
          </a:xfrm>
          <a:prstGeom prst="straightConnector1">
            <a:avLst/>
          </a:prstGeom>
          <a:solidFill>
            <a:schemeClr val="accent1"/>
          </a:solidFill>
          <a:ln w="31750" cap="flat" cmpd="sng" algn="ctr">
            <a:solidFill>
              <a:schemeClr val="accent2"/>
            </a:solidFill>
            <a:prstDash val="solid"/>
            <a:round/>
            <a:headEnd type="none" w="med" len="med"/>
            <a:tailEnd type="triangle" w="lg" len="lg"/>
          </a:ln>
          <a:effectLst/>
        </p:spPr>
      </p:cxnSp>
      <p:cxnSp>
        <p:nvCxnSpPr>
          <p:cNvPr id="12" name="Straight Arrow Connector 11"/>
          <p:cNvCxnSpPr/>
          <p:nvPr/>
        </p:nvCxnSpPr>
        <p:spPr bwMode="auto">
          <a:xfrm flipH="1">
            <a:off x="3886200" y="1828800"/>
            <a:ext cx="2971800" cy="1066800"/>
          </a:xfrm>
          <a:prstGeom prst="straightConnector1">
            <a:avLst/>
          </a:prstGeom>
          <a:solidFill>
            <a:schemeClr val="accent1"/>
          </a:solidFill>
          <a:ln w="31750" cap="flat" cmpd="sng" algn="ctr">
            <a:solidFill>
              <a:srgbClr val="FFC000"/>
            </a:solidFill>
            <a:prstDash val="solid"/>
            <a:round/>
            <a:headEnd type="none" w="med" len="med"/>
            <a:tailEnd type="triangle" w="lg" len="lg"/>
          </a:ln>
          <a:effectLst/>
        </p:spPr>
      </p:cxnSp>
      <p:sp>
        <p:nvSpPr>
          <p:cNvPr id="13" name="TextBox 12"/>
          <p:cNvSpPr txBox="1"/>
          <p:nvPr/>
        </p:nvSpPr>
        <p:spPr>
          <a:xfrm>
            <a:off x="6886575" y="1170682"/>
            <a:ext cx="1828800" cy="1077218"/>
          </a:xfrm>
          <a:prstGeom prst="rect">
            <a:avLst/>
          </a:prstGeom>
          <a:noFill/>
          <a:ln w="28575">
            <a:solidFill>
              <a:schemeClr val="tx1"/>
            </a:solidFill>
          </a:ln>
        </p:spPr>
        <p:txBody>
          <a:bodyPr wrap="square" rtlCol="0">
            <a:spAutoFit/>
          </a:bodyPr>
          <a:lstStyle/>
          <a:p>
            <a:r>
              <a:rPr lang="en-US" sz="1600" dirty="0" smtClean="0"/>
              <a:t>Highest concentrations linked to continental flow</a:t>
            </a:r>
            <a:endParaRPr lang="en-US" sz="1600" dirty="0"/>
          </a:p>
        </p:txBody>
      </p:sp>
      <p:sp>
        <p:nvSpPr>
          <p:cNvPr id="15" name="TextBox 14"/>
          <p:cNvSpPr txBox="1"/>
          <p:nvPr/>
        </p:nvSpPr>
        <p:spPr>
          <a:xfrm>
            <a:off x="6819900" y="2513707"/>
            <a:ext cx="1828800" cy="1077218"/>
          </a:xfrm>
          <a:prstGeom prst="rect">
            <a:avLst/>
          </a:prstGeom>
          <a:noFill/>
          <a:ln w="28575">
            <a:solidFill>
              <a:schemeClr val="tx1"/>
            </a:solidFill>
          </a:ln>
        </p:spPr>
        <p:txBody>
          <a:bodyPr wrap="square" rtlCol="0">
            <a:spAutoFit/>
          </a:bodyPr>
          <a:lstStyle/>
          <a:p>
            <a:r>
              <a:rPr lang="en-US" sz="1600" dirty="0" smtClean="0"/>
              <a:t>Intermediate concentrations linked to coastal flow</a:t>
            </a:r>
            <a:endParaRPr lang="en-US" sz="1600" dirty="0"/>
          </a:p>
        </p:txBody>
      </p:sp>
      <p:sp>
        <p:nvSpPr>
          <p:cNvPr id="16" name="TextBox 15"/>
          <p:cNvSpPr txBox="1"/>
          <p:nvPr/>
        </p:nvSpPr>
        <p:spPr>
          <a:xfrm>
            <a:off x="-19050" y="3957191"/>
            <a:ext cx="1828800" cy="1077218"/>
          </a:xfrm>
          <a:prstGeom prst="rect">
            <a:avLst/>
          </a:prstGeom>
          <a:noFill/>
          <a:ln w="28575">
            <a:solidFill>
              <a:schemeClr val="tx1"/>
            </a:solidFill>
          </a:ln>
        </p:spPr>
        <p:txBody>
          <a:bodyPr wrap="square" rtlCol="0">
            <a:spAutoFit/>
          </a:bodyPr>
          <a:lstStyle/>
          <a:p>
            <a:r>
              <a:rPr lang="en-US" sz="1600" dirty="0" smtClean="0"/>
              <a:t>Lowest concentrations linked to Gulf of Mexico flow</a:t>
            </a:r>
            <a:endParaRPr lang="en-US" sz="1600" dirty="0"/>
          </a:p>
        </p:txBody>
      </p:sp>
    </p:spTree>
    <p:extLst>
      <p:ext uri="{BB962C8B-B14F-4D97-AF65-F5344CB8AC3E}">
        <p14:creationId xmlns:p14="http://schemas.microsoft.com/office/powerpoint/2010/main" val="12576221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90" y="2971800"/>
            <a:ext cx="3048000" cy="36576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818"/>
          <a:stretch/>
        </p:blipFill>
        <p:spPr>
          <a:xfrm>
            <a:off x="2356047" y="-7376"/>
            <a:ext cx="2687796" cy="3657600"/>
          </a:xfrm>
          <a:prstGeom prst="rect">
            <a:avLst/>
          </a:prstGeom>
        </p:spPr>
      </p:pic>
      <p:sp>
        <p:nvSpPr>
          <p:cNvPr id="10" name="TextBox 9"/>
          <p:cNvSpPr txBox="1"/>
          <p:nvPr/>
        </p:nvSpPr>
        <p:spPr>
          <a:xfrm>
            <a:off x="194955" y="1201510"/>
            <a:ext cx="1803909" cy="1569660"/>
          </a:xfrm>
          <a:prstGeom prst="rect">
            <a:avLst/>
          </a:prstGeom>
          <a:noFill/>
        </p:spPr>
        <p:txBody>
          <a:bodyPr wrap="square" rtlCol="0">
            <a:spAutoFit/>
          </a:bodyPr>
          <a:lstStyle/>
          <a:p>
            <a:r>
              <a:rPr lang="en-US" sz="1600" dirty="0" smtClean="0"/>
              <a:t>Seven clusters of 3-D Galveston back trajectories produced by SAS FASCLUS procedure. </a:t>
            </a:r>
            <a:endParaRPr lang="en-US" sz="16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1740"/>
          <a:stretch/>
        </p:blipFill>
        <p:spPr>
          <a:xfrm>
            <a:off x="4584181" y="-7376"/>
            <a:ext cx="2690174" cy="365760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4843" t="3633"/>
          <a:stretch/>
        </p:blipFill>
        <p:spPr>
          <a:xfrm>
            <a:off x="2456120" y="3104706"/>
            <a:ext cx="2595571" cy="3524693"/>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4151"/>
          <a:stretch/>
        </p:blipFill>
        <p:spPr>
          <a:xfrm>
            <a:off x="6867085" y="-24541"/>
            <a:ext cx="2616685" cy="3657600"/>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14445" t="3191"/>
          <a:stretch/>
        </p:blipFill>
        <p:spPr>
          <a:xfrm>
            <a:off x="4666645" y="3096602"/>
            <a:ext cx="2607710" cy="3540899"/>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14244" t="3191"/>
          <a:stretch/>
        </p:blipFill>
        <p:spPr>
          <a:xfrm>
            <a:off x="6869931" y="3097502"/>
            <a:ext cx="2613839" cy="3540899"/>
          </a:xfrm>
          <a:prstGeom prst="rect">
            <a:avLst/>
          </a:prstGeom>
        </p:spPr>
      </p:pic>
      <p:sp>
        <p:nvSpPr>
          <p:cNvPr id="13" name="Rectangle 12"/>
          <p:cNvSpPr/>
          <p:nvPr/>
        </p:nvSpPr>
        <p:spPr bwMode="auto">
          <a:xfrm>
            <a:off x="1998864" y="202980"/>
            <a:ext cx="7373761" cy="30724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2471906" y="0"/>
            <a:ext cx="2112275" cy="584775"/>
          </a:xfrm>
          <a:prstGeom prst="rect">
            <a:avLst/>
          </a:prstGeom>
          <a:solidFill>
            <a:schemeClr val="bg1"/>
          </a:solidFill>
        </p:spPr>
        <p:txBody>
          <a:bodyPr wrap="square" rtlCol="0">
            <a:spAutoFit/>
          </a:bodyPr>
          <a:lstStyle/>
          <a:p>
            <a:r>
              <a:rPr lang="en-US" sz="1200" b="1" dirty="0" smtClean="0"/>
              <a:t>Cluster 1 Median Terminal</a:t>
            </a:r>
          </a:p>
          <a:p>
            <a:pPr algn="ctr"/>
            <a:r>
              <a:rPr lang="en-US" sz="1200" b="1" dirty="0" smtClean="0"/>
              <a:t>Ozone Concentrations</a:t>
            </a:r>
          </a:p>
          <a:p>
            <a:pPr algn="ctr"/>
            <a:r>
              <a:rPr lang="en-US" sz="800" b="1" dirty="0" smtClean="0"/>
              <a:t>Min 15 Values per Cell</a:t>
            </a:r>
            <a:endParaRPr lang="en-US" sz="800" b="1" dirty="0"/>
          </a:p>
        </p:txBody>
      </p:sp>
      <p:sp>
        <p:nvSpPr>
          <p:cNvPr id="24" name="TextBox 23"/>
          <p:cNvSpPr txBox="1"/>
          <p:nvPr/>
        </p:nvSpPr>
        <p:spPr>
          <a:xfrm>
            <a:off x="4671757" y="0"/>
            <a:ext cx="2112275" cy="584775"/>
          </a:xfrm>
          <a:prstGeom prst="rect">
            <a:avLst/>
          </a:prstGeom>
          <a:solidFill>
            <a:schemeClr val="bg1"/>
          </a:solidFill>
        </p:spPr>
        <p:txBody>
          <a:bodyPr wrap="square" rtlCol="0">
            <a:spAutoFit/>
          </a:bodyPr>
          <a:lstStyle/>
          <a:p>
            <a:r>
              <a:rPr lang="en-US" sz="1200" b="1" dirty="0" smtClean="0"/>
              <a:t>Cluster 2 Median Terminal</a:t>
            </a:r>
          </a:p>
          <a:p>
            <a:pPr algn="ctr"/>
            <a:r>
              <a:rPr lang="en-US" sz="1200" b="1" dirty="0" smtClean="0"/>
              <a:t>Ozone Concentrations</a:t>
            </a:r>
          </a:p>
          <a:p>
            <a:pPr algn="ctr"/>
            <a:r>
              <a:rPr lang="en-US" sz="800" b="1" dirty="0" smtClean="0"/>
              <a:t>Min 15 Values per Cell</a:t>
            </a:r>
            <a:endParaRPr lang="en-US" sz="800" b="1" dirty="0"/>
          </a:p>
        </p:txBody>
      </p:sp>
      <p:sp>
        <p:nvSpPr>
          <p:cNvPr id="25" name="TextBox 24"/>
          <p:cNvSpPr txBox="1"/>
          <p:nvPr/>
        </p:nvSpPr>
        <p:spPr>
          <a:xfrm>
            <a:off x="6869931" y="-24542"/>
            <a:ext cx="2112275" cy="584775"/>
          </a:xfrm>
          <a:prstGeom prst="rect">
            <a:avLst/>
          </a:prstGeom>
          <a:solidFill>
            <a:schemeClr val="bg1"/>
          </a:solidFill>
        </p:spPr>
        <p:txBody>
          <a:bodyPr wrap="square" rtlCol="0">
            <a:spAutoFit/>
          </a:bodyPr>
          <a:lstStyle/>
          <a:p>
            <a:r>
              <a:rPr lang="en-US" sz="1200" b="1" dirty="0" smtClean="0"/>
              <a:t>Cluster 3 Median Terminal</a:t>
            </a:r>
          </a:p>
          <a:p>
            <a:pPr algn="ctr"/>
            <a:r>
              <a:rPr lang="en-US" sz="1200" b="1" dirty="0" smtClean="0"/>
              <a:t>Ozone Concentrations</a:t>
            </a:r>
          </a:p>
          <a:p>
            <a:pPr algn="ctr"/>
            <a:r>
              <a:rPr lang="en-US" sz="800" b="1" dirty="0" smtClean="0"/>
              <a:t>Min 15 Values per Cell</a:t>
            </a:r>
            <a:endParaRPr lang="en-US" sz="800" b="1" dirty="0"/>
          </a:p>
        </p:txBody>
      </p:sp>
      <p:sp>
        <p:nvSpPr>
          <p:cNvPr id="26" name="Rectangle 25"/>
          <p:cNvSpPr/>
          <p:nvPr/>
        </p:nvSpPr>
        <p:spPr bwMode="auto">
          <a:xfrm>
            <a:off x="-151814" y="2962368"/>
            <a:ext cx="9524440" cy="54401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6847153" y="2966483"/>
            <a:ext cx="2112275" cy="584775"/>
          </a:xfrm>
          <a:prstGeom prst="rect">
            <a:avLst/>
          </a:prstGeom>
          <a:solidFill>
            <a:schemeClr val="bg1"/>
          </a:solidFill>
        </p:spPr>
        <p:txBody>
          <a:bodyPr wrap="square" rtlCol="0">
            <a:spAutoFit/>
          </a:bodyPr>
          <a:lstStyle/>
          <a:p>
            <a:r>
              <a:rPr lang="en-US" sz="1200" b="1" dirty="0" smtClean="0"/>
              <a:t>Cluster 7 Median Terminal</a:t>
            </a:r>
          </a:p>
          <a:p>
            <a:pPr algn="ctr"/>
            <a:r>
              <a:rPr lang="en-US" sz="1200" b="1" dirty="0" smtClean="0"/>
              <a:t>Ozone Concentrations</a:t>
            </a:r>
          </a:p>
          <a:p>
            <a:pPr algn="ctr"/>
            <a:r>
              <a:rPr lang="en-US" sz="800" b="1" dirty="0" smtClean="0"/>
              <a:t>Min 15 Values per Cell</a:t>
            </a:r>
            <a:endParaRPr lang="en-US" sz="800" b="1" dirty="0"/>
          </a:p>
        </p:txBody>
      </p:sp>
      <p:sp>
        <p:nvSpPr>
          <p:cNvPr id="28" name="TextBox 27"/>
          <p:cNvSpPr txBox="1"/>
          <p:nvPr/>
        </p:nvSpPr>
        <p:spPr>
          <a:xfrm>
            <a:off x="4629606" y="2971800"/>
            <a:ext cx="2112275" cy="584775"/>
          </a:xfrm>
          <a:prstGeom prst="rect">
            <a:avLst/>
          </a:prstGeom>
          <a:solidFill>
            <a:schemeClr val="bg1"/>
          </a:solidFill>
        </p:spPr>
        <p:txBody>
          <a:bodyPr wrap="square" rtlCol="0">
            <a:spAutoFit/>
          </a:bodyPr>
          <a:lstStyle/>
          <a:p>
            <a:r>
              <a:rPr lang="en-US" sz="1200" b="1" dirty="0" smtClean="0"/>
              <a:t>Cluster 6 Median Terminal</a:t>
            </a:r>
          </a:p>
          <a:p>
            <a:pPr algn="ctr"/>
            <a:r>
              <a:rPr lang="en-US" sz="1200" b="1" dirty="0" smtClean="0"/>
              <a:t>Ozone Concentrations</a:t>
            </a:r>
          </a:p>
          <a:p>
            <a:pPr algn="ctr"/>
            <a:r>
              <a:rPr lang="en-US" sz="800" b="1" dirty="0" smtClean="0"/>
              <a:t>Min 15 Values per Cell</a:t>
            </a:r>
            <a:endParaRPr lang="en-US" sz="800" b="1" dirty="0"/>
          </a:p>
        </p:txBody>
      </p:sp>
      <p:sp>
        <p:nvSpPr>
          <p:cNvPr id="29" name="TextBox 28"/>
          <p:cNvSpPr txBox="1"/>
          <p:nvPr/>
        </p:nvSpPr>
        <p:spPr>
          <a:xfrm>
            <a:off x="2439272" y="2971800"/>
            <a:ext cx="2112275" cy="584775"/>
          </a:xfrm>
          <a:prstGeom prst="rect">
            <a:avLst/>
          </a:prstGeom>
          <a:solidFill>
            <a:schemeClr val="bg1"/>
          </a:solidFill>
        </p:spPr>
        <p:txBody>
          <a:bodyPr wrap="square" rtlCol="0">
            <a:spAutoFit/>
          </a:bodyPr>
          <a:lstStyle/>
          <a:p>
            <a:r>
              <a:rPr lang="en-US" sz="1200" b="1" dirty="0" smtClean="0"/>
              <a:t>Cluster 5 Median Terminal</a:t>
            </a:r>
          </a:p>
          <a:p>
            <a:pPr algn="ctr"/>
            <a:r>
              <a:rPr lang="en-US" sz="1200" b="1" dirty="0" smtClean="0"/>
              <a:t>Ozone Concentrations</a:t>
            </a:r>
          </a:p>
          <a:p>
            <a:pPr algn="ctr"/>
            <a:r>
              <a:rPr lang="en-US" sz="800" b="1" dirty="0" smtClean="0"/>
              <a:t>Min 15 Values per Cell</a:t>
            </a:r>
            <a:endParaRPr lang="en-US" sz="800" b="1" dirty="0"/>
          </a:p>
        </p:txBody>
      </p:sp>
      <p:sp>
        <p:nvSpPr>
          <p:cNvPr id="30" name="TextBox 29"/>
          <p:cNvSpPr txBox="1"/>
          <p:nvPr/>
        </p:nvSpPr>
        <p:spPr>
          <a:xfrm>
            <a:off x="243772" y="2962368"/>
            <a:ext cx="2112275" cy="584775"/>
          </a:xfrm>
          <a:prstGeom prst="rect">
            <a:avLst/>
          </a:prstGeom>
          <a:solidFill>
            <a:schemeClr val="bg1"/>
          </a:solidFill>
        </p:spPr>
        <p:txBody>
          <a:bodyPr wrap="square" rtlCol="0">
            <a:spAutoFit/>
          </a:bodyPr>
          <a:lstStyle/>
          <a:p>
            <a:r>
              <a:rPr lang="en-US" sz="1200" b="1" dirty="0" smtClean="0"/>
              <a:t>Cluster 4 Median Terminal</a:t>
            </a:r>
          </a:p>
          <a:p>
            <a:pPr algn="ctr"/>
            <a:r>
              <a:rPr lang="en-US" sz="1200" b="1" dirty="0" smtClean="0"/>
              <a:t>Ozone Concentrations</a:t>
            </a:r>
          </a:p>
          <a:p>
            <a:pPr algn="ctr"/>
            <a:r>
              <a:rPr lang="en-US" sz="800" b="1" dirty="0" smtClean="0"/>
              <a:t>Min 15 Values per Cell</a:t>
            </a:r>
            <a:endParaRPr lang="en-US" sz="800" b="1" dirty="0"/>
          </a:p>
        </p:txBody>
      </p:sp>
    </p:spTree>
    <p:extLst>
      <p:ext uri="{BB962C8B-B14F-4D97-AF65-F5344CB8AC3E}">
        <p14:creationId xmlns:p14="http://schemas.microsoft.com/office/powerpoint/2010/main" val="32602270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a:t>
            </a:r>
            <a:endParaRPr lang="en-US" dirty="0"/>
          </a:p>
        </p:txBody>
      </p:sp>
      <p:sp>
        <p:nvSpPr>
          <p:cNvPr id="3" name="Content Placeholder 2"/>
          <p:cNvSpPr>
            <a:spLocks noGrp="1"/>
          </p:cNvSpPr>
          <p:nvPr>
            <p:ph idx="1"/>
          </p:nvPr>
        </p:nvSpPr>
        <p:spPr>
          <a:xfrm>
            <a:off x="457200" y="1600199"/>
            <a:ext cx="8229600" cy="4862795"/>
          </a:xfrm>
        </p:spPr>
        <p:txBody>
          <a:bodyPr>
            <a:normAutofit fontScale="70000" lnSpcReduction="20000"/>
          </a:bodyPr>
          <a:lstStyle/>
          <a:p>
            <a:r>
              <a:rPr lang="en-US" dirty="0" smtClean="0"/>
              <a:t>Regionally, background ozone varies with ventilation, but locally, background ozone is only weakly related to ventilation. </a:t>
            </a:r>
          </a:p>
          <a:p>
            <a:r>
              <a:rPr lang="en-US" dirty="0" smtClean="0"/>
              <a:t>The local ozone increment has a strong, non-linear relationship to local stagnation. Stagnation is a necessary but not sufficient condition for high local ozone production.</a:t>
            </a:r>
          </a:p>
          <a:p>
            <a:r>
              <a:rPr lang="en-US" dirty="0" smtClean="0"/>
              <a:t>Local and regional ventilation vary together, suggesting that larger scale weather patterns cause both.</a:t>
            </a:r>
          </a:p>
          <a:p>
            <a:r>
              <a:rPr lang="en-US" dirty="0" smtClean="0"/>
              <a:t>DFW background is usually higher than HGB background, especially in mid-summer.</a:t>
            </a:r>
          </a:p>
          <a:p>
            <a:r>
              <a:rPr lang="en-US" dirty="0" smtClean="0"/>
              <a:t>High background ozone is associated with post-frontal stagnation (in agreement with </a:t>
            </a:r>
            <a:r>
              <a:rPr lang="en-US" dirty="0" err="1" smtClean="0"/>
              <a:t>Rappenglueck</a:t>
            </a:r>
            <a:r>
              <a:rPr lang="en-US" dirty="0" smtClean="0"/>
              <a:t> 2009; Lefer 2010; Haman 2014; Davis 1997).</a:t>
            </a:r>
          </a:p>
          <a:p>
            <a:r>
              <a:rPr lang="en-US" dirty="0" smtClean="0"/>
              <a:t>For these reasons, high ozone tends to occur in multiple eastern Texas cities simultaneously.</a:t>
            </a:r>
          </a:p>
          <a:p>
            <a:endParaRPr lang="en-US" dirty="0" smtClean="0"/>
          </a:p>
          <a:p>
            <a:endParaRPr lang="en-US" dirty="0"/>
          </a:p>
        </p:txBody>
      </p:sp>
    </p:spTree>
    <p:extLst>
      <p:ext uri="{BB962C8B-B14F-4D97-AF65-F5344CB8AC3E}">
        <p14:creationId xmlns:p14="http://schemas.microsoft.com/office/powerpoint/2010/main" val="76667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average, background ozone in DFW varies little throughout the summer; in HGB, </a:t>
            </a:r>
            <a:r>
              <a:rPr lang="en-US" dirty="0"/>
              <a:t>background ozone reaches a minimum during </a:t>
            </a:r>
            <a:r>
              <a:rPr lang="en-US" dirty="0" smtClean="0"/>
              <a:t>mid-summer (mid-June to mid-August).</a:t>
            </a:r>
          </a:p>
          <a:p>
            <a:r>
              <a:rPr lang="en-US" dirty="0" smtClean="0"/>
              <a:t>Low HGB background ozone is due in part to transport from the Gulf of Mexico, which tends to occur in mid-summer in Houston.  </a:t>
            </a:r>
            <a:endParaRPr lang="en-US" dirty="0"/>
          </a:p>
          <a:p>
            <a:r>
              <a:rPr lang="en-US" dirty="0" smtClean="0"/>
              <a:t>Higher HGB background ozone occurs when transport is continental, and when transport occurs only over a short distance.</a:t>
            </a:r>
          </a:p>
          <a:p>
            <a:endParaRPr lang="en-US" dirty="0"/>
          </a:p>
        </p:txBody>
      </p:sp>
    </p:spTree>
    <p:extLst>
      <p:ext uri="{BB962C8B-B14F-4D97-AF65-F5344CB8AC3E}">
        <p14:creationId xmlns:p14="http://schemas.microsoft.com/office/powerpoint/2010/main" val="115591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Findings3</a:t>
            </a:r>
            <a:endParaRPr lang="en-US" dirty="0"/>
          </a:p>
        </p:txBody>
      </p:sp>
      <p:sp>
        <p:nvSpPr>
          <p:cNvPr id="3" name="Content Placeholder 2"/>
          <p:cNvSpPr>
            <a:spLocks noGrp="1"/>
          </p:cNvSpPr>
          <p:nvPr>
            <p:ph idx="1"/>
          </p:nvPr>
        </p:nvSpPr>
        <p:spPr/>
        <p:txBody>
          <a:bodyPr>
            <a:normAutofit/>
          </a:bodyPr>
          <a:lstStyle/>
          <a:p>
            <a:r>
              <a:rPr lang="en-US" dirty="0" smtClean="0"/>
              <a:t>June-July-August are not the only important months for high ozone; annual and multi-year modeling exercises must consider a longer period when studying the “ozone season.”</a:t>
            </a:r>
          </a:p>
          <a:p>
            <a:endParaRPr lang="en-US" dirty="0" smtClean="0"/>
          </a:p>
          <a:p>
            <a:pPr marL="0" indent="0">
              <a:buNone/>
            </a:pPr>
            <a:endParaRPr lang="en-US" dirty="0" smtClean="0"/>
          </a:p>
        </p:txBody>
      </p:sp>
    </p:spTree>
    <p:extLst>
      <p:ext uri="{BB962C8B-B14F-4D97-AF65-F5344CB8AC3E}">
        <p14:creationId xmlns:p14="http://schemas.microsoft.com/office/powerpoint/2010/main" val="357308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Content Placeholder 2"/>
          <p:cNvSpPr>
            <a:spLocks noGrp="1"/>
          </p:cNvSpPr>
          <p:nvPr>
            <p:ph idx="1"/>
          </p:nvPr>
        </p:nvSpPr>
        <p:spPr/>
        <p:txBody>
          <a:bodyPr/>
          <a:lstStyle/>
          <a:p>
            <a:r>
              <a:rPr lang="en-US" dirty="0" smtClean="0">
                <a:hlinkClick r:id="rId2"/>
              </a:rPr>
              <a:t>Mark.Estes@tceq.texas.gov</a:t>
            </a:r>
            <a:endParaRPr lang="en-US" dirty="0" smtClean="0"/>
          </a:p>
          <a:p>
            <a:pPr lvl="1"/>
            <a:r>
              <a:rPr lang="en-US" dirty="0" smtClean="0"/>
              <a:t>(512) 239-6049</a:t>
            </a:r>
          </a:p>
          <a:p>
            <a:r>
              <a:rPr lang="en-US" dirty="0" smtClean="0">
                <a:hlinkClick r:id="rId3"/>
              </a:rPr>
              <a:t>Jim.Smith@tceq.texas.gov</a:t>
            </a:r>
            <a:endParaRPr lang="en-US" dirty="0"/>
          </a:p>
          <a:p>
            <a:pPr lvl="1"/>
            <a:r>
              <a:rPr lang="en-US" dirty="0"/>
              <a:t>(512) </a:t>
            </a:r>
            <a:r>
              <a:rPr lang="en-US" dirty="0" smtClean="0"/>
              <a:t>239-1941</a:t>
            </a:r>
            <a:endParaRPr lang="en-US" dirty="0"/>
          </a:p>
          <a:p>
            <a:pPr lvl="1"/>
            <a:endParaRPr lang="en-US" dirty="0"/>
          </a:p>
        </p:txBody>
      </p:sp>
    </p:spTree>
    <p:extLst>
      <p:ext uri="{BB962C8B-B14F-4D97-AF65-F5344CB8AC3E}">
        <p14:creationId xmlns:p14="http://schemas.microsoft.com/office/powerpoint/2010/main" val="13007856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Background ozone estimated at upwind sites</a:t>
            </a:r>
            <a:endParaRPr lang="en-US" dirty="0"/>
          </a:p>
        </p:txBody>
      </p:sp>
      <p:sp>
        <p:nvSpPr>
          <p:cNvPr id="3" name="Content Placeholder 2"/>
          <p:cNvSpPr>
            <a:spLocks noGrp="1"/>
          </p:cNvSpPr>
          <p:nvPr>
            <p:ph idx="1"/>
          </p:nvPr>
        </p:nvSpPr>
        <p:spPr>
          <a:xfrm>
            <a:off x="923525" y="1124700"/>
            <a:ext cx="7239000" cy="4267200"/>
          </a:xfrm>
        </p:spPr>
        <p:txBody>
          <a:bodyPr/>
          <a:lstStyle/>
          <a:p>
            <a:r>
              <a:rPr lang="en-US" sz="2000" dirty="0" smtClean="0"/>
              <a:t>Select </a:t>
            </a:r>
            <a:r>
              <a:rPr lang="en-US" sz="2000" dirty="0"/>
              <a:t>sites </a:t>
            </a:r>
            <a:r>
              <a:rPr lang="en-US" sz="2000" dirty="0" smtClean="0"/>
              <a:t>in/near </a:t>
            </a:r>
            <a:r>
              <a:rPr lang="en-US" sz="2000" dirty="0"/>
              <a:t>the urban area that are </a:t>
            </a:r>
            <a:r>
              <a:rPr lang="en-US" sz="2000" i="1" dirty="0"/>
              <a:t>capable</a:t>
            </a:r>
            <a:r>
              <a:rPr lang="en-US" sz="2000" dirty="0"/>
              <a:t> of measuring background ozone, given the proper conditions. These sites are not located near large emission sources </a:t>
            </a:r>
          </a:p>
          <a:p>
            <a:r>
              <a:rPr lang="en-US" sz="2000" dirty="0"/>
              <a:t>Calculate </a:t>
            </a:r>
            <a:r>
              <a:rPr lang="en-US" sz="2000" dirty="0" smtClean="0"/>
              <a:t>Maximum Daily Average </a:t>
            </a:r>
            <a:r>
              <a:rPr lang="en-US" sz="2000" dirty="0"/>
              <a:t>8-hour (MDA8) ozone concentration for each site.</a:t>
            </a:r>
          </a:p>
          <a:p>
            <a:r>
              <a:rPr lang="en-US" sz="2000" dirty="0"/>
              <a:t>Select the </a:t>
            </a:r>
            <a:r>
              <a:rPr lang="en-US" sz="2000" i="1" dirty="0"/>
              <a:t>lowest</a:t>
            </a:r>
            <a:r>
              <a:rPr lang="en-US" sz="2000" dirty="0"/>
              <a:t> MDA8 ozone concentration from the subset of background sites.</a:t>
            </a:r>
          </a:p>
          <a:p>
            <a:r>
              <a:rPr lang="en-US" sz="2000" dirty="0"/>
              <a:t>Ozone season defined as April 1 – Oct 31. </a:t>
            </a:r>
          </a:p>
          <a:p>
            <a:endParaRPr lang="en-US" dirty="0" smtClean="0"/>
          </a:p>
          <a:p>
            <a:endParaRPr lang="en-US" dirty="0" smtClean="0"/>
          </a:p>
        </p:txBody>
      </p:sp>
    </p:spTree>
    <p:extLst>
      <p:ext uri="{BB962C8B-B14F-4D97-AF65-F5344CB8AC3E}">
        <p14:creationId xmlns:p14="http://schemas.microsoft.com/office/powerpoint/2010/main" val="2800585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789097"/>
            <a:ext cx="6762750" cy="5578365"/>
          </a:xfrm>
          <a:prstGeom prst="rect">
            <a:avLst/>
          </a:prstGeom>
        </p:spPr>
      </p:pic>
      <p:sp>
        <p:nvSpPr>
          <p:cNvPr id="16" name="Freeform 15"/>
          <p:cNvSpPr/>
          <p:nvPr/>
        </p:nvSpPr>
        <p:spPr bwMode="auto">
          <a:xfrm>
            <a:off x="3455581" y="2509284"/>
            <a:ext cx="2636875" cy="2594344"/>
          </a:xfrm>
          <a:custGeom>
            <a:avLst/>
            <a:gdLst>
              <a:gd name="connsiteX0" fmla="*/ 0 w 2636875"/>
              <a:gd name="connsiteY0" fmla="*/ 0 h 2594344"/>
              <a:gd name="connsiteX1" fmla="*/ 914400 w 2636875"/>
              <a:gd name="connsiteY1" fmla="*/ 42530 h 2594344"/>
              <a:gd name="connsiteX2" fmla="*/ 1701210 w 2636875"/>
              <a:gd name="connsiteY2" fmla="*/ 361507 h 2594344"/>
              <a:gd name="connsiteX3" fmla="*/ 2456121 w 2636875"/>
              <a:gd name="connsiteY3" fmla="*/ 1339702 h 2594344"/>
              <a:gd name="connsiteX4" fmla="*/ 1722475 w 2636875"/>
              <a:gd name="connsiteY4" fmla="*/ 1414130 h 2594344"/>
              <a:gd name="connsiteX5" fmla="*/ 1796903 w 2636875"/>
              <a:gd name="connsiteY5" fmla="*/ 1605516 h 2594344"/>
              <a:gd name="connsiteX6" fmla="*/ 2636875 w 2636875"/>
              <a:gd name="connsiteY6" fmla="*/ 2413590 h 2594344"/>
              <a:gd name="connsiteX7" fmla="*/ 1818168 w 2636875"/>
              <a:gd name="connsiteY7" fmla="*/ 2594344 h 2594344"/>
              <a:gd name="connsiteX8" fmla="*/ 446568 w 2636875"/>
              <a:gd name="connsiteY8" fmla="*/ 1446028 h 2594344"/>
              <a:gd name="connsiteX9" fmla="*/ 85061 w 2636875"/>
              <a:gd name="connsiteY9" fmla="*/ 1095153 h 2594344"/>
              <a:gd name="connsiteX10" fmla="*/ 0 w 2636875"/>
              <a:gd name="connsiteY10" fmla="*/ 0 h 259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875" h="2594344">
                <a:moveTo>
                  <a:pt x="0" y="0"/>
                </a:moveTo>
                <a:lnTo>
                  <a:pt x="914400" y="42530"/>
                </a:lnTo>
                <a:lnTo>
                  <a:pt x="1701210" y="361507"/>
                </a:lnTo>
                <a:lnTo>
                  <a:pt x="2456121" y="1339702"/>
                </a:lnTo>
                <a:lnTo>
                  <a:pt x="1722475" y="1414130"/>
                </a:lnTo>
                <a:lnTo>
                  <a:pt x="1796903" y="1605516"/>
                </a:lnTo>
                <a:lnTo>
                  <a:pt x="2636875" y="2413590"/>
                </a:lnTo>
                <a:lnTo>
                  <a:pt x="1818168" y="2594344"/>
                </a:lnTo>
                <a:lnTo>
                  <a:pt x="446568" y="1446028"/>
                </a:lnTo>
                <a:lnTo>
                  <a:pt x="85061" y="1095153"/>
                </a:lnTo>
                <a:lnTo>
                  <a:pt x="0" y="0"/>
                </a:lnTo>
                <a:close/>
              </a:path>
            </a:pathLst>
          </a:custGeom>
          <a:noFill/>
          <a:ln w="3175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971550" y="76200"/>
            <a:ext cx="8001000" cy="646331"/>
          </a:xfrm>
          <a:prstGeom prst="rect">
            <a:avLst/>
          </a:prstGeom>
          <a:noFill/>
        </p:spPr>
        <p:txBody>
          <a:bodyPr wrap="square" rtlCol="0">
            <a:spAutoFit/>
          </a:bodyPr>
          <a:lstStyle/>
          <a:p>
            <a:r>
              <a:rPr lang="en-US" sz="1800" dirty="0" smtClean="0"/>
              <a:t>Sites outside the red boundary are able to measure background ozone reliably; sites inside often do not, due to influence from local sources.</a:t>
            </a:r>
            <a:endParaRPr lang="en-US" sz="1800" dirty="0"/>
          </a:p>
        </p:txBody>
      </p:sp>
    </p:spTree>
    <p:extLst>
      <p:ext uri="{BB962C8B-B14F-4D97-AF65-F5344CB8AC3E}">
        <p14:creationId xmlns:p14="http://schemas.microsoft.com/office/powerpoint/2010/main" val="42135178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 y="1"/>
            <a:ext cx="9149341" cy="578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1070" y="5782364"/>
            <a:ext cx="4685410" cy="923330"/>
          </a:xfrm>
          <a:prstGeom prst="rect">
            <a:avLst/>
          </a:prstGeom>
          <a:noFill/>
        </p:spPr>
        <p:txBody>
          <a:bodyPr wrap="square" rtlCol="0">
            <a:spAutoFit/>
          </a:bodyPr>
          <a:lstStyle/>
          <a:p>
            <a:r>
              <a:rPr lang="en-US" sz="1800" dirty="0" smtClean="0"/>
              <a:t>Mean background: 32.3 </a:t>
            </a:r>
            <a:r>
              <a:rPr lang="en-US" sz="1800" dirty="0" err="1" smtClean="0"/>
              <a:t>ppbv</a:t>
            </a:r>
            <a:endParaRPr lang="en-US" sz="1800" dirty="0" smtClean="0"/>
          </a:p>
          <a:p>
            <a:r>
              <a:rPr lang="en-US" sz="1800" dirty="0" smtClean="0"/>
              <a:t>Median: 30 </a:t>
            </a:r>
            <a:r>
              <a:rPr lang="en-US" sz="1800" dirty="0" err="1" smtClean="0"/>
              <a:t>ppbv</a:t>
            </a:r>
            <a:endParaRPr lang="en-US" sz="1800" dirty="0" smtClean="0"/>
          </a:p>
          <a:p>
            <a:r>
              <a:rPr lang="en-US" sz="1800" dirty="0" smtClean="0"/>
              <a:t>95</a:t>
            </a:r>
            <a:r>
              <a:rPr lang="en-US" sz="1800" baseline="30000" dirty="0" smtClean="0"/>
              <a:t>th</a:t>
            </a:r>
            <a:r>
              <a:rPr lang="en-US" sz="1800" dirty="0" smtClean="0"/>
              <a:t> percentile: 58 </a:t>
            </a:r>
            <a:r>
              <a:rPr lang="en-US" sz="1800" dirty="0" err="1" smtClean="0"/>
              <a:t>ppbv</a:t>
            </a:r>
            <a:endParaRPr lang="en-US" sz="1800" dirty="0"/>
          </a:p>
        </p:txBody>
      </p:sp>
    </p:spTree>
    <p:extLst>
      <p:ext uri="{BB962C8B-B14F-4D97-AF65-F5344CB8AC3E}">
        <p14:creationId xmlns:p14="http://schemas.microsoft.com/office/powerpoint/2010/main" val="8372824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7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2281" y="5772105"/>
            <a:ext cx="4147740" cy="923330"/>
          </a:xfrm>
          <a:prstGeom prst="rect">
            <a:avLst/>
          </a:prstGeom>
          <a:noFill/>
        </p:spPr>
        <p:txBody>
          <a:bodyPr wrap="square" rtlCol="0">
            <a:spAutoFit/>
          </a:bodyPr>
          <a:lstStyle/>
          <a:p>
            <a:r>
              <a:rPr lang="en-US" sz="1800" dirty="0" smtClean="0"/>
              <a:t>Mean background: 41.2 </a:t>
            </a:r>
            <a:r>
              <a:rPr lang="en-US" sz="1800" dirty="0" err="1" smtClean="0"/>
              <a:t>ppbv</a:t>
            </a:r>
            <a:endParaRPr lang="en-US" sz="1800" dirty="0" smtClean="0"/>
          </a:p>
          <a:p>
            <a:r>
              <a:rPr lang="en-US" sz="1800" dirty="0" smtClean="0"/>
              <a:t>Median: 40 </a:t>
            </a:r>
            <a:r>
              <a:rPr lang="en-US" sz="1800" dirty="0" err="1" smtClean="0"/>
              <a:t>ppbv</a:t>
            </a:r>
            <a:endParaRPr lang="en-US" sz="1800" dirty="0" smtClean="0"/>
          </a:p>
          <a:p>
            <a:r>
              <a:rPr lang="en-US" sz="1800" dirty="0" smtClean="0"/>
              <a:t>95</a:t>
            </a:r>
            <a:r>
              <a:rPr lang="en-US" sz="1800" baseline="30000" dirty="0" smtClean="0"/>
              <a:t>th</a:t>
            </a:r>
            <a:r>
              <a:rPr lang="en-US" sz="1800" dirty="0" smtClean="0"/>
              <a:t> percentile: 63 </a:t>
            </a:r>
            <a:r>
              <a:rPr lang="en-US" sz="1800" dirty="0" err="1" smtClean="0"/>
              <a:t>ppbv</a:t>
            </a:r>
            <a:endParaRPr lang="en-US" sz="1800" dirty="0"/>
          </a:p>
        </p:txBody>
      </p:sp>
    </p:spTree>
    <p:extLst>
      <p:ext uri="{BB962C8B-B14F-4D97-AF65-F5344CB8AC3E}">
        <p14:creationId xmlns:p14="http://schemas.microsoft.com/office/powerpoint/2010/main" val="16034609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654050"/>
            <a:ext cx="6121400" cy="55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7183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657225"/>
            <a:ext cx="6121400"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5198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a:bodyPr>
          <a:lstStyle/>
          <a:p>
            <a:r>
              <a:rPr lang="en-US" dirty="0" smtClean="0"/>
              <a:t>Is the upwind-downwind technique sufficient to isolate the background contribution from the local contribution of ozone?</a:t>
            </a:r>
            <a:r>
              <a:rPr lang="en-US" dirty="0"/>
              <a:t> Are high background O3 values caused by local emissions? </a:t>
            </a:r>
            <a:endParaRPr lang="en-US" dirty="0" smtClean="0"/>
          </a:p>
          <a:p>
            <a:r>
              <a:rPr lang="en-US" dirty="0" smtClean="0"/>
              <a:t>Is the stagnation associated with high ozone local or regional?</a:t>
            </a:r>
          </a:p>
          <a:p>
            <a:r>
              <a:rPr lang="en-US" dirty="0" smtClean="0"/>
              <a:t>Use ventilation index and trajectory analyses to address these questions for ozone seasons of 2011-2012.</a:t>
            </a:r>
            <a:endParaRPr lang="en-US" dirty="0"/>
          </a:p>
        </p:txBody>
      </p:sp>
    </p:spTree>
    <p:extLst>
      <p:ext uri="{BB962C8B-B14F-4D97-AF65-F5344CB8AC3E}">
        <p14:creationId xmlns:p14="http://schemas.microsoft.com/office/powerpoint/2010/main" val="809970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defaul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43391</TotalTime>
  <Pages>2</Pages>
  <Words>1533</Words>
  <Application>Microsoft Office PowerPoint</Application>
  <PresentationFormat>On-screen Show (4:3)</PresentationFormat>
  <Paragraphs>132</Paragraphs>
  <Slides>28</Slides>
  <Notes>13</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Arial Black</vt:lpstr>
      <vt:lpstr>Calibri</vt:lpstr>
      <vt:lpstr>Cambria Math</vt:lpstr>
      <vt:lpstr>Georgia</vt:lpstr>
      <vt:lpstr>Incised901 BT</vt:lpstr>
      <vt:lpstr>Times New Roman</vt:lpstr>
      <vt:lpstr>Verdana</vt:lpstr>
      <vt:lpstr>Wingdings</vt:lpstr>
      <vt:lpstr>default</vt:lpstr>
      <vt:lpstr>1_Custom Design</vt:lpstr>
      <vt:lpstr>Custom Design</vt:lpstr>
      <vt:lpstr>Regional background ozone in the eastern half of Texas</vt:lpstr>
      <vt:lpstr>Outline</vt:lpstr>
      <vt:lpstr>Method:  Background ozone estimated at upwind sites</vt:lpstr>
      <vt:lpstr>PowerPoint Presentation</vt:lpstr>
      <vt:lpstr>PowerPoint Presentation</vt:lpstr>
      <vt:lpstr>PowerPoint Presentation</vt:lpstr>
      <vt:lpstr>PowerPoint Presentation</vt:lpstr>
      <vt:lpstr>PowerPoint Presentation</vt:lpstr>
      <vt:lpstr>Questions</vt:lpstr>
      <vt:lpstr>Ventilation index (i.e., wind run)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vt:lpstr>
      <vt:lpstr>Findings</vt:lpstr>
      <vt:lpstr>Findings3</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REGULATION DEVELOPMENT</dc:creator>
  <cp:lastModifiedBy>Mark Estes</cp:lastModifiedBy>
  <cp:revision>484</cp:revision>
  <cp:lastPrinted>2014-10-20T21:41:56Z</cp:lastPrinted>
  <dcterms:created xsi:type="dcterms:W3CDTF">1998-03-09T22:45:34Z</dcterms:created>
  <dcterms:modified xsi:type="dcterms:W3CDTF">2014-10-29T02:44:49Z</dcterms:modified>
</cp:coreProperties>
</file>