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</p:sldMasterIdLst>
  <p:notesMasterIdLst>
    <p:notesMasterId r:id="rId32"/>
  </p:notesMasterIdLst>
  <p:sldIdLst>
    <p:sldId id="267" r:id="rId12"/>
    <p:sldId id="265" r:id="rId13"/>
    <p:sldId id="266" r:id="rId14"/>
    <p:sldId id="281" r:id="rId15"/>
    <p:sldId id="282" r:id="rId16"/>
    <p:sldId id="260" r:id="rId17"/>
    <p:sldId id="276" r:id="rId18"/>
    <p:sldId id="277" r:id="rId19"/>
    <p:sldId id="280" r:id="rId20"/>
    <p:sldId id="262" r:id="rId21"/>
    <p:sldId id="263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Final!$B$1</c:f>
              <c:strCache>
                <c:ptCount val="1"/>
                <c:pt idx="0">
                  <c:v>sigma</c:v>
                </c:pt>
              </c:strCache>
            </c:strRef>
          </c:tx>
          <c:cat>
            <c:numRef>
              <c:f>Final!$A$2:$A$44</c:f>
              <c:numCache>
                <c:formatCode>General</c:formatCode>
                <c:ptCount val="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</c:numCache>
            </c:numRef>
          </c:cat>
          <c:val>
            <c:numRef>
              <c:f>Final!$B$2:$B$44</c:f>
              <c:numCache>
                <c:formatCode>General</c:formatCode>
                <c:ptCount val="43"/>
                <c:pt idx="0">
                  <c:v>1</c:v>
                </c:pt>
                <c:pt idx="1">
                  <c:v>0.999</c:v>
                </c:pt>
                <c:pt idx="2">
                  <c:v>0.996</c:v>
                </c:pt>
                <c:pt idx="3">
                  <c:v>0.99199999999999999</c:v>
                </c:pt>
                <c:pt idx="4">
                  <c:v>0.98499999999999999</c:v>
                </c:pt>
                <c:pt idx="5">
                  <c:v>0.97499999999999998</c:v>
                </c:pt>
                <c:pt idx="6">
                  <c:v>0.96299999999999997</c:v>
                </c:pt>
                <c:pt idx="7">
                  <c:v>0.94899999999999995</c:v>
                </c:pt>
                <c:pt idx="8">
                  <c:v>0.93200000000000005</c:v>
                </c:pt>
                <c:pt idx="9">
                  <c:v>0.91300000000000003</c:v>
                </c:pt>
                <c:pt idx="10">
                  <c:v>0.89100000000000001</c:v>
                </c:pt>
                <c:pt idx="11">
                  <c:v>0.86399999999999999</c:v>
                </c:pt>
                <c:pt idx="12">
                  <c:v>0.84299999999999997</c:v>
                </c:pt>
                <c:pt idx="13">
                  <c:v>0.82399999999999995</c:v>
                </c:pt>
                <c:pt idx="14">
                  <c:v>0.80800000000000005</c:v>
                </c:pt>
                <c:pt idx="15">
                  <c:v>0.79300000000000004</c:v>
                </c:pt>
                <c:pt idx="16">
                  <c:v>0.78300000000000003</c:v>
                </c:pt>
                <c:pt idx="17">
                  <c:v>0.77300000000000002</c:v>
                </c:pt>
                <c:pt idx="18">
                  <c:v>0.75800000000000001</c:v>
                </c:pt>
                <c:pt idx="19">
                  <c:v>0.73899999999999999</c:v>
                </c:pt>
                <c:pt idx="20">
                  <c:v>0.71099999999999997</c:v>
                </c:pt>
                <c:pt idx="21">
                  <c:v>0.66600000000000004</c:v>
                </c:pt>
                <c:pt idx="22">
                  <c:v>0.59899999999999998</c:v>
                </c:pt>
                <c:pt idx="23">
                  <c:v>0.53</c:v>
                </c:pt>
                <c:pt idx="24">
                  <c:v>0.46500000000000002</c:v>
                </c:pt>
                <c:pt idx="25">
                  <c:v>0.40600000000000003</c:v>
                </c:pt>
                <c:pt idx="26">
                  <c:v>0.35399999999999998</c:v>
                </c:pt>
                <c:pt idx="27">
                  <c:v>0.32200000000000001</c:v>
                </c:pt>
                <c:pt idx="28">
                  <c:v>0.29699999999999999</c:v>
                </c:pt>
                <c:pt idx="29">
                  <c:v>0.27800000000000002</c:v>
                </c:pt>
                <c:pt idx="30">
                  <c:v>0.26200000000000001</c:v>
                </c:pt>
                <c:pt idx="31">
                  <c:v>0.249</c:v>
                </c:pt>
                <c:pt idx="32">
                  <c:v>0.23799999999999999</c:v>
                </c:pt>
                <c:pt idx="33">
                  <c:v>0.22800000000000001</c:v>
                </c:pt>
                <c:pt idx="34">
                  <c:v>0.216</c:v>
                </c:pt>
                <c:pt idx="35">
                  <c:v>0.2</c:v>
                </c:pt>
                <c:pt idx="36">
                  <c:v>0.17799999999999999</c:v>
                </c:pt>
                <c:pt idx="37">
                  <c:v>0.152</c:v>
                </c:pt>
                <c:pt idx="38">
                  <c:v>0.121</c:v>
                </c:pt>
                <c:pt idx="39">
                  <c:v>0.09</c:v>
                </c:pt>
                <c:pt idx="40">
                  <c:v>5.8999999999999997E-2</c:v>
                </c:pt>
                <c:pt idx="41">
                  <c:v>2.8000000000000001E-2</c:v>
                </c:pt>
                <c:pt idx="4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61632"/>
        <c:axId val="109063168"/>
      </c:lineChart>
      <c:lineChart>
        <c:grouping val="standard"/>
        <c:varyColors val="0"/>
        <c:ser>
          <c:idx val="0"/>
          <c:order val="1"/>
          <c:tx>
            <c:strRef>
              <c:f>Final!$F$1</c:f>
              <c:strCache>
                <c:ptCount val="1"/>
                <c:pt idx="0">
                  <c:v>Alt_m</c:v>
                </c:pt>
              </c:strCache>
            </c:strRef>
          </c:tx>
          <c:cat>
            <c:numRef>
              <c:f>Final!$A$2:$A$44</c:f>
              <c:numCache>
                <c:formatCode>General</c:formatCode>
                <c:ptCount val="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</c:numCache>
            </c:numRef>
          </c:cat>
          <c:val>
            <c:numRef>
              <c:f>Final!$F$2:$F$44</c:f>
              <c:numCache>
                <c:formatCode>General</c:formatCode>
                <c:ptCount val="43"/>
                <c:pt idx="0">
                  <c:v>4.0082741757065268</c:v>
                </c:pt>
                <c:pt idx="1">
                  <c:v>20.056821529187548</c:v>
                </c:pt>
                <c:pt idx="2">
                  <c:v>48.201469962366495</c:v>
                </c:pt>
                <c:pt idx="3">
                  <c:v>92.583241241058346</c:v>
                </c:pt>
                <c:pt idx="4">
                  <c:v>161.54837976786928</c:v>
                </c:pt>
                <c:pt idx="5">
                  <c:v>251.48349450871012</c:v>
                </c:pt>
                <c:pt idx="6">
                  <c:v>358.78771021299252</c:v>
                </c:pt>
                <c:pt idx="7">
                  <c:v>488.20195543722605</c:v>
                </c:pt>
                <c:pt idx="8">
                  <c:v>640.55971403122851</c:v>
                </c:pt>
                <c:pt idx="9">
                  <c:v>816.8794297599685</c:v>
                </c:pt>
                <c:pt idx="10">
                  <c:v>1031.6737095942894</c:v>
                </c:pt>
                <c:pt idx="11">
                  <c:v>1246.5768198820595</c:v>
                </c:pt>
                <c:pt idx="12">
                  <c:v>1429.2152661456403</c:v>
                </c:pt>
                <c:pt idx="13">
                  <c:v>1591.7849311172301</c:v>
                </c:pt>
                <c:pt idx="14">
                  <c:v>1738.0070109922669</c:v>
                </c:pt>
                <c:pt idx="15">
                  <c:v>1857.5045906049911</c:v>
                </c:pt>
                <c:pt idx="16">
                  <c:v>1954.1439109091323</c:v>
                </c:pt>
                <c:pt idx="17">
                  <c:v>2076.2779697983383</c:v>
                </c:pt>
                <c:pt idx="18">
                  <c:v>2244.8306986049543</c:v>
                </c:pt>
                <c:pt idx="19">
                  <c:v>2482.6690458284434</c:v>
                </c:pt>
                <c:pt idx="20">
                  <c:v>2863.8950475604915</c:v>
                </c:pt>
                <c:pt idx="21">
                  <c:v>3479.4962571102205</c:v>
                </c:pt>
                <c:pt idx="22">
                  <c:v>4284.4392398949576</c:v>
                </c:pt>
                <c:pt idx="23">
                  <c:v>5151.2468069612978</c:v>
                </c:pt>
                <c:pt idx="24">
                  <c:v>6033.3230500258778</c:v>
                </c:pt>
                <c:pt idx="25">
                  <c:v>6903.7088624954658</c:v>
                </c:pt>
                <c:pt idx="26">
                  <c:v>7624.7890668216187</c:v>
                </c:pt>
                <c:pt idx="27">
                  <c:v>8150.7997693261386</c:v>
                </c:pt>
                <c:pt idx="28">
                  <c:v>8580.3290627343358</c:v>
                </c:pt>
                <c:pt idx="29">
                  <c:v>8938.4079251492803</c:v>
                </c:pt>
                <c:pt idx="30">
                  <c:v>9247.2469527518006</c:v>
                </c:pt>
                <c:pt idx="31">
                  <c:v>9511.8896366954577</c:v>
                </c:pt>
                <c:pt idx="32">
                  <c:v>9750.6912988228232</c:v>
                </c:pt>
                <c:pt idx="33">
                  <c:v>10008.63385363262</c:v>
                </c:pt>
                <c:pt idx="34">
                  <c:v>10349.344076529238</c:v>
                </c:pt>
                <c:pt idx="35">
                  <c:v>10836.345821956698</c:v>
                </c:pt>
                <c:pt idx="36">
                  <c:v>11498.09873139376</c:v>
                </c:pt>
                <c:pt idx="37">
                  <c:v>12365.84940226194</c:v>
                </c:pt>
                <c:pt idx="38">
                  <c:v>13440.013003738997</c:v>
                </c:pt>
                <c:pt idx="39">
                  <c:v>14701.745791265048</c:v>
                </c:pt>
                <c:pt idx="40">
                  <c:v>16245.079311759129</c:v>
                </c:pt>
                <c:pt idx="41">
                  <c:v>18152.406926010368</c:v>
                </c:pt>
                <c:pt idx="42">
                  <c:v>22402.606876819755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64960"/>
        <c:axId val="109066496"/>
      </c:lineChart>
      <c:catAx>
        <c:axId val="10906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063168"/>
        <c:crosses val="autoZero"/>
        <c:auto val="1"/>
        <c:lblAlgn val="ctr"/>
        <c:lblOffset val="100"/>
        <c:tickLblSkip val="4"/>
        <c:noMultiLvlLbl val="0"/>
      </c:catAx>
      <c:valAx>
        <c:axId val="10906316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061632"/>
        <c:crosses val="autoZero"/>
        <c:crossBetween val="between"/>
      </c:valAx>
      <c:catAx>
        <c:axId val="10906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066496"/>
        <c:crosses val="autoZero"/>
        <c:auto val="1"/>
        <c:lblAlgn val="ctr"/>
        <c:lblOffset val="100"/>
        <c:noMultiLvlLbl val="0"/>
      </c:catAx>
      <c:valAx>
        <c:axId val="109066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09064960"/>
        <c:crosses val="max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A332C-1861-4D27-BDB0-2C93434D3972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FDC4-5D02-4859-BE84-9E1BFC2DE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DISCOVER-AQ  is a 5-year, $30M airborne field study funded under NASA’s Earth Venture 1 program.  The goals of the program are intended to shed light on challenges in observing air quality from space.  Results are expected to be of direct benefit to GEO-CAPE planning and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9B656-6E35-4D12-94CE-C7720669A8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density and simultaneity of observations from different perspectives is a key aspect of DISCOVER-AQ in creating a dataset useful for linking remote sensing and in situ observations of air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BE286-4BF8-425A-BE95-1375904155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Flight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350FA-29EF-4B63-91D2-B8819C3F3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1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54" indent="-2857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852" indent="-22857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9993" indent="-22857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133" indent="-22857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CC868A-AEEE-7B4E-A9DB-E1177C14CED3}" type="slidenum">
              <a:rPr lang="en-US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^12 km domain</a:t>
            </a:r>
            <a:r>
              <a:rPr lang="en-US" baseline="0" dirty="0" smtClean="0"/>
              <a:t> is set a bit large to match National AQ Forecasting Capability for side-by-side verification.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79F7-E093-4D43-8BEE-3F1D18F93E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B00-3C5C-4EC3-A147-C2C0D03FB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73A8-A380-4D8C-BCF5-1915877F9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A77C-5A13-F548-B627-C79F42EDE7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150A-0371-1540-91D5-1B8C438F1D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10">
        <p:wipe/>
      </p:transition>
    </mc:Choice>
    <mc:Fallback xmlns="">
      <p:transition xmlns:p14="http://schemas.microsoft.com/office/powerpoint/2010/main" spd="med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896F-54F5-6145-8C9F-F98E784B8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084F-5B64-CB4E-95DF-BE4547583F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9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10">
        <p:wipe/>
      </p:transition>
    </mc:Choice>
    <mc:Fallback xmlns="">
      <p:transition xmlns:p14="http://schemas.microsoft.com/office/powerpoint/2010/main" spd="med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447F-7DAB-4584-92E8-C3AB94449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OVER-AQ">
    <p:bg>
      <p:bgPr>
        <a:gradFill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FC88-FF8D-4515-A091-DBBC7BB80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B00-3C5C-4EC3-A147-C2C0D03FB89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73A8-A380-4D8C-BCF5-1915877F9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0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9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9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9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9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0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27B3-6FB3-426A-88EA-98C0685A505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F2C8-8C52-47D9-B8C5-695DDB40D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8B00-3C5C-4EC3-A147-C2C0D03FB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73A8-A380-4D8C-BCF5-1915877F9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2B7C2CA-8494-814D-85E3-ECCD1B89D7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EDE99B9-E35D-944F-A579-51B17130A26C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med" p14:dur="510">
        <p:wipe/>
      </p:transition>
    </mc:Choice>
    <mc:Fallback xmlns="">
      <p:transition xmlns:p14="http://schemas.microsoft.com/office/powerpoint/2010/main" spd="med">
        <p:wip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DB29F-1101-4570-BDE5-78D42631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2" r:id="rId2"/>
    <p:sldLayoutId id="214748368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8560-8CE0-4CC0-87A8-AA2CE69C3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5190-8BC0-43B2-B00E-25B9ADBF0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wmf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" y="152400"/>
            <a:ext cx="8953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 The July – August 2014 DISCOVER-AQ and FRAPPÉ Field Campaigns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in the Front Range Region of Colorado:  Summary of Experiment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                        Design and Preliminary Findings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3228" y="4299645"/>
            <a:ext cx="34699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Ken Pickering, NASA Goddard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James Crawford, NASA Langley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Frank Flocke, NCAR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Gabriele Pfister, NCAR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Pius Lee, NOAA/ARL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Melanie Follette-Cook, GESTAR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The DISCOVER-AQ and FRAPPÉ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Observation Teams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52388" y="855663"/>
            <a:ext cx="9144000" cy="1114425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en-US" sz="2000" dirty="0" smtClean="0">
              <a:solidFill>
                <a:prstClr val="black"/>
              </a:solidFill>
              <a:latin typeface="Arial Rounded MT Bold"/>
              <a:cs typeface="Arial Rounded MT Bold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Front Range Air Pollution and Photochemistry </a:t>
            </a:r>
            <a:r>
              <a:rPr lang="en-US" sz="2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Éxperiment</a:t>
            </a:r>
            <a:endParaRPr lang="en-US" sz="2800" dirty="0">
              <a:solidFill>
                <a:prstClr val="black"/>
              </a:solidFill>
            </a:endParaRPr>
          </a:p>
          <a:p>
            <a:pPr marL="1257300">
              <a:spcBef>
                <a:spcPts val="600"/>
              </a:spcBef>
              <a:defRPr/>
            </a:pPr>
            <a:r>
              <a:rPr lang="en-US" sz="2000" i="1" cap="none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PIs: Gabriele Pfister and Frank </a:t>
            </a:r>
            <a:r>
              <a:rPr lang="en-US" sz="2000" i="1" cap="none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Flocke</a:t>
            </a:r>
            <a:endParaRPr lang="en-US" sz="2000" i="1" cap="none" dirty="0">
              <a:solidFill>
                <a:prstClr val="black"/>
              </a:solidFill>
              <a:latin typeface="Arial Rounded MT Bold"/>
              <a:cs typeface="Arial Rounded MT Bold"/>
            </a:endParaRPr>
          </a:p>
          <a:p>
            <a:pPr marL="1257300">
              <a:spcBef>
                <a:spcPts val="600"/>
              </a:spcBef>
              <a:defRPr/>
            </a:pPr>
            <a:r>
              <a:rPr lang="en-US" sz="1600" i="1" cap="none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National Center for Atmospheric Research (NCAR)</a:t>
            </a:r>
          </a:p>
        </p:txBody>
      </p:sp>
      <p:sp>
        <p:nvSpPr>
          <p:cNvPr id="14338" name="TextBox 12"/>
          <p:cNvSpPr txBox="1">
            <a:spLocks noChangeArrowheads="1"/>
          </p:cNvSpPr>
          <p:nvPr/>
        </p:nvSpPr>
        <p:spPr bwMode="auto">
          <a:xfrm>
            <a:off x="-100013" y="6475413"/>
            <a:ext cx="659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90"/>
              </a:solidFill>
            </a:endParaRPr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-100013" y="3076575"/>
            <a:ext cx="9161463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National Center for Atmospheric Research (NCAR), NASA Airborne Science Program</a:t>
            </a:r>
          </a:p>
          <a:p>
            <a:pPr algn="ctr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Colorado Department for Health and Environment (CDPHE), Colorado State University (CSU), </a:t>
            </a:r>
            <a:br>
              <a:rPr lang="en-US" dirty="0">
                <a:solidFill>
                  <a:prstClr val="black"/>
                </a:solidFill>
                <a:ea typeface="ＭＳ Ｐゴシック" charset="0"/>
              </a:rPr>
            </a:b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University of Colorado Boulder, Environmental Protection Agency (EPA) Region 8,</a:t>
            </a:r>
          </a:p>
          <a:p>
            <a:pPr algn="ctr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National Oceanic and Atmospheric Administration (NOAA), National Park Service (NPS), </a:t>
            </a:r>
            <a:br>
              <a:rPr lang="en-US" dirty="0">
                <a:solidFill>
                  <a:prstClr val="black"/>
                </a:solidFill>
                <a:ea typeface="ＭＳ Ｐゴシック" charset="0"/>
              </a:rPr>
            </a:b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Regional Air Quality Council (RAQC), UC Berkeley, UC Irvine, UC Riverside, US Naval Academy, </a:t>
            </a:r>
            <a:br>
              <a:rPr lang="en-US" dirty="0">
                <a:solidFill>
                  <a:prstClr val="black"/>
                </a:solidFill>
                <a:ea typeface="ＭＳ Ｐゴシック" charset="0"/>
              </a:rPr>
            </a:b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U of Wisconsin, U of Rhode Island, U of Cincinnati, Georgia Tech, GO3 Project, Aerodyne Inc.,  </a:t>
            </a:r>
            <a:r>
              <a:rPr lang="en-US" i="1" dirty="0">
                <a:solidFill>
                  <a:prstClr val="black"/>
                </a:solidFill>
                <a:ea typeface="ＭＳ Ｐゴシック" charset="0"/>
              </a:rPr>
              <a:t>and others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158211" y="5733949"/>
            <a:ext cx="6479968" cy="881068"/>
          </a:xfrm>
          <a:prstGeom prst="rect">
            <a:avLst/>
          </a:prstGeom>
        </p:spPr>
        <p:txBody>
          <a:bodyPr tIns="0" rIns="45720" bIns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defTabSz="4572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>
                <a:solidFill>
                  <a:srgbClr val="1F497D"/>
                </a:solidFill>
                <a:latin typeface="Arial Rounded MT Bold"/>
                <a:cs typeface="Arial Rounded MT Bold"/>
              </a:rPr>
              <a:t>Northern</a:t>
            </a:r>
            <a:r>
              <a:rPr lang="en-US" sz="2000" dirty="0" smtClean="0">
                <a:solidFill>
                  <a:srgbClr val="1F497D"/>
                </a:solidFill>
                <a:latin typeface="Arial Rounded MT Bold"/>
                <a:cs typeface="Arial Rounded MT Bold"/>
              </a:rPr>
              <a:t> Front Range Metro Area </a:t>
            </a:r>
            <a:r>
              <a:rPr lang="en-US" sz="2000" dirty="0">
                <a:solidFill>
                  <a:srgbClr val="1F497D"/>
                </a:solidFill>
                <a:latin typeface="Arial Rounded MT Bold"/>
                <a:cs typeface="Arial Rounded MT Bold"/>
              </a:rPr>
              <a:t>(NFRMA</a:t>
            </a:r>
            <a:r>
              <a:rPr lang="en-US" sz="2000" dirty="0" smtClean="0">
                <a:solidFill>
                  <a:srgbClr val="1F497D"/>
                </a:solidFill>
                <a:latin typeface="Arial Rounded MT Bold"/>
                <a:cs typeface="Arial Rounded MT Bold"/>
              </a:rPr>
              <a:t>)</a:t>
            </a:r>
            <a:endParaRPr lang="en-US" sz="2000" dirty="0">
              <a:solidFill>
                <a:srgbClr val="1F497D"/>
              </a:solidFill>
              <a:latin typeface="Arial Rounded MT Bold"/>
              <a:cs typeface="Arial Rounded MT Bold"/>
            </a:endParaRPr>
          </a:p>
          <a:p>
            <a:pPr algn="r" defTabSz="4572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 Rounded MT Bold"/>
                <a:cs typeface="Arial Rounded MT Bold"/>
              </a:rPr>
              <a:t>July 17-August 18, 2014</a:t>
            </a:r>
          </a:p>
          <a:p>
            <a:pPr algn="r" defTabSz="4572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1800" dirty="0" smtClean="0">
                <a:solidFill>
                  <a:srgbClr val="1F497D"/>
                </a:solidFill>
              </a:rPr>
              <a:t>http://www2.acd.ucar.edu/frappe  </a:t>
            </a:r>
          </a:p>
          <a:p>
            <a:pPr algn="r" defTabSz="457200">
              <a:lnSpc>
                <a:spcPct val="90000"/>
              </a:lnSpc>
              <a:spcBef>
                <a:spcPts val="1200"/>
              </a:spcBef>
              <a:defRPr/>
            </a:pPr>
            <a:endParaRPr lang="en-US" sz="2000" dirty="0">
              <a:solidFill>
                <a:srgbClr val="1F497D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22438"/>
            <a:ext cx="1498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25400"/>
            <a:ext cx="6207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2"/>
          <p:cNvSpPr txBox="1">
            <a:spLocks noChangeArrowheads="1"/>
          </p:cNvSpPr>
          <p:nvPr/>
        </p:nvSpPr>
        <p:spPr bwMode="auto">
          <a:xfrm>
            <a:off x="52388" y="247808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</a:rPr>
              <a:t>Funded by State of Colorado &amp; National Science Foundation</a:t>
            </a:r>
          </a:p>
        </p:txBody>
      </p:sp>
      <p:pic>
        <p:nvPicPr>
          <p:cNvPr id="3" name="Picture 2" descr="FRAPPE_Logo_ULTIMATEfina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5" y="5030407"/>
            <a:ext cx="2159661" cy="172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10">
        <p:wipe/>
      </p:transition>
    </mc:Choice>
    <mc:Fallback xmlns="">
      <p:transition xmlns:p14="http://schemas.microsoft.com/office/powerpoint/2010/main"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35843" name="Picture 3" descr="Untitled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757201">
            <a:off x="7088901" y="3032125"/>
            <a:ext cx="1444625" cy="793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57201">
            <a:off x="1055477" y="972285"/>
            <a:ext cx="1443038" cy="7921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16550" y="1844675"/>
            <a:ext cx="2257425" cy="1174750"/>
          </a:xfrm>
          <a:prstGeom prst="ellipse">
            <a:avLst/>
          </a:prstGeom>
          <a:solidFill>
            <a:schemeClr val="accent6">
              <a:alpha val="0"/>
            </a:schemeClr>
          </a:solidFill>
          <a:ln w="38100" cmpd="sng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303163">
            <a:off x="2165350" y="2613025"/>
            <a:ext cx="1095375" cy="5365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629587">
            <a:off x="4506210" y="971839"/>
            <a:ext cx="646113" cy="523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7381875" y="1446213"/>
            <a:ext cx="176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white"/>
                </a:solidFill>
              </a:rPr>
              <a:t>Local Emissions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white"/>
                </a:solidFill>
              </a:rPr>
              <a:t>and mountain-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white"/>
                </a:solidFill>
              </a:rPr>
              <a:t>valley circulation</a:t>
            </a:r>
          </a:p>
        </p:txBody>
      </p: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28365" y="1485048"/>
            <a:ext cx="185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Large scale inflow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(CA, UT, Asia)</a:t>
            </a:r>
          </a:p>
        </p:txBody>
      </p:sp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1704975" y="2381250"/>
            <a:ext cx="1566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Regional Emissions</a:t>
            </a:r>
          </a:p>
        </p:txBody>
      </p:sp>
      <p:sp>
        <p:nvSpPr>
          <p:cNvPr id="35852" name="TextBox 12"/>
          <p:cNvSpPr txBox="1">
            <a:spLocks noChangeArrowheads="1"/>
          </p:cNvSpPr>
          <p:nvPr/>
        </p:nvSpPr>
        <p:spPr bwMode="auto">
          <a:xfrm>
            <a:off x="5416550" y="1139862"/>
            <a:ext cx="1566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Regional Emissions</a:t>
            </a:r>
          </a:p>
        </p:txBody>
      </p: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6833448" y="3862387"/>
            <a:ext cx="228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</a:rPr>
              <a:t>Regional scale outflow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4613" y="6143862"/>
            <a:ext cx="1320800" cy="11112"/>
          </a:xfrm>
          <a:prstGeom prst="line">
            <a:avLst/>
          </a:prstGeom>
          <a:ln>
            <a:solidFill>
              <a:srgbClr val="10FF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5" name="TextBox 16"/>
          <p:cNvSpPr txBox="1">
            <a:spLocks noChangeArrowheads="1"/>
          </p:cNvSpPr>
          <p:nvPr/>
        </p:nvSpPr>
        <p:spPr bwMode="auto">
          <a:xfrm>
            <a:off x="1395413" y="5956537"/>
            <a:ext cx="187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</a:rPr>
              <a:t>C-130 flight tracks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45349" y="4239564"/>
            <a:ext cx="3898651" cy="2669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457200">
              <a:spcBef>
                <a:spcPts val="100"/>
              </a:spcBef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NCAR – C130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 </a:t>
            </a:r>
          </a:p>
          <a:p>
            <a:pPr marL="742950" lvl="1" indent="-285750" defTabSz="457200">
              <a:spcBef>
                <a:spcPts val="10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88 Flight Hours</a:t>
            </a:r>
          </a:p>
          <a:p>
            <a:pPr marL="742950" lvl="1" indent="-285750" defTabSz="457200">
              <a:spcBef>
                <a:spcPts val="10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Comprehensive AQ &amp; Met sampling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defTabSz="457200">
              <a:spcBef>
                <a:spcPts val="100"/>
              </a:spcBef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Ground sites</a:t>
            </a:r>
          </a:p>
          <a:p>
            <a:pPr marL="742950" lvl="1" indent="-285750" defTabSz="457200">
              <a:spcBef>
                <a:spcPts val="10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BAO Tower, Golden NREL</a:t>
            </a:r>
          </a:p>
          <a:p>
            <a:pPr marL="742950" lvl="1" indent="-285750" defTabSz="457200">
              <a:spcBef>
                <a:spcPts val="10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6 Mobile labs – oil and gas facilities,</a:t>
            </a:r>
          </a:p>
          <a:p>
            <a:pPr lvl="1" defTabSz="457200">
              <a:spcBef>
                <a:spcPts val="100"/>
              </a:spcBef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	CAFOs, urban areas</a:t>
            </a:r>
          </a:p>
          <a:p>
            <a:pPr marL="742950" lvl="1" indent="-285750" defTabSz="457200">
              <a:spcBef>
                <a:spcPts val="10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Additional CDPHE surface monitors</a:t>
            </a:r>
          </a:p>
          <a:p>
            <a:pPr marL="742950" lvl="1" indent="-285750" defTabSz="457200">
              <a:spcBef>
                <a:spcPts val="10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Tethered balloons – O</a:t>
            </a:r>
            <a:r>
              <a:rPr lang="en-US" sz="1600" baseline="-25000" dirty="0">
                <a:solidFill>
                  <a:prstClr val="black"/>
                </a:solidFill>
                <a:ea typeface="ＭＳ Ｐゴシック" charset="0"/>
              </a:rPr>
              <a:t>3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 profiles</a:t>
            </a:r>
          </a:p>
          <a:p>
            <a:pPr marL="742950" lvl="1" indent="-285750" defTabSz="457200">
              <a:spcBef>
                <a:spcPts val="10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O</a:t>
            </a:r>
            <a:r>
              <a:rPr lang="en-US" sz="1600" baseline="-25000" dirty="0">
                <a:solidFill>
                  <a:prstClr val="black"/>
                </a:solidFill>
                <a:ea typeface="ＭＳ Ｐゴシック" charset="0"/>
              </a:rPr>
              <a:t>3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 and VOC E-W gradient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3565"/>
          <a:stretch/>
        </p:blipFill>
        <p:spPr>
          <a:xfrm>
            <a:off x="0" y="0"/>
            <a:ext cx="4246034" cy="821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10">
        <p:wipe/>
      </p:transition>
    </mc:Choice>
    <mc:Fallback xmlns="">
      <p:transition xmlns:p14="http://schemas.microsoft.com/office/powerpoint/2010/main"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94550"/>
              </p:ext>
            </p:extLst>
          </p:nvPr>
        </p:nvGraphicFramePr>
        <p:xfrm>
          <a:off x="11545" y="3749112"/>
          <a:ext cx="5943600" cy="2651688"/>
        </p:xfrm>
        <a:graphic>
          <a:graphicData uri="http://schemas.openxmlformats.org/drawingml/2006/table">
            <a:tbl>
              <a:tblPr/>
              <a:tblGrid>
                <a:gridCol w="1731426"/>
                <a:gridCol w="4212174"/>
              </a:tblGrid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CMAQ4.7.1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Both CONUS(12 km) &amp; DISCOVER-AQ/FRAPPE (4 km) 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Map projection &amp; grid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Lambert Conformal &amp; Arakawa C staggering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Vert. co-ordinate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42 </a:t>
                      </a:r>
                      <a:r>
                        <a:rPr kumimoji="0" lang="el-G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σ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-p unevenly spaced levels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Gas chemistry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CB05 with 156 reactions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Aerosol chemistry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Aero5 with updated evaporation enthalpy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37736"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Anthropogenic emission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2005 NEI as base year, mobile projected using AQS*, area and off-road used CSAPR, point source uses 2012 CEM data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62638">
                <a:tc vMerge="1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/>
                        <a:t>WRAP oil and gas emissions data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626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Biogenic emission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93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7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6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BEIS-3.14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2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Lateral BC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RAQM (B. Pierce)</a:t>
                      </a:r>
                    </a:p>
                  </a:txBody>
                  <a:tcPr marL="91434" marR="91434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73050" y="3226484"/>
            <a:ext cx="341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AForecast</a:t>
            </a:r>
            <a:r>
              <a:rPr lang="en-US" dirty="0">
                <a:solidFill>
                  <a:prstClr val="black"/>
                </a:solidFill>
              </a:rPr>
              <a:t>:  </a:t>
            </a:r>
            <a:r>
              <a:rPr lang="en-US" b="1" dirty="0">
                <a:solidFill>
                  <a:prstClr val="black"/>
                </a:solidFill>
              </a:rPr>
              <a:t>12 km nested to 4 km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47823"/>
              </p:ext>
            </p:extLst>
          </p:nvPr>
        </p:nvGraphicFramePr>
        <p:xfrm>
          <a:off x="5890182" y="3595816"/>
          <a:ext cx="3253817" cy="280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56523" y="6216134"/>
            <a:ext cx="17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42 vertical layers</a:t>
            </a:r>
          </a:p>
        </p:txBody>
      </p:sp>
      <p:pic>
        <p:nvPicPr>
          <p:cNvPr id="11" name="Picture 190" descr="NOAAlogo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" y="23077"/>
            <a:ext cx="557213" cy="58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0" descr="Aqast_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7" y="28926"/>
            <a:ext cx="590007" cy="5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32657" y="6564085"/>
            <a:ext cx="2666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Air Resources </a:t>
            </a:r>
            <a:r>
              <a:rPr lang="en-US" sz="1400" b="1" dirty="0" smtClean="0">
                <a:solidFill>
                  <a:prstClr val="black"/>
                </a:solidFill>
              </a:rPr>
              <a:t>Laboratory/NOAA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1" t="15238" r="60476" b="78761"/>
          <a:stretch/>
        </p:blipFill>
        <p:spPr bwMode="auto">
          <a:xfrm>
            <a:off x="6394670" y="28926"/>
            <a:ext cx="214312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91440"/>
                <a:ext cx="8054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NAQFC-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prstClr val="black"/>
                        </a:solidFill>
                        <a:latin typeface="Cambria Math"/>
                      </a:rPr>
                      <m:t>𝜷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orecasting support: Initialized at 00 UTC with 60 hours forecast duration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1440"/>
                <a:ext cx="805438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47717"/>
              </p:ext>
            </p:extLst>
          </p:nvPr>
        </p:nvGraphicFramePr>
        <p:xfrm>
          <a:off x="21174" y="609596"/>
          <a:ext cx="5867400" cy="30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886200"/>
              </a:tblGrid>
              <a:tr h="3082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WRF-ARW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Both North America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(12 km) &amp; CONUS (4 km)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smtClean="0"/>
                        <a:t>Map</a:t>
                      </a:r>
                      <a:r>
                        <a:rPr lang="en-US" sz="1400" b="1" baseline="0" smtClean="0"/>
                        <a:t> projection &amp; grid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Lambert</a:t>
                      </a:r>
                      <a:r>
                        <a:rPr lang="en-US" sz="1400" b="1" baseline="0" dirty="0" smtClean="0"/>
                        <a:t> Conformal &amp; Arakawa C staggering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Vert.</a:t>
                      </a:r>
                      <a:r>
                        <a:rPr lang="en-US" sz="1400" b="1" baseline="0" dirty="0" smtClean="0"/>
                        <a:t> co-ordinate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42 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σ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-p unevenly spaced levels</a:t>
                      </a:r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advection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RK3 (</a:t>
                      </a:r>
                      <a:r>
                        <a:rPr lang="en-US" sz="1400" b="1" dirty="0" err="1" smtClean="0"/>
                        <a:t>Skamarock</a:t>
                      </a:r>
                      <a:r>
                        <a:rPr lang="en-US" sz="1400" b="1" baseline="0" dirty="0" smtClean="0"/>
                        <a:t> and Weisman (2008))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SW &amp; LW radiation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RRTMG </a:t>
                      </a:r>
                      <a:r>
                        <a:rPr lang="en-US" sz="1400" b="1" baseline="0" dirty="0" smtClean="0"/>
                        <a:t>(</a:t>
                      </a:r>
                      <a:r>
                        <a:rPr lang="en-US" sz="1400" b="1" baseline="0" dirty="0" err="1" smtClean="0"/>
                        <a:t>Iacono</a:t>
                      </a:r>
                      <a:r>
                        <a:rPr lang="en-US" sz="1400" b="1" baseline="0" dirty="0" smtClean="0"/>
                        <a:t> et al. 2008))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PBL Physics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Mellor-Yamada-</a:t>
                      </a:r>
                      <a:r>
                        <a:rPr lang="en-US" sz="1400" b="1" dirty="0" err="1" smtClean="0"/>
                        <a:t>Janjic</a:t>
                      </a:r>
                      <a:r>
                        <a:rPr lang="en-US" sz="1400" b="1" baseline="0" dirty="0" smtClean="0"/>
                        <a:t> (MYJ) level 2.5 closure 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Surface</a:t>
                      </a:r>
                      <a:r>
                        <a:rPr lang="en-US" sz="1400" b="1" baseline="0" dirty="0" smtClean="0"/>
                        <a:t> layer scheme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Monin-Obukhov</a:t>
                      </a:r>
                      <a:r>
                        <a:rPr lang="en-US" sz="1400" b="1" dirty="0" smtClean="0"/>
                        <a:t> Similarity with viscous sub-layer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Land</a:t>
                      </a:r>
                      <a:r>
                        <a:rPr lang="en-US" sz="1400" b="1" baseline="0" dirty="0" smtClean="0"/>
                        <a:t> Surface Model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NCEP NOAH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Cloud Microphysics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Thompson et</a:t>
                      </a:r>
                      <a:r>
                        <a:rPr lang="en-US" sz="1400" b="1" baseline="0" dirty="0" smtClean="0"/>
                        <a:t> al. (2008)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  <a:tr h="30825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Cloud convective mixing</a:t>
                      </a:r>
                      <a:endParaRPr lang="en-US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Betts-Miller-</a:t>
                      </a:r>
                      <a:r>
                        <a:rPr lang="en-US" sz="1400" b="1" dirty="0" err="1" smtClean="0"/>
                        <a:t>Janjic</a:t>
                      </a:r>
                      <a:r>
                        <a:rPr lang="en-US" sz="1400" b="1" baseline="0" dirty="0" smtClean="0"/>
                        <a:t> Mass adjustment</a:t>
                      </a:r>
                      <a:endParaRPr lang="en-US" sz="1400" b="1" dirty="0"/>
                    </a:p>
                  </a:txBody>
                  <a:tcPr marT="45714" marB="45714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13668" b="4555"/>
          <a:stretch/>
        </p:blipFill>
        <p:spPr>
          <a:xfrm>
            <a:off x="5719119" y="609600"/>
            <a:ext cx="3723502" cy="25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" y="304800"/>
            <a:ext cx="9127112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48" y="152400"/>
            <a:ext cx="926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 Evaluation of NOAA CMAQ forecasts using DISCOVER-AQ P-3B In-situ Observations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400800"/>
            <a:ext cx="481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of two days exceeding the NAAQS for ozone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400800"/>
            <a:ext cx="22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 P-3B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77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9161370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300788"/>
            <a:ext cx="502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forecast did well on this relatively clean day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6300788"/>
            <a:ext cx="22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 P-3B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90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7" y="914400"/>
            <a:ext cx="8490240" cy="504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0457" y="65353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Mean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635" y="1281629"/>
            <a:ext cx="249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Low-level stratus cloud not forecast;</a:t>
            </a:r>
          </a:p>
          <a:p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      reduced ozone production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3657600"/>
            <a:ext cx="2007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Mean percent biases:</a:t>
            </a:r>
          </a:p>
          <a:p>
            <a:r>
              <a:rPr lang="en-US" sz="1600" b="1" dirty="0" smtClean="0">
                <a:solidFill>
                  <a:srgbClr val="92D050"/>
                </a:solidFill>
              </a:rPr>
              <a:t>Day before:  2.8%</a:t>
            </a:r>
          </a:p>
          <a:p>
            <a:r>
              <a:rPr lang="en-US" sz="1600" b="1" dirty="0" smtClean="0">
                <a:solidFill>
                  <a:schemeClr val="accent6"/>
                </a:solidFill>
              </a:rPr>
              <a:t>Same day:  4.6%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400800"/>
            <a:ext cx="318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Based on preliminary P-3B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89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3" y="1142999"/>
            <a:ext cx="8600067" cy="51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9144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Mean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6383774"/>
            <a:ext cx="318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Based on preliminary P-3B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85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4" y="1066799"/>
            <a:ext cx="8346425" cy="486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75266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Mean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3886200"/>
            <a:ext cx="2007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Mean Percent Biases:</a:t>
            </a:r>
          </a:p>
          <a:p>
            <a:r>
              <a:rPr lang="en-US" sz="1600" b="1" dirty="0" smtClean="0">
                <a:solidFill>
                  <a:srgbClr val="92D050"/>
                </a:solidFill>
              </a:rPr>
              <a:t>Day before:  64%</a:t>
            </a:r>
          </a:p>
          <a:p>
            <a:r>
              <a:rPr lang="en-US" sz="1600" b="1" dirty="0" smtClean="0">
                <a:solidFill>
                  <a:srgbClr val="FFC000"/>
                </a:solidFill>
              </a:rPr>
              <a:t>Same day:   72%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6400800"/>
            <a:ext cx="318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Based on preliminary P-3B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8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89136"/>
              </p:ext>
            </p:extLst>
          </p:nvPr>
        </p:nvGraphicFramePr>
        <p:xfrm>
          <a:off x="914400" y="1295400"/>
          <a:ext cx="7239000" cy="36336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659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64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r>
                        <a:rPr lang="en-US" b="1" baseline="-25000" dirty="0" smtClean="0"/>
                        <a:t>3</a:t>
                      </a:r>
                      <a:endParaRPr lang="en-US" b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before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-0.45%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 Day</a:t>
                      </a:r>
                    </a:p>
                    <a:p>
                      <a:pPr algn="ctr"/>
                      <a:r>
                        <a:rPr lang="en-US" dirty="0" smtClean="0"/>
                        <a:t>0.93%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1.72%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</a:t>
                      </a:r>
                      <a:r>
                        <a:rPr lang="en-US" b="1" baseline="-25000" dirty="0" smtClean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 day</a:t>
                      </a:r>
                    </a:p>
                    <a:p>
                      <a:pPr algn="ctr"/>
                      <a:r>
                        <a:rPr lang="en-US" dirty="0" smtClean="0"/>
                        <a:t>-24.76%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 day</a:t>
                      </a:r>
                    </a:p>
                    <a:p>
                      <a:pPr algn="ctr"/>
                      <a:r>
                        <a:rPr lang="en-US" dirty="0" smtClean="0"/>
                        <a:t>0.86%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 day</a:t>
                      </a:r>
                    </a:p>
                    <a:p>
                      <a:pPr algn="ctr"/>
                      <a:r>
                        <a:rPr lang="en-US" dirty="0" smtClean="0"/>
                        <a:t>-59.76%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64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4.12%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7.49%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2.14%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64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HCHO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before</a:t>
                      </a:r>
                    </a:p>
                    <a:p>
                      <a:pPr algn="ctr"/>
                      <a:r>
                        <a:rPr lang="en-US" baseline="0" dirty="0" smtClean="0"/>
                        <a:t>32.13%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before</a:t>
                      </a:r>
                    </a:p>
                    <a:p>
                      <a:pPr algn="ctr"/>
                      <a:r>
                        <a:rPr lang="en-US" baseline="0" dirty="0" smtClean="0"/>
                        <a:t>-14.44%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before</a:t>
                      </a:r>
                    </a:p>
                    <a:p>
                      <a:pPr algn="ctr"/>
                      <a:r>
                        <a:rPr lang="en-US" baseline="0" dirty="0" smtClean="0"/>
                        <a:t>52.40%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8889" y="6211669"/>
            <a:ext cx="670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-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 </a:t>
            </a:r>
            <a:r>
              <a:rPr lang="en-US" dirty="0" smtClean="0">
                <a:solidFill>
                  <a:prstClr val="black"/>
                </a:solidFill>
              </a:rPr>
              <a:t> indicates that the difference between forecasts was less than 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9340"/>
            <a:ext cx="687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NOAA 4-km CMAQ Performance Based on Median Percent Bias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DISCOVER-AQ Colorado Campaign Summary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/>
          </a:bodyPr>
          <a:lstStyle/>
          <a:p>
            <a:r>
              <a:rPr lang="en-US" sz="2000" b="1" dirty="0"/>
              <a:t>15 flight </a:t>
            </a:r>
            <a:r>
              <a:rPr lang="en-US" sz="2000" b="1" dirty="0" smtClean="0"/>
              <a:t>days </a:t>
            </a:r>
            <a:r>
              <a:rPr lang="en-US" sz="2000" b="1" dirty="0"/>
              <a:t>by the NASA WFF P-3B</a:t>
            </a:r>
          </a:p>
          <a:p>
            <a:r>
              <a:rPr lang="en-US" sz="2000" b="1" dirty="0"/>
              <a:t>17 flight </a:t>
            </a:r>
            <a:r>
              <a:rPr lang="en-US" sz="2000" b="1" dirty="0" smtClean="0"/>
              <a:t>days </a:t>
            </a:r>
            <a:r>
              <a:rPr lang="en-US" sz="2000" b="1" dirty="0"/>
              <a:t>by the NASA LaRC B200</a:t>
            </a:r>
          </a:p>
          <a:p>
            <a:r>
              <a:rPr lang="en-US" sz="2000" b="1" dirty="0"/>
              <a:t>8 joint flight days with the NSF/NCAR </a:t>
            </a:r>
            <a:r>
              <a:rPr lang="en-US" sz="2000" b="1" dirty="0" smtClean="0"/>
              <a:t>C-130  --  FRAPPÉ</a:t>
            </a:r>
            <a:endParaRPr lang="en-US" sz="2000" b="1" dirty="0"/>
          </a:p>
          <a:p>
            <a:r>
              <a:rPr lang="en-US" sz="2000" b="1" dirty="0"/>
              <a:t>9 joint flight days with the NASA LaRC Falcon </a:t>
            </a:r>
            <a:r>
              <a:rPr lang="en-US" sz="2000" b="1" dirty="0" smtClean="0"/>
              <a:t>--  Geo-TASO</a:t>
            </a:r>
            <a:endParaRPr lang="en-US" sz="2000" b="1" dirty="0"/>
          </a:p>
          <a:p>
            <a:r>
              <a:rPr lang="en-US" sz="2000" b="1" dirty="0"/>
              <a:t>Routine overflight of three ozone </a:t>
            </a:r>
            <a:r>
              <a:rPr lang="en-US" sz="2000" b="1" dirty="0" err="1"/>
              <a:t>lidars</a:t>
            </a:r>
            <a:r>
              <a:rPr lang="en-US" sz="2000" b="1" dirty="0"/>
              <a:t> from NASA’s Tropospheric Ozone </a:t>
            </a:r>
            <a:r>
              <a:rPr lang="en-US" sz="2000" b="1" dirty="0" err="1"/>
              <a:t>Lidar</a:t>
            </a:r>
            <a:r>
              <a:rPr lang="en-US" sz="2000" b="1" dirty="0"/>
              <a:t> Network (</a:t>
            </a:r>
            <a:r>
              <a:rPr lang="en-US" sz="2000" b="1" dirty="0" err="1"/>
              <a:t>TOLNet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Routine overflight of NOAA’s instrumented 1000 </a:t>
            </a:r>
            <a:r>
              <a:rPr lang="en-US" sz="2000" b="1" dirty="0" err="1"/>
              <a:t>ft</a:t>
            </a:r>
            <a:r>
              <a:rPr lang="en-US" sz="2000" b="1" dirty="0"/>
              <a:t> BAO tower</a:t>
            </a:r>
          </a:p>
          <a:p>
            <a:r>
              <a:rPr lang="en-US" sz="2000" b="1" dirty="0"/>
              <a:t>Routine overflight of other ground </a:t>
            </a:r>
            <a:r>
              <a:rPr lang="en-US" sz="2000" b="1" dirty="0" smtClean="0"/>
              <a:t>assets: Pandora </a:t>
            </a:r>
            <a:r>
              <a:rPr lang="en-US" sz="2000" b="1" dirty="0"/>
              <a:t>spectrometers, </a:t>
            </a:r>
            <a:r>
              <a:rPr lang="en-US" sz="2000" b="1" dirty="0" smtClean="0"/>
              <a:t>AERONET </a:t>
            </a:r>
            <a:r>
              <a:rPr lang="en-US" sz="2000" b="1" dirty="0" err="1"/>
              <a:t>sunphotometers</a:t>
            </a:r>
            <a:r>
              <a:rPr lang="en-US" sz="2000" b="1" dirty="0"/>
              <a:t>, </a:t>
            </a:r>
            <a:r>
              <a:rPr lang="en-US" sz="2000" b="1" dirty="0" smtClean="0"/>
              <a:t>aerosol </a:t>
            </a:r>
            <a:r>
              <a:rPr lang="en-US" sz="2000" b="1" dirty="0" err="1"/>
              <a:t>lidars</a:t>
            </a:r>
            <a:r>
              <a:rPr lang="en-US" sz="2000" b="1" dirty="0"/>
              <a:t>, </a:t>
            </a:r>
            <a:r>
              <a:rPr lang="en-US" sz="2000" b="1" dirty="0" smtClean="0"/>
              <a:t>tethered </a:t>
            </a:r>
            <a:r>
              <a:rPr lang="en-US" sz="2000" b="1" dirty="0"/>
              <a:t>b</a:t>
            </a:r>
            <a:r>
              <a:rPr lang="en-US" sz="2000" b="1" dirty="0" smtClean="0"/>
              <a:t>alloon </a:t>
            </a:r>
            <a:r>
              <a:rPr lang="en-US" sz="2000" b="1" dirty="0"/>
              <a:t>observations, </a:t>
            </a:r>
            <a:r>
              <a:rPr lang="en-US" sz="2000" b="1" dirty="0" smtClean="0"/>
              <a:t>mobile labs</a:t>
            </a:r>
            <a:r>
              <a:rPr lang="en-US" sz="2000" dirty="0"/>
              <a:t> 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wo </a:t>
            </a:r>
            <a:r>
              <a:rPr lang="en-US" sz="2000" b="1" dirty="0"/>
              <a:t>flight days documented conditions for ozone that exceeded federal air quality standards  On many other days, ozone production was interrupted by afternoon storms, avoiding the potential for additional violations.  </a:t>
            </a:r>
            <a:endParaRPr lang="en-US" sz="2000" b="1" dirty="0" smtClean="0"/>
          </a:p>
          <a:p>
            <a:r>
              <a:rPr lang="en-US" sz="2000" b="1" dirty="0" smtClean="0"/>
              <a:t>Clearly </a:t>
            </a:r>
            <a:r>
              <a:rPr lang="en-US" sz="2000" b="1" dirty="0"/>
              <a:t>identifiable chemical signatures </a:t>
            </a:r>
            <a:r>
              <a:rPr lang="en-US" sz="2000" b="1" dirty="0" smtClean="0"/>
              <a:t>noted associated </a:t>
            </a:r>
            <a:r>
              <a:rPr lang="en-US" sz="2000" b="1" dirty="0"/>
              <a:t>with urban emissions, oil and gas exploration, and feedlot </a:t>
            </a:r>
            <a:r>
              <a:rPr lang="en-US" sz="2000" b="1" dirty="0" smtClean="0"/>
              <a:t>operations.</a:t>
            </a:r>
          </a:p>
          <a:p>
            <a:r>
              <a:rPr lang="en-US" sz="2000" b="1" dirty="0" smtClean="0"/>
              <a:t>NOAA NAQFC-</a:t>
            </a:r>
            <a:r>
              <a:rPr lang="el-GR" sz="2000" b="1" dirty="0" smtClean="0"/>
              <a:t>β</a:t>
            </a:r>
            <a:r>
              <a:rPr lang="en-US" sz="2000" b="1" dirty="0" smtClean="0"/>
              <a:t> at 4-km resolution well predicted ozone in PBL and FT</a:t>
            </a:r>
          </a:p>
          <a:p>
            <a:r>
              <a:rPr lang="en-US" sz="2000" b="1" dirty="0" smtClean="0"/>
              <a:t>Final data available </a:t>
            </a:r>
            <a:r>
              <a:rPr lang="en-US" sz="2000" b="1" dirty="0"/>
              <a:t>– mid-December </a:t>
            </a:r>
            <a:r>
              <a:rPr lang="en-US" sz="2000" b="1" dirty="0" smtClean="0"/>
              <a:t>2014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http://www-air.larc.nasa.gov/missions/discover-aq/discover-aq.html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28600" y="990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D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eriving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nformation on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S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urface Conditions from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Co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lumn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 and </a:t>
            </a:r>
            <a:r>
              <a:rPr lang="en-US" sz="2000" b="1" i="1" u="sng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VER</a:t>
            </a:r>
            <a:r>
              <a:rPr lang="en-US" sz="20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tically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 Resolved Observations Relevant to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A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ir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Q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uality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1371600" y="1765300"/>
            <a:ext cx="624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336600"/>
                </a:solidFill>
                <a:latin typeface="Arial" charset="0"/>
                <a:cs typeface="Arial" charset="0"/>
              </a:rPr>
              <a:t>A NASA Earth Venture campaign intended to improve the interpretation of satellite observations to diagnose near-surface conditions relating to air quality</a:t>
            </a:r>
          </a:p>
        </p:txBody>
      </p:sp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152400" y="2667000"/>
            <a:ext cx="6248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u="sng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Objectives: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1. Relate column observations to surface conditions for aerosols and key trace gases O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NO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and CH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12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2. Characterize differences in diurnal variation of surface and column observations for key trace gases and aerosols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12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3. Examine horizontal scales of variability affecting satellites and model calculations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8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716715" y="2952750"/>
            <a:ext cx="2270903" cy="3752850"/>
            <a:chOff x="6751890" y="2971800"/>
            <a:chExt cx="2270190" cy="375285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751890" y="2971800"/>
              <a:ext cx="2239710" cy="2671405"/>
              <a:chOff x="6634584" y="3657600"/>
              <a:chExt cx="2239710" cy="2671405"/>
            </a:xfrm>
          </p:grpSpPr>
          <p:pic>
            <p:nvPicPr>
              <p:cNvPr id="58382" name="Picture 24" descr="B200 99L024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210" r="403"/>
              <a:stretch>
                <a:fillRect/>
              </a:stretch>
            </p:blipFill>
            <p:spPr bwMode="auto">
              <a:xfrm>
                <a:off x="6637346" y="4374515"/>
                <a:ext cx="2233974" cy="1069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3" name="Picture 26" descr="NASA's P-3B on TRACE-P missi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3"/>
              <a:stretch>
                <a:fillRect/>
              </a:stretch>
            </p:blipFill>
            <p:spPr bwMode="auto">
              <a:xfrm>
                <a:off x="6638858" y="5410200"/>
                <a:ext cx="2232312" cy="91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4" name="Picture 30" descr="112931main_a-tra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34584" y="3657600"/>
                <a:ext cx="2239710" cy="877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78" name="Picture 10" descr="Native Trailer"/>
            <p:cNvPicPr>
              <a:picLocks noChangeAspect="1" noChangeArrowheads="1"/>
            </p:cNvPicPr>
            <p:nvPr/>
          </p:nvPicPr>
          <p:blipFill>
            <a:blip r:embed="rId6" cstate="print"/>
            <a:srcRect l="2333" t="35556"/>
            <a:stretch>
              <a:fillRect/>
            </a:stretch>
          </p:blipFill>
          <p:spPr bwMode="auto">
            <a:xfrm>
              <a:off x="6758940" y="5619743"/>
              <a:ext cx="2232660" cy="110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9" name="Text Box 36"/>
            <p:cNvSpPr txBox="1">
              <a:spLocks noChangeArrowheads="1"/>
            </p:cNvSpPr>
            <p:nvPr/>
          </p:nvSpPr>
          <p:spPr bwMode="auto">
            <a:xfrm>
              <a:off x="7772400" y="4724400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NASA P-3B</a:t>
              </a:r>
            </a:p>
          </p:txBody>
        </p:sp>
        <p:sp>
          <p:nvSpPr>
            <p:cNvPr id="58380" name="Text Box 37"/>
            <p:cNvSpPr txBox="1">
              <a:spLocks noChangeArrowheads="1"/>
            </p:cNvSpPr>
            <p:nvPr/>
          </p:nvSpPr>
          <p:spPr bwMode="auto">
            <a:xfrm>
              <a:off x="7578715" y="3905250"/>
              <a:ext cx="14276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NASA King Air</a:t>
              </a:r>
            </a:p>
          </p:txBody>
        </p:sp>
        <p:sp>
          <p:nvSpPr>
            <p:cNvPr id="58381" name="Text Box 36"/>
            <p:cNvSpPr txBox="1">
              <a:spLocks noChangeArrowheads="1"/>
            </p:cNvSpPr>
            <p:nvPr/>
          </p:nvSpPr>
          <p:spPr bwMode="auto">
            <a:xfrm>
              <a:off x="6812280" y="5638800"/>
              <a:ext cx="2209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NATIVE, EPA AQS, and associated Ground sites</a:t>
              </a:r>
            </a:p>
          </p:txBody>
        </p:sp>
      </p:grpSp>
      <p:sp>
        <p:nvSpPr>
          <p:cNvPr id="58374" name="TextBox 1"/>
          <p:cNvSpPr txBox="1">
            <a:spLocks noChangeArrowheads="1"/>
          </p:cNvSpPr>
          <p:nvPr/>
        </p:nvSpPr>
        <p:spPr bwMode="auto">
          <a:xfrm>
            <a:off x="2438400" y="161925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5A9E"/>
                </a:solidFill>
                <a:latin typeface="Arial" charset="0"/>
                <a:cs typeface="Arial" charset="0"/>
              </a:rPr>
              <a:t>DISCOVER-AQ Overview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-152400" y="5380672"/>
            <a:ext cx="685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u="sng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Deployments and key collaborators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Maryland, July 2011 (EPA, MDE, </a:t>
            </a:r>
            <a:r>
              <a:rPr lang="en-US" b="1" i="1" dirty="0" err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UMd</a:t>
            </a: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and Howard U.)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SJV, California, January/February 2013 (EPA and CARB)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Houston, Texas, Sept. 2013 (EPA, TCEQ, and U. of Houston)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Front Range, Colorado, Summer 2014 (EPA, NCAR, CDPHE)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C404E-61CE-491B-8ACD-E0A45741CAD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60"/>
            <a:ext cx="8229600" cy="6998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FRAPPÉ Very Preliminary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2640"/>
            <a:ext cx="8229600" cy="5685120"/>
          </a:xfrm>
        </p:spPr>
        <p:txBody>
          <a:bodyPr/>
          <a:lstStyle/>
          <a:p>
            <a:r>
              <a:rPr lang="en-US" sz="2000" dirty="0" smtClean="0"/>
              <a:t>Clearly identified and characterized all emission sources in the Front Range (FR) and W slope</a:t>
            </a:r>
          </a:p>
          <a:p>
            <a:r>
              <a:rPr lang="en-US" sz="2000" dirty="0" smtClean="0"/>
              <a:t>Northern FR region / Greeley / DJ Basin dominated by oil and gas extraction / processing and agricultural emission signatures</a:t>
            </a:r>
          </a:p>
          <a:p>
            <a:r>
              <a:rPr lang="en-US" sz="2000" dirty="0" smtClean="0"/>
              <a:t>Urban center usually dominated by traffic and industrial emissions</a:t>
            </a:r>
          </a:p>
          <a:p>
            <a:r>
              <a:rPr lang="en-US" sz="2000" dirty="0" smtClean="0"/>
              <a:t>Oil/gas and urban emissions can sometimes stay regionally separated, even into foothills with some mixing in/downwind of northern Denver suburbs</a:t>
            </a:r>
          </a:p>
          <a:p>
            <a:r>
              <a:rPr lang="en-US" sz="2000" dirty="0" smtClean="0"/>
              <a:t>In the absence of wildfires, this summer’s Front Range air quality was controlled by local emissions, not large scale inflow</a:t>
            </a:r>
          </a:p>
          <a:p>
            <a:r>
              <a:rPr lang="en-US" sz="2000" dirty="0" smtClean="0"/>
              <a:t>Air quality / ozone production and transport in(to) eastern foothills and to the continental divide dominated by FR emissions, not inflow from the west</a:t>
            </a:r>
          </a:p>
          <a:p>
            <a:r>
              <a:rPr lang="en-US" sz="2000" dirty="0" smtClean="0"/>
              <a:t>Outflow from FR into eastern plains can be significant</a:t>
            </a:r>
          </a:p>
          <a:p>
            <a:r>
              <a:rPr lang="en-US" sz="2000" dirty="0" smtClean="0"/>
              <a:t>Extremely rich data set, surface not even scratched yet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3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10">
        <p:wipe/>
      </p:transition>
    </mc:Choice>
    <mc:Fallback xmlns="">
      <p:transition xmlns:p14="http://schemas.microsoft.com/office/powerpoint/2010/main"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E:\A-Train graphic-all with Parasol, March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60198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41847" y="3788229"/>
            <a:ext cx="1279531" cy="605642"/>
          </a:xfrm>
          <a:prstGeom prst="rect">
            <a:avLst/>
          </a:prstGeom>
          <a:blipFill dpi="0" rotWithShape="1">
            <a:blip r:embed="rId5" cstate="print">
              <a:alphaModFix amt="58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2100000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461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488" y="5424488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2288" y="3592513"/>
            <a:ext cx="8048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657600" y="5638800"/>
            <a:ext cx="838200" cy="762000"/>
          </a:xfrm>
          <a:prstGeom prst="rect">
            <a:avLst/>
          </a:prstGeom>
          <a:blipFill dpi="0" rotWithShape="1">
            <a:blip r:embed="rId7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1148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4591099" lon="2410164" rev="3120000"/>
            </a:camera>
            <a:lightRig rig="threePt" dir="t"/>
          </a:scene3d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218238" y="3200400"/>
            <a:ext cx="228600" cy="914400"/>
            <a:chOff x="3505200" y="76200"/>
            <a:chExt cx="304800" cy="1066800"/>
          </a:xfrm>
        </p:grpSpPr>
        <p:sp>
          <p:nvSpPr>
            <p:cNvPr id="46" name="16-Point Star 45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686800" y="3048000"/>
            <a:ext cx="228600" cy="914400"/>
            <a:chOff x="3505200" y="76200"/>
            <a:chExt cx="304800" cy="1066800"/>
          </a:xfrm>
        </p:grpSpPr>
        <p:sp>
          <p:nvSpPr>
            <p:cNvPr id="49" name="16-Point Star 48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8305800" y="4114800"/>
            <a:ext cx="838200" cy="762000"/>
          </a:xfrm>
          <a:prstGeom prst="rect">
            <a:avLst/>
          </a:prstGeom>
          <a:blipFill dpi="0" rotWithShape="1">
            <a:blip r:embed="rId9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2" name="Picture 4" descr="C:\Documents and Settings\jhcrawfo\Local Settings\Temporary Internet Files\Content.IE5\A62G3EUS\MC90032927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6500" y="2514600"/>
            <a:ext cx="3175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191000" y="3810000"/>
            <a:ext cx="4572000" cy="2438400"/>
            <a:chOff x="4191000" y="3810000"/>
            <a:chExt cx="4572000" cy="2438400"/>
          </a:xfrm>
        </p:grpSpPr>
        <p:sp>
          <p:nvSpPr>
            <p:cNvPr id="54" name="Rectangle 53"/>
            <p:cNvSpPr/>
            <p:nvPr/>
          </p:nvSpPr>
          <p:spPr>
            <a:xfrm>
              <a:off x="5638800" y="5410200"/>
              <a:ext cx="1981200" cy="762000"/>
            </a:xfrm>
            <a:prstGeom prst="rect">
              <a:avLst/>
            </a:prstGeom>
            <a:blipFill dpi="0" rotWithShape="1">
              <a:blip r:embed="rId11" cstate="print">
                <a:alphaModFix amt="77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4" idx="1"/>
            </p:cNvCxnSpPr>
            <p:nvPr/>
          </p:nvCxnSpPr>
          <p:spPr>
            <a:xfrm rot="10800000" flipV="1">
              <a:off x="4191000" y="5791200"/>
              <a:ext cx="1447800" cy="457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4648200" y="4648200"/>
              <a:ext cx="1219200" cy="762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676901" y="4762500"/>
              <a:ext cx="1295400" cy="31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0"/>
            </p:cNvCxnSpPr>
            <p:nvPr/>
          </p:nvCxnSpPr>
          <p:spPr>
            <a:xfrm rot="5400000" flipH="1" flipV="1">
              <a:off x="6019800" y="4419600"/>
              <a:ext cx="1600200" cy="381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6705600" y="4343400"/>
              <a:ext cx="1295400" cy="838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7391400" y="4038600"/>
              <a:ext cx="1371600" cy="13716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406" name="TextBox 1"/>
          <p:cNvSpPr txBox="1">
            <a:spLocks noChangeArrowheads="1"/>
          </p:cNvSpPr>
          <p:nvPr/>
        </p:nvSpPr>
        <p:spPr bwMode="auto">
          <a:xfrm>
            <a:off x="2438400" y="161925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5A9E"/>
                </a:solidFill>
                <a:latin typeface="Arial" charset="0"/>
                <a:cs typeface="Arial" charset="0"/>
              </a:rPr>
              <a:t>Deployment  Strategy</a:t>
            </a:r>
          </a:p>
        </p:txBody>
      </p:sp>
      <p:sp>
        <p:nvSpPr>
          <p:cNvPr id="59407" name="TextBox 81"/>
          <p:cNvSpPr txBox="1">
            <a:spLocks noChangeArrowheads="1"/>
          </p:cNvSpPr>
          <p:nvPr/>
        </p:nvSpPr>
        <p:spPr bwMode="auto">
          <a:xfrm>
            <a:off x="228600" y="798513"/>
            <a:ext cx="88392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>
                <a:solidFill>
                  <a:srgbClr val="663300"/>
                </a:solidFill>
                <a:latin typeface="Arial" charset="0"/>
                <a:cs typeface="Arial" charset="0"/>
              </a:rPr>
              <a:t>Systematic and concurrent observation of column-integrated, surface, and vertically-resolved distributions of aerosols and trace gases relevant to air quality as they evolve throughout the day.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EE085-1D38-46C1-890C-B15557188AB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200" y="266700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 dirty="0">
                <a:solidFill>
                  <a:srgbClr val="663300"/>
                </a:solidFill>
                <a:latin typeface="Arial" charset="0"/>
                <a:cs typeface="Arial" charset="0"/>
              </a:rPr>
              <a:t>NASA </a:t>
            </a:r>
            <a:r>
              <a:rPr lang="en-US" sz="1400" b="1" i="1" u="sng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B-200 </a:t>
            </a:r>
            <a:r>
              <a:rPr lang="en-US" sz="1400" b="1" i="1" u="sng" dirty="0">
                <a:solidFill>
                  <a:srgbClr val="663300"/>
                </a:solidFill>
                <a:latin typeface="Arial" charset="0"/>
                <a:cs typeface="Arial" charset="0"/>
              </a:rPr>
              <a:t>(Remote sensing)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663300"/>
                </a:solidFill>
                <a:latin typeface="Arial" charset="0"/>
                <a:cs typeface="Arial" charset="0"/>
              </a:rPr>
              <a:t>Continuous mapping of aerosols with HSRL and trace gas columns with ACAM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200" y="38862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>
                <a:solidFill>
                  <a:srgbClr val="663300"/>
                </a:solidFill>
                <a:latin typeface="Arial" charset="0"/>
                <a:cs typeface="Arial" charset="0"/>
              </a:rPr>
              <a:t>NASA P-3B (in situ meas.)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In situ profiling of aerosols and trace gases over surface measurement sites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6200" y="5092700"/>
            <a:ext cx="2971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>
                <a:solidFill>
                  <a:srgbClr val="663300"/>
                </a:solidFill>
                <a:latin typeface="Arial" charset="0"/>
                <a:cs typeface="Arial" charset="0"/>
              </a:rPr>
              <a:t>Ground sites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In situ trace gases and aerosols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Remote sensing of trace gas and aerosol columns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Ozonesondes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Aerosol lidar observations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6200" y="1898650"/>
            <a:ext cx="3048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>
                <a:solidFill>
                  <a:srgbClr val="663300"/>
                </a:solidFill>
                <a:latin typeface="Arial" charset="0"/>
                <a:cs typeface="Arial" charset="0"/>
              </a:rPr>
              <a:t>Three major observational components: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2" grpId="0" animBg="1"/>
      <p:bldP spid="39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1000" y="766048"/>
            <a:ext cx="8382000" cy="6002834"/>
            <a:chOff x="381000" y="766048"/>
            <a:chExt cx="8382000" cy="600283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143000"/>
              <a:ext cx="8382000" cy="55467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09683" y="766048"/>
              <a:ext cx="7324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DISCOVER-AQ Colorado Front Range Campaign  -  July 17 – August 10, 2014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9683" y="3242080"/>
              <a:ext cx="14221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Millersville U.</a:t>
              </a:r>
            </a:p>
            <a:p>
              <a:r>
                <a:rPr lang="en-US" sz="1400" b="1" dirty="0" err="1" smtClean="0"/>
                <a:t>Tethersonde</a:t>
              </a:r>
              <a:r>
                <a:rPr lang="en-US" sz="1400" b="1" dirty="0" smtClean="0"/>
                <a:t>,</a:t>
              </a:r>
            </a:p>
            <a:p>
              <a:r>
                <a:rPr lang="en-US" sz="1400" b="1" dirty="0" smtClean="0"/>
                <a:t>NO2 </a:t>
              </a:r>
              <a:r>
                <a:rPr lang="en-US" sz="1400" b="1" dirty="0" err="1" smtClean="0"/>
                <a:t>sonde</a:t>
              </a:r>
              <a:r>
                <a:rPr lang="en-US" sz="1400" b="1" dirty="0" smtClean="0"/>
                <a:t>, MPL</a:t>
              </a:r>
            </a:p>
            <a:p>
              <a:r>
                <a:rPr lang="en-US" sz="1400" b="1" dirty="0" smtClean="0"/>
                <a:t>LaRC O</a:t>
              </a:r>
              <a:r>
                <a:rPr lang="en-US" sz="1400" b="1" baseline="-25000" dirty="0" smtClean="0"/>
                <a:t>3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lidar</a:t>
              </a:r>
              <a:endParaRPr lang="en-US" sz="1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8910" y="3886200"/>
              <a:ext cx="1552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PSU Native Trailer,</a:t>
              </a:r>
            </a:p>
            <a:p>
              <a:r>
                <a:rPr lang="en-US" sz="1400" b="1" dirty="0" err="1" smtClean="0"/>
                <a:t>Ozonesondes</a:t>
              </a:r>
              <a:endParaRPr lang="en-US" sz="1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3000" y="3362980"/>
              <a:ext cx="934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NOAA O</a:t>
              </a:r>
              <a:r>
                <a:rPr lang="en-US" sz="1400" b="1" baseline="-25000" dirty="0" smtClean="0"/>
                <a:t>3</a:t>
              </a:r>
              <a:r>
                <a:rPr lang="en-US" sz="1400" b="1" dirty="0" smtClean="0"/>
                <a:t> </a:t>
              </a:r>
            </a:p>
            <a:p>
              <a:r>
                <a:rPr lang="en-US" sz="1400" b="1" dirty="0" err="1" smtClean="0"/>
                <a:t>lidar</a:t>
              </a:r>
              <a:endParaRPr lang="en-US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91200" y="1789222"/>
              <a:ext cx="1159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GSFC O</a:t>
              </a:r>
              <a:r>
                <a:rPr lang="en-US" sz="1400" b="1" baseline="-25000" dirty="0" smtClean="0"/>
                <a:t>3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lidar</a:t>
              </a:r>
              <a:endParaRPr lang="en-US" sz="1400" b="1" dirty="0" smtClean="0"/>
            </a:p>
            <a:p>
              <a:r>
                <a:rPr lang="en-US" sz="1400" b="1" dirty="0" smtClean="0"/>
                <a:t>MPL</a:t>
              </a:r>
              <a:endParaRPr lang="en-US" sz="1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19446" y="4953000"/>
              <a:ext cx="238937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16 Pandora UV/Vis </a:t>
              </a:r>
              <a:r>
                <a:rPr lang="en-US" sz="1400" b="1" dirty="0" err="1" smtClean="0"/>
                <a:t>spectrom</a:t>
              </a:r>
              <a:r>
                <a:rPr lang="en-US" sz="1400" b="1" dirty="0" smtClean="0"/>
                <a:t>.</a:t>
              </a:r>
            </a:p>
            <a:p>
              <a:r>
                <a:rPr lang="en-US" sz="1400" b="1" dirty="0" smtClean="0"/>
                <a:t>16 AERONET </a:t>
              </a:r>
              <a:r>
                <a:rPr lang="en-US" sz="1400" b="1" dirty="0" err="1" smtClean="0"/>
                <a:t>sunphotometers</a:t>
              </a:r>
              <a:endParaRPr lang="en-US" sz="1400" b="1" dirty="0" smtClean="0"/>
            </a:p>
            <a:p>
              <a:r>
                <a:rPr lang="en-US" sz="1400" b="1" dirty="0" smtClean="0"/>
                <a:t>6 EPA NO2 sites</a:t>
              </a:r>
            </a:p>
            <a:p>
              <a:r>
                <a:rPr lang="en-US" sz="1400" b="1" dirty="0" smtClean="0"/>
                <a:t>4 Aerosol </a:t>
              </a:r>
              <a:r>
                <a:rPr lang="en-US" sz="1400" b="1" dirty="0" err="1" smtClean="0"/>
                <a:t>lidars</a:t>
              </a:r>
              <a:endParaRPr lang="en-US" sz="1400" b="1" dirty="0" smtClean="0"/>
            </a:p>
            <a:p>
              <a:r>
                <a:rPr lang="en-US" sz="1400" b="1" dirty="0" smtClean="0"/>
                <a:t>2 Wind </a:t>
              </a:r>
              <a:r>
                <a:rPr lang="en-US" sz="1400" b="1" dirty="0" err="1" smtClean="0"/>
                <a:t>lidars</a:t>
              </a:r>
              <a:endParaRPr lang="en-US" sz="1400" b="1" dirty="0" smtClean="0"/>
            </a:p>
            <a:p>
              <a:r>
                <a:rPr lang="en-US" sz="1400" b="1" dirty="0" smtClean="0"/>
                <a:t>3 Instrumented trailers</a:t>
              </a:r>
            </a:p>
            <a:p>
              <a:r>
                <a:rPr lang="en-US" sz="1400" b="1" dirty="0" smtClean="0"/>
                <a:t>3 missed approach airports</a:t>
              </a:r>
            </a:p>
            <a:p>
              <a:endParaRPr lang="en-US" sz="14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EE44A-C50B-4070-980E-F95EB97F7B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10" descr="F:\Group Photos\P-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457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F:\Group Photos\misc\DSC_0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3810000"/>
            <a:ext cx="4552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:\Group Photos\misc\IMAG19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429000"/>
            <a:ext cx="43434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:\Group Photos\misc\DISCOVER-AQ.BELTSVILLE 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85800"/>
            <a:ext cx="30480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TextBox 1"/>
          <p:cNvSpPr txBox="1">
            <a:spLocks noChangeArrowheads="1"/>
          </p:cNvSpPr>
          <p:nvPr/>
        </p:nvSpPr>
        <p:spPr bwMode="auto">
          <a:xfrm>
            <a:off x="3048000" y="76200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5A9E"/>
                </a:solidFill>
                <a:latin typeface="Arial" charset="0"/>
                <a:cs typeface="Arial" charset="0"/>
              </a:rPr>
              <a:t>P-3B flights spiral over surface sites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5A9E"/>
                </a:solidFill>
                <a:latin typeface="Arial" charset="0"/>
                <a:cs typeface="Arial" charset="0"/>
              </a:rPr>
              <a:t>(typically 3 times per day, 2 hours apart)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97087"/>
              </p:ext>
            </p:extLst>
          </p:nvPr>
        </p:nvGraphicFramePr>
        <p:xfrm>
          <a:off x="0" y="1295400"/>
          <a:ext cx="9144000" cy="3686175"/>
        </p:xfrm>
        <a:graphic>
          <a:graphicData uri="http://schemas.openxmlformats.org/drawingml/2006/table">
            <a:tbl>
              <a:tblPr/>
              <a:tblGrid>
                <a:gridCol w="3282462"/>
                <a:gridCol w="5861538"/>
              </a:tblGrid>
              <a:tr h="40957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P-3B In Situ Airborne Measurements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Bruce Anderson, NASA LaRC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aerosol optical, microphysical, and chemical properties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Andrew Weinheimer, NCAR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, NO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, NO, </a:t>
                      </a:r>
                      <a:r>
                        <a:rPr lang="en-US" sz="1900" b="1" dirty="0" err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900" b="1" baseline="-25000" dirty="0" err="1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Ronald Cohen, UC Berkeley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, ANs, PNs, HNO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Alan Fried, NCAR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latin typeface="Calibri"/>
                          <a:ea typeface="Calibri"/>
                          <a:cs typeface="Times New Roman"/>
                        </a:rPr>
                        <a:t>HCHO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Glenn Diskin, NASA LaRC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O, CO, CH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Stephanie Vay, NASA LaRC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Armin Wisthaler, </a:t>
                      </a:r>
                      <a:r>
                        <a:rPr lang="en-US" sz="1900" b="1" dirty="0" smtClean="0">
                          <a:latin typeface="Calibri"/>
                          <a:ea typeface="Calibri"/>
                          <a:cs typeface="Times New Roman"/>
                        </a:rPr>
                        <a:t>Innsbruck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Non-methane </a:t>
                      </a:r>
                      <a:r>
                        <a:rPr lang="en-US" sz="1900" b="1" dirty="0" smtClean="0">
                          <a:latin typeface="Calibri"/>
                          <a:ea typeface="Calibri"/>
                          <a:cs typeface="Times New Roman"/>
                        </a:rPr>
                        <a:t>hydrocarbons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latin typeface="Calibri"/>
                          <a:ea typeface="Calibri"/>
                          <a:cs typeface="Times New Roman"/>
                        </a:rPr>
                        <a:t>Scott Herndon, Aerodyne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latin typeface="Calibri"/>
                          <a:ea typeface="Calibri"/>
                          <a:cs typeface="Times New Roman"/>
                        </a:rPr>
                        <a:t>Fast ethane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34238" r="21528" b="7751"/>
          <a:stretch/>
        </p:blipFill>
        <p:spPr bwMode="auto">
          <a:xfrm>
            <a:off x="623946" y="1916668"/>
            <a:ext cx="8511265" cy="45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80" y="-25063"/>
            <a:ext cx="7664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Daily 8-Hr Ozone Max (airnowtech.org)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/>
              <a:t>July 17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 – August 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     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128292" y="2892560"/>
            <a:ext cx="264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8-Hour  Ozone  Max (ppb)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2373868"/>
            <a:ext cx="59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8155" y="2831068"/>
            <a:ext cx="49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8155" y="3288268"/>
            <a:ext cx="49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9667" y="1916668"/>
            <a:ext cx="62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209800"/>
            <a:ext cx="8382000" cy="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7473141">
            <a:off x="604133" y="1465962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76 Golden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7424036">
            <a:off x="2006921" y="855411"/>
            <a:ext cx="13698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82 Rocky Flats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79 </a:t>
            </a:r>
            <a:r>
              <a:rPr lang="en-US" sz="1400" b="1" dirty="0" smtClean="0">
                <a:solidFill>
                  <a:srgbClr val="FF0000"/>
                </a:solidFill>
              </a:rPr>
              <a:t>Golden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76 Ft. Collins W.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75 </a:t>
            </a:r>
            <a:r>
              <a:rPr lang="en-US" sz="1400" b="1" dirty="0">
                <a:solidFill>
                  <a:srgbClr val="FF0000"/>
                </a:solidFill>
              </a:rPr>
              <a:t>Chatfield Pk.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75 Boulder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7473141">
            <a:off x="6319132" y="1491364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78 Golden</a:t>
            </a:r>
          </a:p>
        </p:txBody>
      </p:sp>
      <p:sp>
        <p:nvSpPr>
          <p:cNvPr id="22" name="TextBox 21"/>
          <p:cNvSpPr txBox="1"/>
          <p:nvPr/>
        </p:nvSpPr>
        <p:spPr>
          <a:xfrm rot="17473141">
            <a:off x="6646205" y="1491363"/>
            <a:ext cx="91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77 Aurora</a:t>
            </a:r>
          </a:p>
        </p:txBody>
      </p:sp>
    </p:spTree>
    <p:extLst>
      <p:ext uri="{BB962C8B-B14F-4D97-AF65-F5344CB8AC3E}">
        <p14:creationId xmlns:p14="http://schemas.microsoft.com/office/powerpoint/2010/main" val="16467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Ozone Summary for Colorado DISCOVER-AQ Flight Days</a:t>
            </a:r>
            <a:br>
              <a:rPr lang="en-US" sz="2800" b="1" dirty="0" smtClean="0"/>
            </a:br>
            <a:r>
              <a:rPr lang="en-US" sz="2800" b="1" dirty="0" smtClean="0"/>
              <a:t>Surface Stations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900" dirty="0"/>
              <a:t>                    </a:t>
            </a:r>
            <a:r>
              <a:rPr lang="en-US" sz="2900" b="1" dirty="0"/>
              <a:t>          </a:t>
            </a:r>
            <a:r>
              <a:rPr lang="en-US" sz="2900" b="1" u="sng" dirty="0"/>
              <a:t>Max 8-hr O</a:t>
            </a:r>
            <a:r>
              <a:rPr lang="en-US" sz="2900" b="1" u="sng" baseline="-25000" dirty="0"/>
              <a:t>3</a:t>
            </a:r>
            <a:r>
              <a:rPr lang="en-US" sz="2900" b="1" dirty="0"/>
              <a:t>       </a:t>
            </a:r>
            <a:r>
              <a:rPr lang="en-US" sz="2900" b="1" u="sng" dirty="0"/>
              <a:t>Max 1-hr O</a:t>
            </a:r>
            <a:r>
              <a:rPr lang="en-US" sz="2900" b="1" u="sng" baseline="-25000" dirty="0"/>
              <a:t>3</a:t>
            </a:r>
          </a:p>
          <a:p>
            <a:pPr marL="0" indent="0">
              <a:buNone/>
            </a:pPr>
            <a:r>
              <a:rPr lang="en-US" sz="2900" b="1" dirty="0"/>
              <a:t>50 – 59 </a:t>
            </a:r>
            <a:r>
              <a:rPr lang="en-US" sz="2900" b="1" dirty="0" err="1"/>
              <a:t>ppbv</a:t>
            </a:r>
            <a:r>
              <a:rPr lang="en-US" sz="2900" b="1" dirty="0"/>
              <a:t>       1 day                      </a:t>
            </a:r>
            <a:r>
              <a:rPr lang="en-US" sz="2900" b="1" dirty="0" smtClean="0"/>
              <a:t> 1 </a:t>
            </a:r>
            <a:r>
              <a:rPr lang="en-US" sz="2900" b="1" dirty="0"/>
              <a:t>day</a:t>
            </a:r>
          </a:p>
          <a:p>
            <a:pPr marL="0" indent="0">
              <a:buNone/>
            </a:pPr>
            <a:r>
              <a:rPr lang="en-US" sz="2900" b="1" dirty="0"/>
              <a:t>60 – 69                  9                              1</a:t>
            </a:r>
          </a:p>
          <a:p>
            <a:pPr marL="0" indent="0">
              <a:buNone/>
            </a:pPr>
            <a:r>
              <a:rPr lang="en-US" sz="2900" b="1" dirty="0"/>
              <a:t>7</a:t>
            </a:r>
            <a:r>
              <a:rPr lang="en-US" sz="2900" b="1" dirty="0" smtClean="0"/>
              <a:t>0 </a:t>
            </a:r>
            <a:r>
              <a:rPr lang="en-US" sz="2900" b="1" dirty="0"/>
              <a:t>– 79                  </a:t>
            </a:r>
            <a:r>
              <a:rPr lang="en-US" sz="2900" b="1" dirty="0" smtClean="0"/>
              <a:t>4</a:t>
            </a:r>
            <a:r>
              <a:rPr lang="en-US" sz="2900" b="1" baseline="30000" dirty="0"/>
              <a:t> </a:t>
            </a:r>
            <a:r>
              <a:rPr lang="en-US" sz="2900" b="1" dirty="0"/>
              <a:t>                             6</a:t>
            </a:r>
          </a:p>
          <a:p>
            <a:pPr marL="0" indent="0">
              <a:buNone/>
            </a:pPr>
            <a:r>
              <a:rPr lang="en-US" sz="2900" b="1" dirty="0"/>
              <a:t>80 – 89                  1                              </a:t>
            </a:r>
            <a:r>
              <a:rPr lang="en-US" sz="2900" b="1" dirty="0" smtClean="0"/>
              <a:t>4</a:t>
            </a: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90 – 99                  0                              </a:t>
            </a:r>
            <a:r>
              <a:rPr lang="en-US" sz="2900" b="1" dirty="0" smtClean="0"/>
              <a:t>3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 smtClean="0"/>
              <a:t>Only 2 out of 15 flight days exceeded 75 </a:t>
            </a:r>
            <a:r>
              <a:rPr lang="en-US" sz="2900" b="1" dirty="0" err="1" smtClean="0"/>
              <a:t>ppbv</a:t>
            </a:r>
            <a:r>
              <a:rPr lang="en-US" sz="2900" b="1" dirty="0" smtClean="0"/>
              <a:t> 8-hr NAAQS</a:t>
            </a:r>
          </a:p>
          <a:p>
            <a:pPr marL="0" indent="0">
              <a:buNone/>
            </a:pPr>
            <a:endParaRPr lang="en-US" sz="2900" b="1" baseline="30000" dirty="0"/>
          </a:p>
          <a:p>
            <a:pPr marL="0" indent="0">
              <a:buNone/>
            </a:pPr>
            <a:r>
              <a:rPr lang="en-US" sz="2900" b="1" dirty="0"/>
              <a:t>Ozone </a:t>
            </a:r>
            <a:r>
              <a:rPr lang="en-US" sz="2900" b="1" dirty="0" smtClean="0"/>
              <a:t>production </a:t>
            </a:r>
            <a:r>
              <a:rPr lang="en-US" sz="2900" b="1" dirty="0"/>
              <a:t>in F</a:t>
            </a:r>
            <a:r>
              <a:rPr lang="en-US" sz="2900" b="1" dirty="0" smtClean="0"/>
              <a:t>ront </a:t>
            </a:r>
            <a:r>
              <a:rPr lang="en-US" sz="2900" b="1" dirty="0"/>
              <a:t>R</a:t>
            </a:r>
            <a:r>
              <a:rPr lang="en-US" sz="2900" b="1" dirty="0" smtClean="0"/>
              <a:t>ange limited </a:t>
            </a:r>
            <a:r>
              <a:rPr lang="en-US" sz="2900" b="1" dirty="0"/>
              <a:t>by f</a:t>
            </a:r>
            <a:r>
              <a:rPr lang="en-US" sz="2900" b="1" dirty="0" smtClean="0"/>
              <a:t>requent </a:t>
            </a:r>
            <a:r>
              <a:rPr lang="en-US" sz="2900" b="1" dirty="0"/>
              <a:t>and </a:t>
            </a:r>
            <a:r>
              <a:rPr lang="en-US" sz="2900" b="1" dirty="0" smtClean="0"/>
              <a:t>extensive cloudiness during July/August 2014:</a:t>
            </a:r>
          </a:p>
          <a:p>
            <a:pPr>
              <a:buFontTx/>
              <a:buChar char="-"/>
            </a:pPr>
            <a:r>
              <a:rPr lang="en-US" sz="2900" b="1" dirty="0" smtClean="0"/>
              <a:t>Upper-level large-scale clouds from southwest monsoon</a:t>
            </a:r>
          </a:p>
          <a:p>
            <a:pPr>
              <a:buFontTx/>
              <a:buChar char="-"/>
            </a:pPr>
            <a:r>
              <a:rPr lang="en-US" sz="2900" b="1" dirty="0" smtClean="0"/>
              <a:t>Upper-level outflow from convection over mountains</a:t>
            </a:r>
          </a:p>
          <a:p>
            <a:pPr>
              <a:buFontTx/>
              <a:buChar char="-"/>
            </a:pPr>
            <a:r>
              <a:rPr lang="en-US" sz="2900" b="1" dirty="0" smtClean="0"/>
              <a:t>Local convection </a:t>
            </a:r>
          </a:p>
          <a:p>
            <a:pPr>
              <a:buFontTx/>
              <a:buChar char="-"/>
            </a:pPr>
            <a:r>
              <a:rPr lang="en-US" sz="2900" b="1" dirty="0"/>
              <a:t>S</a:t>
            </a:r>
            <a:r>
              <a:rPr lang="en-US" sz="2900" b="1" dirty="0" smtClean="0"/>
              <a:t>tratus resulting from low-level outflow from strong convection over Nebraska/Kansas</a:t>
            </a:r>
          </a:p>
          <a:p>
            <a:pPr>
              <a:buFontTx/>
              <a:buChar char="-"/>
            </a:pPr>
            <a:endParaRPr lang="en-US" sz="2900" b="1" dirty="0" smtClean="0"/>
          </a:p>
          <a:p>
            <a:pPr marL="0" indent="0">
              <a:buNone/>
            </a:pPr>
            <a:r>
              <a:rPr lang="en-US" sz="2900" b="1" dirty="0" smtClean="0"/>
              <a:t>DISCOVER-AQ desired 8-hour duration flights; however P-3B averaged only</a:t>
            </a:r>
          </a:p>
          <a:p>
            <a:pPr marL="0" indent="0">
              <a:buNone/>
            </a:pPr>
            <a:r>
              <a:rPr lang="en-US" sz="2900" b="1" dirty="0" smtClean="0"/>
              <a:t>6.2 hours and B-200 averaged 5.4 hours due to cloudiness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15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52400"/>
            <a:ext cx="822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Mountain – Plains Solenoid Circulation may be important in driving </a:t>
            </a:r>
            <a:r>
              <a:rPr lang="en-US" b="1" dirty="0"/>
              <a:t>h</a:t>
            </a:r>
            <a:r>
              <a:rPr lang="en-US" b="1" dirty="0" smtClean="0"/>
              <a:t>igh ozone in the</a:t>
            </a:r>
          </a:p>
          <a:p>
            <a:r>
              <a:rPr lang="en-US" b="1" dirty="0" smtClean="0"/>
              <a:t>Front Range foothills in late afternoon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562600"/>
            <a:ext cx="382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NAM 12-km Surface  Winds 00Z 23 July</a:t>
            </a:r>
          </a:p>
          <a:p>
            <a:r>
              <a:rPr lang="en-US" sz="1600" b="1" dirty="0" smtClean="0"/>
              <a:t>Surface Ozone (</a:t>
            </a:r>
            <a:r>
              <a:rPr lang="en-US" sz="1600" b="1" dirty="0" err="1" smtClean="0"/>
              <a:t>ppbv</a:t>
            </a:r>
            <a:r>
              <a:rPr lang="en-US" sz="1600" b="1" dirty="0" smtClean="0"/>
              <a:t>) 23Z (5 PM LT) 22 July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477000"/>
            <a:ext cx="1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P. Reddy, CDPHE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3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95338"/>
            <a:ext cx="77152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257800"/>
            <a:ext cx="382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NAM 12-km 600 </a:t>
            </a:r>
            <a:r>
              <a:rPr lang="en-US" sz="1600" b="1" dirty="0" err="1" smtClean="0"/>
              <a:t>hPa</a:t>
            </a:r>
            <a:r>
              <a:rPr lang="en-US" sz="1600" b="1" dirty="0" smtClean="0"/>
              <a:t> Winds 00Z 23 July</a:t>
            </a:r>
          </a:p>
          <a:p>
            <a:r>
              <a:rPr lang="en-US" sz="1600" b="1" dirty="0" smtClean="0"/>
              <a:t>Surface Ozone (</a:t>
            </a:r>
            <a:r>
              <a:rPr lang="en-US" sz="1600" b="1" dirty="0" err="1" smtClean="0"/>
              <a:t>ppbv</a:t>
            </a:r>
            <a:r>
              <a:rPr lang="en-US" sz="1600" b="1" dirty="0" smtClean="0"/>
              <a:t>) 23Z (5 PM LT) 22 July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477000"/>
            <a:ext cx="1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P. Reddy, CDPHE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52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199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6477000"/>
            <a:ext cx="25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Pusede and Diskin, LaRC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019300"/>
            <a:ext cx="18585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 data</a:t>
            </a:r>
          </a:p>
          <a:p>
            <a:r>
              <a:rPr lang="en-US" b="1" dirty="0" smtClean="0"/>
              <a:t>from DACOM</a:t>
            </a:r>
          </a:p>
          <a:p>
            <a:r>
              <a:rPr lang="en-US" b="1" dirty="0"/>
              <a:t>i</a:t>
            </a:r>
            <a:r>
              <a:rPr lang="en-US" b="1" dirty="0" smtClean="0"/>
              <a:t>nstrument on</a:t>
            </a:r>
          </a:p>
          <a:p>
            <a:r>
              <a:rPr lang="en-US" b="1" dirty="0" smtClean="0"/>
              <a:t>P-3B aircraft</a:t>
            </a:r>
          </a:p>
          <a:p>
            <a:endParaRPr lang="en-US" b="1" dirty="0"/>
          </a:p>
          <a:p>
            <a:r>
              <a:rPr lang="en-US" b="1" dirty="0" smtClean="0"/>
              <a:t>Gray shading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b="1" dirty="0">
                <a:sym typeface="Wingdings" panose="05000000000000000000" pitchFamily="2" charset="2"/>
              </a:rPr>
              <a:t>g</a:t>
            </a:r>
            <a:r>
              <a:rPr lang="en-US" b="1" dirty="0" smtClean="0">
                <a:sym typeface="Wingdings" panose="05000000000000000000" pitchFamily="2" charset="2"/>
              </a:rPr>
              <a:t>as well locations</a:t>
            </a:r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96790" y="2695545"/>
            <a:ext cx="1213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Platteville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05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1453</Words>
  <Application>Microsoft Office PowerPoint</Application>
  <PresentationFormat>On-screen Show (4:3)</PresentationFormat>
  <Paragraphs>286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Office Theme</vt:lpstr>
      <vt:lpstr>34_Office Theme</vt:lpstr>
      <vt:lpstr>14_Office Theme</vt:lpstr>
      <vt:lpstr>15_Office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Ozone Summary for Colorado DISCOVER-AQ Flight Days Surface 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DISCOVER-AQ Colorado Campaign Summary</vt:lpstr>
      <vt:lpstr>FRAPPÉ Very Preliminary Findings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pickering</dc:creator>
  <cp:lastModifiedBy>k pickering</cp:lastModifiedBy>
  <cp:revision>31</cp:revision>
  <dcterms:created xsi:type="dcterms:W3CDTF">2014-10-10T01:12:50Z</dcterms:created>
  <dcterms:modified xsi:type="dcterms:W3CDTF">2014-10-29T01:54:24Z</dcterms:modified>
</cp:coreProperties>
</file>