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sldIdLst>
    <p:sldId id="276" r:id="rId2"/>
    <p:sldId id="381" r:id="rId3"/>
    <p:sldId id="382" r:id="rId4"/>
    <p:sldId id="383" r:id="rId5"/>
    <p:sldId id="385" r:id="rId6"/>
    <p:sldId id="387" r:id="rId7"/>
    <p:sldId id="388" r:id="rId8"/>
    <p:sldId id="389" r:id="rId9"/>
    <p:sldId id="390" r:id="rId10"/>
    <p:sldId id="391" r:id="rId11"/>
    <p:sldId id="392" r:id="rId12"/>
    <p:sldId id="408" r:id="rId13"/>
    <p:sldId id="397" r:id="rId14"/>
    <p:sldId id="409" r:id="rId15"/>
    <p:sldId id="399" r:id="rId16"/>
    <p:sldId id="398" r:id="rId17"/>
    <p:sldId id="400" r:id="rId18"/>
    <p:sldId id="401" r:id="rId19"/>
    <p:sldId id="403" r:id="rId20"/>
    <p:sldId id="404" r:id="rId2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DCDA8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96" autoAdjust="0"/>
    <p:restoredTop sz="94600" autoAdjust="0"/>
  </p:normalViewPr>
  <p:slideViewPr>
    <p:cSldViewPr>
      <p:cViewPr>
        <p:scale>
          <a:sx n="80" d="100"/>
          <a:sy n="80" d="100"/>
        </p:scale>
        <p:origin x="-1320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6" tIns="46659" rIns="93316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6" tIns="46659" rIns="93316" bIns="46659" rtlCol="0"/>
          <a:lstStyle>
            <a:lvl1pPr algn="r">
              <a:defRPr sz="1200"/>
            </a:lvl1pPr>
          </a:lstStyle>
          <a:p>
            <a:fld id="{0085DC63-5220-4D44-BB95-1971E560EE91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6" tIns="46659" rIns="93316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6" tIns="46659" rIns="93316" bIns="4665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6" tIns="46659" rIns="93316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6" tIns="46659" rIns="93316" bIns="46659" rtlCol="0" anchor="b"/>
          <a:lstStyle>
            <a:lvl1pPr algn="r">
              <a:defRPr sz="1200"/>
            </a:lvl1pPr>
          </a:lstStyle>
          <a:p>
            <a:fld id="{44968C90-F160-400A-9168-041FF08828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16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124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 Black" pitchFamily="34" charset="0"/>
              </a:defRPr>
            </a:lvl1pPr>
          </a:lstStyle>
          <a:p>
            <a:fld id="{3E7EE49B-C32B-495C-9640-ABBF50F57D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7" descr="NOA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" y="76200"/>
            <a:ext cx="762000" cy="762000"/>
          </a:xfrm>
          <a:prstGeom prst="rect">
            <a:avLst/>
          </a:prstGeom>
          <a:noFill/>
          <a:effectLst>
            <a:outerShdw dist="45791" dir="2021404" algn="ctr" rotWithShape="0">
              <a:srgbClr val="000066">
                <a:alpha val="5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81000" y="1752600"/>
            <a:ext cx="8458200" cy="1600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/>
              <a:t>Comprehensive comparisons of NAQFC surface and column NO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with satellites, surface, and field campaign measurements during 2009-2014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609600" y="4038600"/>
            <a:ext cx="8305800" cy="1828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Hyun </a:t>
            </a:r>
            <a:r>
              <a:rPr lang="en-US" sz="2000" dirty="0" err="1" smtClean="0"/>
              <a:t>Cheol</a:t>
            </a:r>
            <a:r>
              <a:rPr lang="en-US" sz="2000" dirty="0" smtClean="0"/>
              <a:t> Kim </a:t>
            </a:r>
            <a:r>
              <a:rPr lang="en-US" sz="2000" baseline="30000" dirty="0" smtClean="0"/>
              <a:t>1,2</a:t>
            </a:r>
            <a:r>
              <a:rPr lang="en-US" sz="2000" dirty="0" smtClean="0"/>
              <a:t>, </a:t>
            </a:r>
            <a:r>
              <a:rPr lang="en-US" sz="2000" dirty="0"/>
              <a:t>Pius Lee </a:t>
            </a:r>
            <a:r>
              <a:rPr lang="en-US" sz="2000" baseline="30000" dirty="0"/>
              <a:t>1</a:t>
            </a:r>
            <a:r>
              <a:rPr lang="en-US" sz="2000" dirty="0"/>
              <a:t>, Li </a:t>
            </a:r>
            <a:r>
              <a:rPr lang="en-US" sz="2000" dirty="0" smtClean="0"/>
              <a:t>Pan </a:t>
            </a:r>
            <a:r>
              <a:rPr lang="en-US" sz="2000" baseline="30000" dirty="0" smtClean="0"/>
              <a:t>1,2</a:t>
            </a:r>
            <a:r>
              <a:rPr lang="en-US" sz="2000" dirty="0" smtClean="0"/>
              <a:t>, Laura </a:t>
            </a:r>
            <a:r>
              <a:rPr lang="en-US" sz="2000" dirty="0"/>
              <a:t>Judd </a:t>
            </a:r>
            <a:r>
              <a:rPr lang="en-US" sz="2000" baseline="30000" dirty="0"/>
              <a:t>3</a:t>
            </a:r>
            <a:r>
              <a:rPr lang="en-US" sz="2000" dirty="0"/>
              <a:t>, Daniel Tong </a:t>
            </a:r>
            <a:r>
              <a:rPr lang="en-US" sz="2000" baseline="30000" dirty="0" smtClean="0"/>
              <a:t>1,2</a:t>
            </a:r>
            <a:r>
              <a:rPr lang="en-US" sz="2000" dirty="0" smtClean="0"/>
              <a:t>, </a:t>
            </a:r>
            <a:r>
              <a:rPr lang="en-US" sz="2000" dirty="0" err="1"/>
              <a:t>Youhua</a:t>
            </a:r>
            <a:r>
              <a:rPr lang="en-US" sz="2000" dirty="0"/>
              <a:t> Tang </a:t>
            </a:r>
            <a:r>
              <a:rPr lang="en-US" sz="2000" baseline="30000" dirty="0"/>
              <a:t>1,2</a:t>
            </a:r>
            <a:r>
              <a:rPr lang="en-US" sz="2000" dirty="0"/>
              <a:t>, </a:t>
            </a:r>
            <a:r>
              <a:rPr lang="en-US" sz="2000" dirty="0" err="1"/>
              <a:t>Tianfeong</a:t>
            </a:r>
            <a:r>
              <a:rPr lang="en-US" sz="2000" dirty="0"/>
              <a:t> Chai </a:t>
            </a:r>
            <a:r>
              <a:rPr lang="en-US" sz="2000" baseline="30000" dirty="0"/>
              <a:t>1,2</a:t>
            </a:r>
            <a:r>
              <a:rPr lang="en-US" sz="2000" dirty="0"/>
              <a:t>, Barry Lefer</a:t>
            </a:r>
            <a:r>
              <a:rPr lang="en-US" sz="2000" baseline="30000" dirty="0"/>
              <a:t>3</a:t>
            </a:r>
            <a:r>
              <a:rPr lang="en-US" sz="2000" dirty="0"/>
              <a:t>, and </a:t>
            </a:r>
            <a:r>
              <a:rPr lang="en-US" sz="2000" dirty="0" err="1"/>
              <a:t>Ivanka</a:t>
            </a:r>
            <a:r>
              <a:rPr lang="en-US" sz="2000" dirty="0"/>
              <a:t> </a:t>
            </a:r>
            <a:r>
              <a:rPr lang="en-US" sz="2000" dirty="0" err="1"/>
              <a:t>Stajner</a:t>
            </a:r>
            <a:r>
              <a:rPr lang="en-US" sz="2000" dirty="0"/>
              <a:t> </a:t>
            </a:r>
            <a:r>
              <a:rPr lang="en-US" sz="2000" baseline="30000" dirty="0" smtClean="0"/>
              <a:t>4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1600" baseline="30000" dirty="0"/>
              <a:t>1</a:t>
            </a:r>
            <a:r>
              <a:rPr lang="en-US" sz="1600" dirty="0"/>
              <a:t> NOAA/Air Resources Laboratory, College Park, MD</a:t>
            </a:r>
          </a:p>
          <a:p>
            <a:pPr algn="ctr"/>
            <a:r>
              <a:rPr lang="en-US" sz="1600" baseline="30000" dirty="0"/>
              <a:t>2</a:t>
            </a:r>
            <a:r>
              <a:rPr lang="en-US" sz="1600" dirty="0"/>
              <a:t> UMD/Cooperative Institute for Climate and Satellites, College Park, MD</a:t>
            </a:r>
          </a:p>
          <a:p>
            <a:pPr algn="ctr"/>
            <a:r>
              <a:rPr lang="en-US" sz="1600" baseline="30000" dirty="0"/>
              <a:t>3</a:t>
            </a:r>
            <a:r>
              <a:rPr lang="en-US" sz="1600" dirty="0"/>
              <a:t> University of Houston, Dept. of Earth and Atmospheric Sciences, Houston, TX</a:t>
            </a:r>
          </a:p>
          <a:p>
            <a:pPr algn="ctr"/>
            <a:r>
              <a:rPr lang="en-US" sz="1600" baseline="30000" dirty="0"/>
              <a:t>4</a:t>
            </a:r>
            <a:r>
              <a:rPr lang="en-US" sz="1600" dirty="0"/>
              <a:t> NOAA/National Weather Service, Silver Spring, MD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NO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time series (urban &amp; rural)</a:t>
            </a:r>
            <a:endParaRPr lang="en-US" sz="3200" dirty="0"/>
          </a:p>
        </p:txBody>
      </p:sp>
      <p:pic>
        <p:nvPicPr>
          <p:cNvPr id="4101" name="Picture 5" descr="C:\Users\HyunCheol.Kim\Documents\user\work\NAQFC\2014 NAQFC-NO2\NO2.ts.urban-bias.200901.2014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14800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HyunCheol.Kim\Documents\user\work\NAQFC\2014 NAQFC-NO2\NO2.ts.urban-naqfc.200901.2014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HyunCheol.Kim\Documents\user\work\NAQFC\2014 NAQFC-NO2\NO2.ts.urban-aqs.200901.2014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4248834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Percentile sorted by mean concentrations for each site.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74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Sensitivity test (Jul. 2011)</a:t>
            </a:r>
            <a:endParaRPr lang="en-US" sz="3200" dirty="0"/>
          </a:p>
        </p:txBody>
      </p:sp>
      <p:pic>
        <p:nvPicPr>
          <p:cNvPr id="1026" name="Picture 2" descr="C:\Users\HyunCheol.Kim\Documents\user\work\NAQFC\2014 NAQFC-NO2\NO2-ts-NMMB-Emis-test-Jul2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9725"/>
            <a:ext cx="85725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5574268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Changes </a:t>
            </a:r>
            <a:r>
              <a:rPr lang="en-US" dirty="0"/>
              <a:t>to the met driver (NMM to NMMB) and system configuration (LBCs, dry deposition, minimum PBL </a:t>
            </a:r>
            <a:r>
              <a:rPr lang="en-US" dirty="0" smtClean="0"/>
              <a:t>height) contribute </a:t>
            </a:r>
            <a:r>
              <a:rPr lang="en-US" dirty="0"/>
              <a:t>~67% of surface NO</a:t>
            </a:r>
            <a:r>
              <a:rPr lang="en-US" baseline="-25000" dirty="0"/>
              <a:t>2</a:t>
            </a:r>
            <a:r>
              <a:rPr lang="en-US" dirty="0"/>
              <a:t> change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91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Decreasing NO</a:t>
            </a:r>
            <a:r>
              <a:rPr lang="en-US" sz="3200" baseline="-25000" dirty="0" smtClean="0"/>
              <a:t>x</a:t>
            </a:r>
            <a:r>
              <a:rPr lang="en-US" sz="3200" dirty="0" smtClean="0"/>
              <a:t> emission trends </a:t>
            </a:r>
            <a:br>
              <a:rPr lang="en-US" sz="3200" dirty="0" smtClean="0"/>
            </a:br>
            <a:r>
              <a:rPr lang="en-US" sz="3200" dirty="0"/>
              <a:t>(</a:t>
            </a:r>
            <a:r>
              <a:rPr lang="en-US" sz="3200" dirty="0" smtClean="0"/>
              <a:t>Continuous Emissions Monitoring system/CEMs)</a:t>
            </a:r>
            <a:endParaRPr 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14350" y="1885950"/>
            <a:ext cx="3600450" cy="4286250"/>
            <a:chOff x="533400" y="1847850"/>
            <a:chExt cx="3600450" cy="42862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" y="2438400"/>
              <a:ext cx="354330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233863"/>
              <a:ext cx="3600450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847850"/>
              <a:ext cx="289560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150" y="5867400"/>
              <a:ext cx="291465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581150" y="6096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(de </a:t>
            </a:r>
            <a:r>
              <a:rPr lang="en-US" dirty="0" err="1" smtClean="0"/>
              <a:t>Gouw</a:t>
            </a:r>
            <a:r>
              <a:rPr lang="en-US" dirty="0" smtClean="0"/>
              <a:t> et al., 2013)</a:t>
            </a:r>
            <a:endParaRPr lang="en-US" dirty="0"/>
          </a:p>
        </p:txBody>
      </p:sp>
      <p:pic>
        <p:nvPicPr>
          <p:cNvPr id="10" name="Picture 2" descr="C:\Users\HyunCheol.Kim\Documents\user\work\NAQFC\2014 NAQFC-trend\cem.NOx_rate.200101.20141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998" y="4062412"/>
            <a:ext cx="4071402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HyunCheol.Kim\Documents\user\work\NAQFC\2014 NAQFC-trend\cem.12site.ma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637" y="2210350"/>
            <a:ext cx="2902563" cy="175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39198" y="5867400"/>
            <a:ext cx="4071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Daily mean NOx emissions (tons) averaged over 12 selected power plants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79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NO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Tropospheric </a:t>
            </a:r>
            <a:r>
              <a:rPr lang="en-US" sz="3200" dirty="0" smtClean="0"/>
              <a:t>VCD trend </a:t>
            </a:r>
            <a:endParaRPr lang="en-US" sz="3200" dirty="0"/>
          </a:p>
        </p:txBody>
      </p:sp>
      <p:pic>
        <p:nvPicPr>
          <p:cNvPr id="1027" name="Picture 3" descr="C:\Users\HyunCheol.Kim\Documents\user\work\NAQFC\2014 NAQFC-trend\NO2VCD.ts.4sats-cmaq.2000.2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33600"/>
            <a:ext cx="5791200" cy="319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1800" y="6488668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Note: resolution differences are not resolved yet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095649"/>
              </p:ext>
            </p:extLst>
          </p:nvPr>
        </p:nvGraphicFramePr>
        <p:xfrm>
          <a:off x="152401" y="2819400"/>
          <a:ext cx="3124200" cy="1678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/>
                <a:gridCol w="624840"/>
                <a:gridCol w="624840"/>
                <a:gridCol w="624840"/>
                <a:gridCol w="624840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Instrument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Satellite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Local pass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Resolution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Data</a:t>
                      </a:r>
                      <a:endParaRPr lang="ko-KR" altLang="en-US" sz="800" dirty="0"/>
                    </a:p>
                  </a:txBody>
                  <a:tcPr anchor="ctr"/>
                </a:tc>
              </a:tr>
              <a:tr h="2366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GOME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ERS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10:30</a:t>
                      </a:r>
                      <a:r>
                        <a:rPr lang="en-US" altLang="ko-KR" sz="800" baseline="0" dirty="0" smtClean="0"/>
                        <a:t> LT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320x40 km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1996-2003</a:t>
                      </a:r>
                      <a:endParaRPr lang="ko-KR" altLang="en-US" sz="800" dirty="0"/>
                    </a:p>
                  </a:txBody>
                  <a:tcPr anchor="ctr"/>
                </a:tc>
              </a:tr>
              <a:tr h="3004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SCIAMACHY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ENVISAT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10:00</a:t>
                      </a:r>
                      <a:r>
                        <a:rPr lang="en-US" altLang="ko-KR" sz="800" baseline="0" dirty="0" smtClean="0"/>
                        <a:t> LT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30x60 km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2002-2012</a:t>
                      </a:r>
                      <a:endParaRPr lang="ko-KR" altLang="en-US" sz="800" dirty="0"/>
                    </a:p>
                  </a:txBody>
                  <a:tcPr anchor="ctr"/>
                </a:tc>
              </a:tr>
              <a:tr h="2366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OMI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Aura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13:30 LT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13x24 km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2004-</a:t>
                      </a:r>
                      <a:endParaRPr lang="ko-KR" altLang="en-US" sz="800" dirty="0"/>
                    </a:p>
                  </a:txBody>
                  <a:tcPr anchor="ctr"/>
                </a:tc>
              </a:tr>
              <a:tr h="4359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GOME-2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err="1" smtClean="0"/>
                        <a:t>MetOp</a:t>
                      </a:r>
                      <a:r>
                        <a:rPr lang="en-US" altLang="ko-KR" sz="800" dirty="0" smtClean="0"/>
                        <a:t>-A</a:t>
                      </a:r>
                    </a:p>
                    <a:p>
                      <a:pPr algn="ctr" latinLnBrk="1"/>
                      <a:r>
                        <a:rPr lang="en-US" altLang="ko-KR" sz="800" dirty="0" err="1" smtClean="0"/>
                        <a:t>MetOp</a:t>
                      </a:r>
                      <a:r>
                        <a:rPr lang="en-US" altLang="ko-KR" sz="800" dirty="0" smtClean="0"/>
                        <a:t>-B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09:30 LT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40x80 km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2007-</a:t>
                      </a:r>
                    </a:p>
                    <a:p>
                      <a:pPr algn="ctr" latinLnBrk="1"/>
                      <a:r>
                        <a:rPr lang="en-US" altLang="ko-KR" sz="800" dirty="0" smtClean="0"/>
                        <a:t>2013-</a:t>
                      </a:r>
                      <a:endParaRPr lang="ko-KR" altLang="en-US" sz="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86200" y="52578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Decreasing trends from all satellites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687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NO</a:t>
            </a:r>
            <a:r>
              <a:rPr lang="en-US" sz="3200" baseline="-25000" dirty="0" smtClean="0"/>
              <a:t>2 </a:t>
            </a:r>
            <a:r>
              <a:rPr lang="en-US" sz="3200" dirty="0" smtClean="0"/>
              <a:t>trends over CONUS (2000-2014)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Declining trends of surface and column NO</a:t>
            </a:r>
            <a:r>
              <a:rPr lang="en-US" baseline="-25000" dirty="0" smtClean="0"/>
              <a:t>2</a:t>
            </a:r>
            <a:r>
              <a:rPr lang="en-US" dirty="0" smtClean="0"/>
              <a:t> has been observed from surface AQS, satellites, and CEM NO</a:t>
            </a:r>
            <a:r>
              <a:rPr lang="en-US" baseline="-25000" dirty="0" smtClean="0"/>
              <a:t>x</a:t>
            </a:r>
            <a:r>
              <a:rPr lang="en-US" dirty="0" smtClean="0"/>
              <a:t> emission monitoring</a:t>
            </a:r>
          </a:p>
          <a:p>
            <a:r>
              <a:rPr lang="en-US" dirty="0" smtClean="0"/>
              <a:t>Model could not reproduce continuous changes, but was improved by emission update and model configuration change.</a:t>
            </a:r>
          </a:p>
          <a:p>
            <a:r>
              <a:rPr lang="en-US" dirty="0" smtClean="0"/>
              <a:t>Change </a:t>
            </a:r>
            <a:r>
              <a:rPr lang="en-US" dirty="0"/>
              <a:t>of met driver and system configuration (LBCs, dry deposition, minimum PBL height) had a large impact on simulated NO</a:t>
            </a:r>
            <a:r>
              <a:rPr lang="en-US" baseline="-25000" dirty="0"/>
              <a:t>2</a:t>
            </a:r>
            <a:r>
              <a:rPr lang="en-US" dirty="0"/>
              <a:t> concentrations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23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61" b="-3461"/>
          <a:stretch>
            <a:fillRect/>
          </a:stretch>
        </p:blipFill>
        <p:spPr>
          <a:xfrm>
            <a:off x="1053826" y="2465755"/>
            <a:ext cx="4813574" cy="370644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OMI &amp; P3 flight NO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column comparison </a:t>
            </a:r>
            <a:br>
              <a:rPr lang="en-US" sz="3200" dirty="0" smtClean="0"/>
            </a:br>
            <a:r>
              <a:rPr lang="en-US" sz="3200" dirty="0" smtClean="0"/>
              <a:t>during 2010 CALNEX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62484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OMI and P3 observations during  then CALNEX campaign (Judd et al., in preparation)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6248400" y="45720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10400" y="4267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Satellite tends to underestimate at urban area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19812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Problem: Inhomogeneity of urban NO</a:t>
            </a:r>
            <a:r>
              <a:rPr lang="en-US" sz="2400" u="sng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u="sng" dirty="0" smtClean="0">
                <a:solidFill>
                  <a:srgbClr val="FF0000"/>
                </a:solidFill>
              </a:rPr>
              <a:t> plumes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06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Satellite + Model hybrid approach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Satellite provides near real-time observations, but has a limitation in spatial resolution.</a:t>
            </a:r>
          </a:p>
          <a:p>
            <a:r>
              <a:rPr lang="en-US" sz="2400" dirty="0" smtClean="0"/>
              <a:t>Fine-resolution model provides better geospatial information based on Emission Inventory Database, but its emission input tends to be outdated.</a:t>
            </a:r>
          </a:p>
          <a:p>
            <a:endParaRPr lang="en-US" sz="2400" dirty="0"/>
          </a:p>
          <a:p>
            <a:r>
              <a:rPr lang="en-US" sz="2400" dirty="0" smtClean="0"/>
              <a:t>Satellite magnitude + Model spatial distribution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1930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yunCheol.Kim\Documents\user\work\NO2\2014 CALNEX\CMAQ-pix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6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yunCheol.Kim\Documents\user\work\NO2\2014 CALNEX\OMI-pix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yunCheol.Kim\Documents\user\work\NO2\2014 CALNEX\OMI-pixel-d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yunCheol.Kim\Documents\user\work\NO2\2014 CALNEX\spatial-kerne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76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57150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Spatial weighting Kernel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73427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OMI NO2 VCD pixels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48600" y="30112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CMAQ</a:t>
            </a:r>
          </a:p>
          <a:p>
            <a:r>
              <a:rPr lang="en-US" dirty="0" smtClean="0"/>
              <a:t>NO2 VCD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72400" y="57912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Adjusted OMI NO2 VCD</a:t>
            </a:r>
            <a:r>
              <a:rPr lang="en-US" dirty="0"/>
              <a:t> </a:t>
            </a:r>
            <a:r>
              <a:rPr lang="en-US" dirty="0" smtClean="0"/>
              <a:t>pixel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86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Improved NO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VCD distribution</a:t>
            </a:r>
            <a:br>
              <a:rPr lang="en-US" sz="3200" dirty="0" smtClean="0"/>
            </a:br>
            <a:r>
              <a:rPr lang="en-US" sz="3200" dirty="0" smtClean="0"/>
              <a:t>(May 4, 2010)</a:t>
            </a:r>
            <a:endParaRPr lang="en-US" sz="3200" dirty="0"/>
          </a:p>
        </p:txBody>
      </p:sp>
      <p:pic>
        <p:nvPicPr>
          <p:cNvPr id="2050" name="Picture 2" descr="C:\Users\HyunCheol.Kim\Documents\work\today\20140624\no2cd.sp.P3-cmaq.201005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199"/>
            <a:ext cx="3017520" cy="422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yunCheol.Kim\Documents\work\today\20140624\no2cd.sp.P3-omi_ds.201005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1981197"/>
            <a:ext cx="3017520" cy="422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yunCheol.Kim\Documents\work\today\20140624\no2cd.sp.P3-omi_knmi.201005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198"/>
            <a:ext cx="3017520" cy="422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6096000"/>
            <a:ext cx="195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6096000"/>
            <a:ext cx="195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Satellite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62800" y="6096000"/>
            <a:ext cx="156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Adjusted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04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yunCheol.Kim\Documents\work\today\20140624\no2vcd.P3-omi_knm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68449"/>
            <a:ext cx="3840480" cy="318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yunCheol.Kim\Documents\work\today\20140624\no2vcd.P3-omi_s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" y="391849"/>
            <a:ext cx="3840480" cy="318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HyunCheol.Kim\Documents\work\today\20140624\no2vcd.P3-CMAQ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20" y="391849"/>
            <a:ext cx="3840480" cy="318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yunCheol.Kim\Documents\work\today\20140624\no2vcd.P3-omi_d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68449"/>
            <a:ext cx="3840480" cy="318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0" y="59552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OMI/KNMI+CMAQ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43800" y="2590800"/>
            <a:ext cx="143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CMAQ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5879068"/>
            <a:ext cx="143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OMI/KNMI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2590800"/>
            <a:ext cx="143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OMI/SP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3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/>
              <a:t>General goals &amp; focuses of today’s talk</a:t>
            </a:r>
            <a:endParaRPr lang="ko-KR" alt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study is to provide comprehensive comparisons of NAQFC simulated 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with observations over CONUS</a:t>
            </a:r>
          </a:p>
          <a:p>
            <a:pPr lvl="1"/>
            <a:r>
              <a:rPr lang="en-US" sz="2000" dirty="0" smtClean="0"/>
              <a:t>To evaluate and understand NAQFC system’s performance</a:t>
            </a:r>
          </a:p>
          <a:p>
            <a:pPr lvl="1"/>
            <a:r>
              <a:rPr lang="en-US" sz="2000" dirty="0"/>
              <a:t>To understand long-term changes of observed NO</a:t>
            </a:r>
            <a:r>
              <a:rPr lang="en-US" sz="2000" baseline="-25000" dirty="0"/>
              <a:t>2</a:t>
            </a:r>
            <a:r>
              <a:rPr lang="en-US" sz="2000" dirty="0"/>
              <a:t> from surface and space, and their implications on NO</a:t>
            </a:r>
            <a:r>
              <a:rPr lang="en-US" sz="2000" baseline="-25000" dirty="0"/>
              <a:t>x</a:t>
            </a:r>
            <a:r>
              <a:rPr lang="en-US" sz="2000" dirty="0"/>
              <a:t> emission </a:t>
            </a:r>
            <a:r>
              <a:rPr lang="en-US" sz="2000" dirty="0" smtClean="0"/>
              <a:t>trend</a:t>
            </a:r>
          </a:p>
          <a:p>
            <a:r>
              <a:rPr lang="en-US" altLang="ko-KR" sz="2400" dirty="0" smtClean="0"/>
              <a:t>Two highlights were selected</a:t>
            </a:r>
          </a:p>
          <a:p>
            <a:pPr lvl="1"/>
            <a:r>
              <a:rPr lang="en-US" altLang="ko-KR" sz="2000" dirty="0" smtClean="0"/>
              <a:t>Long-term trend of surface NO</a:t>
            </a:r>
            <a:r>
              <a:rPr lang="en-US" altLang="ko-KR" sz="2000" baseline="-25000" dirty="0" smtClean="0"/>
              <a:t>2</a:t>
            </a:r>
            <a:r>
              <a:rPr lang="en-US" altLang="ko-KR" sz="2000" dirty="0" smtClean="0"/>
              <a:t> from observations and model</a:t>
            </a:r>
          </a:p>
          <a:p>
            <a:pPr lvl="2"/>
            <a:r>
              <a:rPr lang="en-US" altLang="ko-KR" sz="1700" dirty="0" smtClean="0"/>
              <a:t>Trends of NAQFC, AQS, CEM, GOME, OMI, SCIAMACHY and GOME-2 (2000-2014)</a:t>
            </a:r>
          </a:p>
          <a:p>
            <a:pPr lvl="1"/>
            <a:r>
              <a:rPr lang="en-US" altLang="ko-KR" sz="2000" dirty="0" smtClean="0"/>
              <a:t>Synergy of satellite + model hybrid approach to provide more complete fine-scale NO</a:t>
            </a:r>
            <a:r>
              <a:rPr lang="en-US" altLang="ko-KR" sz="2000" baseline="-25000" dirty="0" smtClean="0"/>
              <a:t>2</a:t>
            </a:r>
            <a:r>
              <a:rPr lang="en-US" altLang="ko-KR" sz="2000" dirty="0" smtClean="0"/>
              <a:t> field </a:t>
            </a:r>
          </a:p>
          <a:p>
            <a:pPr lvl="2"/>
            <a:r>
              <a:rPr lang="en-US" altLang="ko-KR" sz="1700" dirty="0" smtClean="0"/>
              <a:t>OMI+NAQFC versus P</a:t>
            </a:r>
            <a:r>
              <a:rPr lang="en-US" altLang="ko-KR" sz="1700" baseline="-25000" dirty="0" smtClean="0"/>
              <a:t>3</a:t>
            </a:r>
            <a:r>
              <a:rPr lang="en-US" altLang="ko-KR" sz="1700" dirty="0" smtClean="0"/>
              <a:t> flight NO</a:t>
            </a:r>
            <a:r>
              <a:rPr lang="en-US" altLang="ko-KR" sz="1700" baseline="-25000" dirty="0" smtClean="0"/>
              <a:t>2</a:t>
            </a:r>
            <a:r>
              <a:rPr lang="en-US" altLang="ko-KR" sz="1700" dirty="0" smtClean="0"/>
              <a:t> VCD during 2010 CALNEX)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548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Decreasing trends of CONUS 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have been shown from multiple observations (AQS, Satellites, and CEM emission monitoring)</a:t>
            </a:r>
          </a:p>
          <a:p>
            <a:r>
              <a:rPr lang="en-US" sz="2400" dirty="0" smtClean="0"/>
              <a:t>Model could not reproduce inter-annual trend without timely emission update. </a:t>
            </a:r>
          </a:p>
          <a:p>
            <a:r>
              <a:rPr lang="en-US" sz="2400" dirty="0" smtClean="0"/>
              <a:t>Model configuration change (Met driver and CMAQ processes) can cause crucial impacts in NAQFC performance.</a:t>
            </a:r>
          </a:p>
          <a:p>
            <a:r>
              <a:rPr lang="en-US" sz="2400" dirty="0" smtClean="0"/>
              <a:t>Hybrid approach (satellite + model) can be used to resolve fine-scale urban 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plumes.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1560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/>
              <a:t>National Air Quality Forecast Capability</a:t>
            </a:r>
            <a:endParaRPr lang="ko-KR" alt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35480"/>
            <a:ext cx="4876800" cy="4389120"/>
          </a:xfrm>
        </p:spPr>
        <p:txBody>
          <a:bodyPr>
            <a:normAutofit fontScale="77500" lnSpcReduction="20000"/>
          </a:bodyPr>
          <a:lstStyle/>
          <a:p>
            <a:r>
              <a:rPr lang="en-US" sz="2200" dirty="0" smtClean="0"/>
              <a:t>NAM(WRF-NMM)/CMAQ/SMOKE </a:t>
            </a:r>
            <a:r>
              <a:rPr lang="en-US" sz="2200" dirty="0" smtClean="0"/>
              <a:t>system</a:t>
            </a:r>
          </a:p>
          <a:p>
            <a:pPr marL="365760" lvl="1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The </a:t>
            </a:r>
            <a:r>
              <a:rPr lang="en-US" sz="1800" dirty="0" smtClean="0">
                <a:solidFill>
                  <a:srgbClr val="FF0000"/>
                </a:solidFill>
              </a:rPr>
              <a:t>Experimental NAQFC (CB05) has been used for this analysis</a:t>
            </a:r>
          </a:p>
          <a:p>
            <a:r>
              <a:rPr lang="en-US" sz="2200" dirty="0" smtClean="0"/>
              <a:t>Routine updates</a:t>
            </a:r>
          </a:p>
          <a:p>
            <a:pPr lvl="1"/>
            <a:r>
              <a:rPr lang="en-US" sz="2000" dirty="0" smtClean="0"/>
              <a:t>Point source emission update based on CEM + DoE Annual Energy Outlook (AEO)</a:t>
            </a:r>
          </a:p>
          <a:p>
            <a:r>
              <a:rPr lang="en-US" sz="2200" dirty="0" smtClean="0"/>
              <a:t>Major updates</a:t>
            </a:r>
          </a:p>
          <a:p>
            <a:pPr lvl="1"/>
            <a:r>
              <a:rPr lang="en-US" sz="2000" dirty="0" smtClean="0"/>
              <a:t>Model configuration</a:t>
            </a:r>
          </a:p>
          <a:p>
            <a:pPr lvl="2"/>
            <a:r>
              <a:rPr lang="en-US" sz="1700" dirty="0" smtClean="0"/>
              <a:t>NMMB succeeded WRF-NMM as NAM at NCEP (Oct. 18, 2011)</a:t>
            </a:r>
          </a:p>
          <a:p>
            <a:pPr lvl="3"/>
            <a:r>
              <a:rPr lang="en-US" sz="1600" dirty="0" smtClean="0"/>
              <a:t>Horizontal grid (E-grid </a:t>
            </a:r>
            <a:r>
              <a:rPr lang="en-US" sz="1600" dirty="0" smtClean="0">
                <a:sym typeface="Wingdings" panose="05000000000000000000" pitchFamily="2" charset="2"/>
              </a:rPr>
              <a:t> B-grid)</a:t>
            </a:r>
          </a:p>
          <a:p>
            <a:pPr lvl="3"/>
            <a:r>
              <a:rPr lang="en-US" sz="1600" dirty="0" smtClean="0">
                <a:sym typeface="Wingdings" panose="05000000000000000000" pitchFamily="2" charset="2"/>
              </a:rPr>
              <a:t>Hybrid vertical coordinate</a:t>
            </a:r>
          </a:p>
          <a:p>
            <a:pPr lvl="3"/>
            <a:r>
              <a:rPr lang="en-US" sz="1600" dirty="0" smtClean="0"/>
              <a:t>Land Use Land Cover change (USGS</a:t>
            </a:r>
            <a:r>
              <a:rPr lang="en-US" sz="1600" dirty="0" smtClean="0">
                <a:sym typeface="Wingdings" panose="05000000000000000000" pitchFamily="2" charset="2"/>
              </a:rPr>
              <a:t>IGBP)</a:t>
            </a:r>
          </a:p>
          <a:p>
            <a:pPr lvl="2"/>
            <a:r>
              <a:rPr lang="en-US" sz="1700" dirty="0" smtClean="0">
                <a:sym typeface="Wingdings" panose="05000000000000000000" pitchFamily="2" charset="2"/>
              </a:rPr>
              <a:t>CMAQ update (Oct, 2011)</a:t>
            </a:r>
          </a:p>
          <a:p>
            <a:pPr lvl="3"/>
            <a:r>
              <a:rPr lang="en-US" sz="1600" dirty="0" smtClean="0">
                <a:sym typeface="Wingdings" panose="05000000000000000000" pitchFamily="2" charset="2"/>
              </a:rPr>
              <a:t>PBL adjustment, LBC, and dry deposition, IGBP</a:t>
            </a:r>
            <a:endParaRPr lang="en-US" sz="1600" dirty="0" smtClean="0"/>
          </a:p>
          <a:p>
            <a:pPr lvl="1"/>
            <a:r>
              <a:rPr lang="en-US" sz="2000" dirty="0" smtClean="0"/>
              <a:t>Major emission update (May 1, 2012)</a:t>
            </a:r>
          </a:p>
          <a:p>
            <a:pPr lvl="2"/>
            <a:r>
              <a:rPr lang="en-US" sz="1700" dirty="0" smtClean="0"/>
              <a:t>Mobile: 2005 MOBILE6 with 05 to 12 projection</a:t>
            </a:r>
          </a:p>
          <a:p>
            <a:pPr lvl="2"/>
            <a:r>
              <a:rPr lang="en-US" sz="1700" dirty="0" smtClean="0"/>
              <a:t>Area source (</a:t>
            </a:r>
            <a:r>
              <a:rPr lang="en-US" sz="1700" dirty="0" err="1" smtClean="0"/>
              <a:t>nonroad</a:t>
            </a:r>
            <a:r>
              <a:rPr lang="en-US" sz="1700" dirty="0" smtClean="0"/>
              <a:t>) : Cross-state Air Rule Projection (CSAPR)</a:t>
            </a:r>
          </a:p>
          <a:p>
            <a:pPr lvl="2"/>
            <a:r>
              <a:rPr lang="en-US" sz="1700" dirty="0" smtClean="0"/>
              <a:t>Canadian EI : 2006 EI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endParaRPr lang="ko-KR" altLang="en-US" dirty="0"/>
          </a:p>
        </p:txBody>
      </p:sp>
      <p:pic>
        <p:nvPicPr>
          <p:cNvPr id="1026" name="Picture 2" descr="C:\Users\HyunCheol.Kim\Documents\user\doc\presentations\2012 Visit-Korea\naqfc\Hyuncheol_Korea_trip_2012\Slide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93" y="1714600"/>
            <a:ext cx="2286000" cy="17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yunCheol.Kim\Documents\user\doc\presentations\2012 Visit-Korea\naqfc\Hyuncheol_Korea_trip_2012\Slide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83" y="3543398"/>
            <a:ext cx="2286000" cy="171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Chart 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199" y="5410200"/>
            <a:ext cx="2286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38800" y="6477000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NOx emission reduction (Pan et al., 2014)</a:t>
            </a:r>
            <a:endParaRPr lang="en-US" sz="1200" dirty="0"/>
          </a:p>
        </p:txBody>
      </p:sp>
      <p:cxnSp>
        <p:nvCxnSpPr>
          <p:cNvPr id="15" name="Elbow Connector 14"/>
          <p:cNvCxnSpPr/>
          <p:nvPr/>
        </p:nvCxnSpPr>
        <p:spPr>
          <a:xfrm flipV="1">
            <a:off x="3886200" y="2509650"/>
            <a:ext cx="1979716" cy="1731422"/>
          </a:xfrm>
          <a:prstGeom prst="bentConnector3">
            <a:avLst>
              <a:gd name="adj1" fmla="val 7519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505200" y="4400800"/>
            <a:ext cx="23607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>
            <a:off x="4497284" y="5186550"/>
            <a:ext cx="1542309" cy="838200"/>
          </a:xfrm>
          <a:prstGeom prst="bentConnector3">
            <a:avLst>
              <a:gd name="adj1" fmla="val 5693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22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/>
              <a:t>Surface NO</a:t>
            </a:r>
            <a:r>
              <a:rPr lang="en-US" altLang="ko-KR" baseline="-25000" dirty="0" smtClean="0"/>
              <a:t>2</a:t>
            </a:r>
            <a:r>
              <a:rPr lang="en-US" altLang="ko-KR" dirty="0" smtClean="0"/>
              <a:t> (AQS &amp; NAQFC)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Air Quality System (AQS) is EPA's repository of ambient air quality data. </a:t>
            </a:r>
            <a:endParaRPr lang="en-US" sz="2400" dirty="0" smtClean="0"/>
          </a:p>
          <a:p>
            <a:r>
              <a:rPr lang="en-US" sz="2400" dirty="0" smtClean="0"/>
              <a:t>~ 400 sites for surface 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monitoring</a:t>
            </a:r>
            <a:endParaRPr lang="en-US" sz="2400" dirty="0"/>
          </a:p>
        </p:txBody>
      </p:sp>
      <p:pic>
        <p:nvPicPr>
          <p:cNvPr id="9" name="Picture 2" descr="C:\Users\HyunCheol.Kim\Documents\user\work\NAQFC\2014 NAQFC-NO2\plot\NO2.sp_24h.4199272_442x265k12.2013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09950"/>
            <a:ext cx="45720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HyunCheol.Kim\Documents\user\work\NAQFC\2014 NAQFC-NO2\plot\NO2.sp_24h.4199272_442x265k12.2013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0901"/>
            <a:ext cx="4572000" cy="291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38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yunCheol.Kim\Documents\user\work\NAQFC\2014 NAQFC-NO2\plot\NO2.sp_24h_bias.4199272_442x265k12.2012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3350"/>
            <a:ext cx="45720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yunCheol.Kim\Documents\user\work\NAQFC\2014 NAQFC-NO2\plot\NO2.sp_24h_bias.4199272_442x265k12.2013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43350"/>
            <a:ext cx="45720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yunCheol.Kim\Documents\user\work\NAQFC\2014 NAQFC-NO2\plot\NO2.sp_24h_bias.4199272_442x265k12.2009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45720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yunCheol.Kim\Documents\user\work\NAQFC\2014 NAQFC-NO2\plot\NO2.sp_24h_bias.4199272_442x265k12.20100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47750"/>
            <a:ext cx="45720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Surface NO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bias (NAQFC-AQS)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35168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Aug. 2009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64124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Aug. 2012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6400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Aug. 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35168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Aug. 2010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4343400"/>
            <a:ext cx="27432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Reduced bias since 2012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87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yunCheol.Kim\Documents\user\work\NAQFC\2014 NAQFC-NO2\NO2.ts.aqs-naqfc.2000-2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315200" cy="324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yunCheol.Kim\Documents\user\work\NAQFC\2014 NAQFC-NO2\NO2.ts.aqs-naqfc.2000-2014.nor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14928"/>
            <a:ext cx="7315200" cy="324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31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yunCheol.Kim\Documents\user\work\NAQFC\2014 NAQFC-NO2\plot\NO2.diurnal.2011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7934"/>
            <a:ext cx="3200400" cy="212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yunCheol.Kim\Documents\user\work\NAQFC\2014 NAQFC-NO2\plot\NO2.diurnal.2010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7934"/>
            <a:ext cx="3200400" cy="212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HyunCheol.Kim\Documents\user\work\NAQFC\2014 NAQFC-NO2\plot\NO2.diurnal.2013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2400"/>
            <a:ext cx="3200400" cy="212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yunCheol.Kim\Documents\user\work\NAQFC\2014 NAQFC-NO2\plot\NO2.diurnal.20120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3200400" cy="212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yunCheol.Kim\Documents\user\work\NAQFC\2014 NAQFC-NO2\plot\NO2.diurnal.20090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7934"/>
            <a:ext cx="3200400" cy="212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Diurnal variation (Aug.)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426451" y="4157008"/>
            <a:ext cx="22603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Inconsistency in diurnal variation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Emission temporal allocation?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PBL?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981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NAQFC</a:t>
            </a:r>
            <a:r>
              <a:rPr lang="en-US" dirty="0" smtClean="0"/>
              <a:t> AQS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0906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Reduced in 2012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8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HyunCheol.Kim\Documents\user\work\NAQFC\2014 NAQFC-NO2\plot\NO2.diurnal.2014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67734"/>
            <a:ext cx="3200400" cy="212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HyunCheol.Kim\Documents\user\work\NAQFC\2014 NAQFC-NO2\plot\NO2.diurnal.2011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7934"/>
            <a:ext cx="3200400" cy="212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HyunCheol.Kim\Documents\user\work\NAQFC\2014 NAQFC-NO2\plot\NO2.diurnal.2013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7734"/>
            <a:ext cx="3200400" cy="212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HyunCheol.Kim\Documents\user\work\NAQFC\2014 NAQFC-NO2\plot\NO2.diurnal.2012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7734"/>
            <a:ext cx="3200400" cy="212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HyunCheol.Kim\Documents\user\work\NAQFC\2014 NAQFC-NO2\plot\NO2.diurnal.20100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7934"/>
            <a:ext cx="3200400" cy="212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yunCheol.Kim\Documents\user\work\NAQFC\2014 NAQFC-NO2\plot\NO2.diurnal.20090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7934"/>
            <a:ext cx="3200400" cy="212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Diurnal variation (Feb)</a:t>
            </a:r>
            <a:endParaRPr lang="en-US" sz="32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382000" y="4800600"/>
            <a:ext cx="0" cy="1459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91200" y="63362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Still overestimated in Afternoon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1981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NAQFC</a:t>
            </a:r>
            <a:r>
              <a:rPr lang="en-US" dirty="0" smtClean="0"/>
              <a:t> AQS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6019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Reduced in 2012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9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NO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Bias (NAQFC-AQS) by hour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1371600"/>
            <a:ext cx="8115300" cy="5410200"/>
            <a:chOff x="381000" y="1447800"/>
            <a:chExt cx="8115300" cy="5410200"/>
          </a:xfrm>
        </p:grpSpPr>
        <p:pic>
          <p:nvPicPr>
            <p:cNvPr id="1027" name="Picture 3" descr="C:\Users\HyunCheol.Kim\Documents\user\work\NAQFC\2014 NAQFC-NO2\NO2.ts.diurnal_cut.200901.20141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447800"/>
              <a:ext cx="8115300" cy="541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4736275" y="2045525"/>
              <a:ext cx="164592" cy="0"/>
            </a:xfrm>
            <a:prstGeom prst="lin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36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ARL_Template_RDS.potx</Template>
  <TotalTime>5332</TotalTime>
  <Words>874</Words>
  <Application>Microsoft Office PowerPoint</Application>
  <PresentationFormat>On-screen Show (4:3)</PresentationFormat>
  <Paragraphs>151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1_Flow</vt:lpstr>
      <vt:lpstr>PowerPoint Presentation</vt:lpstr>
      <vt:lpstr>General goals &amp; focuses of today’s talk</vt:lpstr>
      <vt:lpstr>National Air Quality Forecast Capability</vt:lpstr>
      <vt:lpstr>Surface NO2 (AQS &amp; NAQFC)</vt:lpstr>
      <vt:lpstr>Surface NO2 bias (NAQFC-AQS)</vt:lpstr>
      <vt:lpstr>PowerPoint Presentation</vt:lpstr>
      <vt:lpstr>Diurnal variation (Aug.)</vt:lpstr>
      <vt:lpstr>Diurnal variation (Feb)</vt:lpstr>
      <vt:lpstr>NO2 Bias (NAQFC-AQS) by hour</vt:lpstr>
      <vt:lpstr>NO2 time series (urban &amp; rural)</vt:lpstr>
      <vt:lpstr>Sensitivity test (Jul. 2011)</vt:lpstr>
      <vt:lpstr>Decreasing NOx emission trends  (Continuous Emissions Monitoring system/CEMs)</vt:lpstr>
      <vt:lpstr>NO2 Tropospheric VCD trend </vt:lpstr>
      <vt:lpstr>NO2 trends over CONUS (2000-2014)</vt:lpstr>
      <vt:lpstr>OMI &amp; P3 flight NO2 column comparison  during 2010 CALNEX</vt:lpstr>
      <vt:lpstr>Satellite + Model hybrid approach</vt:lpstr>
      <vt:lpstr>PowerPoint Presentation</vt:lpstr>
      <vt:lpstr>Improved NO2 VCD distribution (May 4, 2010)</vt:lpstr>
      <vt:lpstr>PowerPoint Presentation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 Saylor</dc:creator>
  <cp:lastModifiedBy>HyunCheol Kim</cp:lastModifiedBy>
  <cp:revision>262</cp:revision>
  <cp:lastPrinted>2014-10-21T13:43:50Z</cp:lastPrinted>
  <dcterms:created xsi:type="dcterms:W3CDTF">2010-09-09T13:56:55Z</dcterms:created>
  <dcterms:modified xsi:type="dcterms:W3CDTF">2014-10-24T17:21:29Z</dcterms:modified>
</cp:coreProperties>
</file>