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343" r:id="rId4"/>
    <p:sldId id="346" r:id="rId5"/>
    <p:sldId id="347" r:id="rId6"/>
    <p:sldId id="348" r:id="rId7"/>
    <p:sldId id="357" r:id="rId8"/>
    <p:sldId id="278" r:id="rId9"/>
    <p:sldId id="322" r:id="rId10"/>
    <p:sldId id="293" r:id="rId11"/>
    <p:sldId id="330" r:id="rId12"/>
    <p:sldId id="280" r:id="rId13"/>
    <p:sldId id="305" r:id="rId14"/>
    <p:sldId id="358" r:id="rId15"/>
    <p:sldId id="307" r:id="rId16"/>
    <p:sldId id="317" r:id="rId17"/>
    <p:sldId id="319" r:id="rId18"/>
    <p:sldId id="308" r:id="rId19"/>
    <p:sldId id="309" r:id="rId20"/>
    <p:sldId id="310" r:id="rId21"/>
    <p:sldId id="312" r:id="rId22"/>
    <p:sldId id="344" r:id="rId23"/>
    <p:sldId id="355" r:id="rId24"/>
    <p:sldId id="359" r:id="rId25"/>
    <p:sldId id="36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7C83E-5B11-9341-B33C-711711E4040A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964E1-BF17-844A-8EB9-2391023A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538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AB734-EB03-7E45-B1D6-3267CDFDFFF8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39617-57EE-6841-A143-F82246261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90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BE286-4BF8-425A-BE95-1375904155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05DC-C44E-084A-AC3B-F6DBC5270D6A}" type="datetime1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04048" y="0"/>
            <a:ext cx="23995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21494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772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680781"/>
            <a:ext cx="9144000" cy="1772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9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1A4E-AE81-C643-9D09-FB894C269BFA}" type="datetime1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9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E56B-7D69-9A41-AC9A-EFCFD7B88834}" type="datetime1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0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61D1-FBB0-074A-AFC6-980044D837EF}" type="datetime1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04048" y="0"/>
            <a:ext cx="23995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21494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772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680781"/>
            <a:ext cx="9144000" cy="1772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2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FB90-D233-BE48-B061-92983935EB36}" type="datetime1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8579-D543-9A4A-94DB-DBE143A82CC4}" type="datetime1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023F-5F91-064E-9CD8-B0F0A0C88D4C}" type="datetime1">
              <a:rPr lang="en-US" smtClean="0"/>
              <a:t>10/28/14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C73-2B15-D645-A35A-33007E3BED7F}" type="datetime1">
              <a:rPr lang="en-US" smtClean="0"/>
              <a:t>10/28/14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5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0870-727C-7547-AB80-3B22984C91AF}" type="datetime1">
              <a:rPr lang="en-US" smtClean="0"/>
              <a:t>10/28/14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7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F205-B979-C445-9FAD-410BA28D3DD6}" type="datetime1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0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2F0F-913F-FA47-8C37-B5734AA791FD}" type="datetime1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1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2A2F9-20E1-2240-8CF0-47E7952DC40B}" type="datetime1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67737-0C0C-3644-A5C4-23E63229D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4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gif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wmf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0" y="5496202"/>
            <a:ext cx="5596053" cy="916354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782229"/>
            <a:ext cx="7772400" cy="2134654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>
                <a:solidFill>
                  <a:srgbClr val="000000"/>
                </a:solidFill>
              </a:rPr>
              <a:t>Presentation by:</a:t>
            </a:r>
          </a:p>
          <a:p>
            <a:r>
              <a:rPr lang="en-US" sz="3400" dirty="0" smtClean="0">
                <a:solidFill>
                  <a:srgbClr val="000000"/>
                </a:solidFill>
              </a:rPr>
              <a:t>Dan </a:t>
            </a:r>
            <a:r>
              <a:rPr lang="en-US" sz="3400" dirty="0" smtClean="0">
                <a:solidFill>
                  <a:srgbClr val="000000"/>
                </a:solidFill>
              </a:rPr>
              <a:t>Goldberg</a:t>
            </a:r>
            <a:endParaRPr lang="en-US" sz="3400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</a:t>
            </a:r>
            <a:r>
              <a:rPr lang="en-US" dirty="0" smtClean="0">
                <a:solidFill>
                  <a:srgbClr val="000000"/>
                </a:solidFill>
              </a:rPr>
              <a:t>-authors: Tim Vinciguerra, Linda Hembeck, Sam Carpenter, Tim Canty, Ross Salawitch &amp; Russ Dickerson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920" y="4729184"/>
            <a:ext cx="865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Annual CMAS Conference </a:t>
            </a:r>
          </a:p>
          <a:p>
            <a:pPr algn="ctr"/>
            <a:r>
              <a:rPr lang="en-US" dirty="0" smtClean="0"/>
              <a:t>Tuesday October 28, 2014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1247"/>
          <a:stretch/>
        </p:blipFill>
        <p:spPr>
          <a:xfrm>
            <a:off x="6828163" y="5375515"/>
            <a:ext cx="2062237" cy="117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920" y="793796"/>
            <a:ext cx="8659481" cy="1470025"/>
          </a:xfrm>
        </p:spPr>
        <p:txBody>
          <a:bodyPr>
            <a:noAutofit/>
          </a:bodyPr>
          <a:lstStyle/>
          <a:p>
            <a:r>
              <a:rPr lang="en-US" sz="3800" dirty="0" smtClean="0"/>
              <a:t>Evaluating the Cross State Transport of Ozone using CAMx &amp; DISCOVER-AQ Maryland Observations</a:t>
            </a:r>
            <a:endParaRPr lang="en-US" sz="3800" dirty="0"/>
          </a:p>
        </p:txBody>
      </p:sp>
      <p:pic>
        <p:nvPicPr>
          <p:cNvPr id="3" name="Picture 2" descr="large_mde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68" y="5375515"/>
            <a:ext cx="949130" cy="118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0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atterplot_DAQ_CAMx_NTR_50NOx_N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95" y="3703320"/>
            <a:ext cx="4186122" cy="2990088"/>
          </a:xfrm>
          <a:prstGeom prst="rect">
            <a:avLst/>
          </a:prstGeom>
        </p:spPr>
      </p:pic>
      <p:pic>
        <p:nvPicPr>
          <p:cNvPr id="9" name="Picture 8" descr="scatterplot_DAQ_CAMx_NOy_50NOx_N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3" y="3694176"/>
            <a:ext cx="4186120" cy="2990085"/>
          </a:xfrm>
          <a:prstGeom prst="rect">
            <a:avLst/>
          </a:prstGeom>
        </p:spPr>
      </p:pic>
      <p:pic>
        <p:nvPicPr>
          <p:cNvPr id="8" name="Picture 7" descr="scatterplot_DAQ_CAMx_FORM_50NOx_N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92" y="713232"/>
            <a:ext cx="4186125" cy="2990089"/>
          </a:xfrm>
          <a:prstGeom prst="rect">
            <a:avLst/>
          </a:prstGeom>
        </p:spPr>
      </p:pic>
      <p:pic>
        <p:nvPicPr>
          <p:cNvPr id="3" name="Picture 2" descr="scatterplot_DAQ_CAMx_NO2_50NOx_NT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3" y="713232"/>
            <a:ext cx="4186122" cy="2990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7366" y="4109680"/>
            <a:ext cx="96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64323" y="4109680"/>
            <a:ext cx="173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Alkyl nitrates (NTR)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07366" y="1042472"/>
            <a:ext cx="70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28193" y="1051567"/>
            <a:ext cx="277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Formaldehyde (HCHO)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16075" y="274637"/>
            <a:ext cx="8674178" cy="421735"/>
          </a:xfrm>
        </p:spPr>
        <p:txBody>
          <a:bodyPr>
            <a:noAutofit/>
          </a:bodyPr>
          <a:lstStyle/>
          <a:p>
            <a:r>
              <a:rPr lang="en-US" sz="2200" dirty="0" smtClean="0"/>
              <a:t>Making the aforementioned changes…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3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atterplot_DAQ_CAMx_NTR_MZ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77" y="3696772"/>
            <a:ext cx="4187952" cy="2991393"/>
          </a:xfrm>
          <a:prstGeom prst="rect">
            <a:avLst/>
          </a:prstGeom>
        </p:spPr>
      </p:pic>
      <p:pic>
        <p:nvPicPr>
          <p:cNvPr id="10" name="Picture 9" descr="scatterplot_DAQ_CAMx_FORM_MZ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76" y="709326"/>
            <a:ext cx="4182424" cy="2987446"/>
          </a:xfrm>
          <a:prstGeom prst="rect">
            <a:avLst/>
          </a:prstGeom>
        </p:spPr>
      </p:pic>
      <p:pic>
        <p:nvPicPr>
          <p:cNvPr id="3" name="Picture 2" descr="scatterplot_DAQ_CAMx_NO2_MZ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3" y="709326"/>
            <a:ext cx="4187952" cy="2991394"/>
          </a:xfrm>
          <a:prstGeom prst="rect">
            <a:avLst/>
          </a:prstGeom>
        </p:spPr>
      </p:pic>
      <p:pic>
        <p:nvPicPr>
          <p:cNvPr id="11" name="Picture 10" descr="scatterplot_DAQ_CAMx_NOy_MZ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4" y="3696772"/>
            <a:ext cx="4187411" cy="2991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7366" y="1042472"/>
            <a:ext cx="70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28193" y="1051567"/>
            <a:ext cx="277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Formaldehyde (HCHO)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7366" y="4109680"/>
            <a:ext cx="96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64323" y="4109680"/>
            <a:ext cx="173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Alkyl nitrates (NTR)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10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6075" y="274637"/>
            <a:ext cx="8674178" cy="434689"/>
          </a:xfrm>
        </p:spPr>
        <p:txBody>
          <a:bodyPr>
            <a:noAutofit/>
          </a:bodyPr>
          <a:lstStyle/>
          <a:p>
            <a:r>
              <a:rPr lang="en-US" sz="2200" dirty="0" smtClean="0"/>
              <a:t>Baseline case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894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9" y="274638"/>
            <a:ext cx="8692469" cy="8683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about surface ozone agreement?</a:t>
            </a:r>
            <a:endParaRPr lang="en-US" sz="3600" dirty="0"/>
          </a:p>
        </p:txBody>
      </p:sp>
      <p:pic>
        <p:nvPicPr>
          <p:cNvPr id="7" name="Picture 6" descr="scatterplot_camxvsMDE_8hrmax_2011_MZ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52" y="1547826"/>
            <a:ext cx="64008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919" y="949862"/>
            <a:ext cx="869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Reminder: The baseline case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tterplot_camxvsMDE_8hrmax_2011_50N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52" y="1547826"/>
            <a:ext cx="64008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9" y="274638"/>
            <a:ext cx="8692469" cy="8683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about surface ozone agreement?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0920" y="6119826"/>
            <a:ext cx="869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Didn’t change much! AND slightly better R-squared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0919" y="949862"/>
            <a:ext cx="869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Updated chemistry &amp; emissions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3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tterplot_camxvsMDE_8hrmax_2011_50N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52" y="1547826"/>
            <a:ext cx="64008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9" y="274638"/>
            <a:ext cx="8692469" cy="8683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about surface ozone agreement?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0920" y="6119826"/>
            <a:ext cx="869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Didn’t change much! AND slightly better R-squared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0919" y="949862"/>
            <a:ext cx="869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Updated chemistry &amp; emissions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313" y="2758279"/>
            <a:ext cx="8743073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/>
              <a:t>Intermediate conclusion:</a:t>
            </a:r>
          </a:p>
          <a:p>
            <a:pPr algn="ctr"/>
            <a:r>
              <a:rPr lang="en-US" sz="2100" dirty="0" smtClean="0"/>
              <a:t>These changes have improved prediction of the precursors to ozone, while minimally impacting the prediction of surface ozone!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0118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342814"/>
            <a:ext cx="9276693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	July 2011: Ozone Source Apportionment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99288" y="888567"/>
            <a:ext cx="827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Fraction of total surface ozone attributed to the boundary conditions, Maryland, and everywhere else in the modeling domain </a:t>
            </a:r>
            <a:endParaRPr lang="en-US" dirty="0"/>
          </a:p>
        </p:txBody>
      </p:sp>
      <p:pic>
        <p:nvPicPr>
          <p:cNvPr id="10" name="Picture 9" descr="camx_gridbox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7" t="14001" r="14278" b="11999"/>
          <a:stretch/>
        </p:blipFill>
        <p:spPr>
          <a:xfrm>
            <a:off x="6677729" y="2711987"/>
            <a:ext cx="1902391" cy="2199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46203" y="2204156"/>
            <a:ext cx="229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Modeling domain</a:t>
            </a:r>
            <a:endParaRPr 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30920" y="5862048"/>
            <a:ext cx="860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Maryland accounts for only </a:t>
            </a:r>
            <a:r>
              <a:rPr lang="en-US" sz="2400" b="1" u="sng" dirty="0" smtClean="0"/>
              <a:t>30%</a:t>
            </a:r>
            <a:r>
              <a:rPr lang="en-US" sz="2400" b="1" dirty="0" smtClean="0"/>
              <a:t> of its air pollution!</a:t>
            </a:r>
            <a:endParaRPr lang="en-US" sz="2400" b="1" dirty="0"/>
          </a:p>
        </p:txBody>
      </p:sp>
      <p:pic>
        <p:nvPicPr>
          <p:cNvPr id="4" name="Picture 3" descr="stackedbarplot_july20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" y="1738993"/>
            <a:ext cx="5772277" cy="41230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415" y="2388822"/>
            <a:ext cx="10391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Baseline</a:t>
            </a:r>
            <a:endParaRPr lang="en-US" sz="15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edbarplot_july2011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" y="1738994"/>
            <a:ext cx="5772277" cy="41230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0920" y="5697093"/>
            <a:ext cx="860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With the updated chemistry &amp; emissions, Maryland accounts for a slightly larger percentage of its pollution*</a:t>
            </a:r>
            <a:endParaRPr lang="en-US" sz="2400" b="1" u="sng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342814"/>
            <a:ext cx="9276693" cy="53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	July 2011: Ozone Source Apportionment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99288" y="888567"/>
            <a:ext cx="827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Fraction of total surface ozone attributed to the boundary conditions, Maryland, and everywhere else in the modeling domain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37070" y="2355831"/>
            <a:ext cx="1962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Updated chemistry &amp; emissions</a:t>
            </a:r>
            <a:endParaRPr lang="en-US" sz="1500" b="1" dirty="0"/>
          </a:p>
        </p:txBody>
      </p:sp>
      <p:pic>
        <p:nvPicPr>
          <p:cNvPr id="16" name="Picture 15" descr="camx_gridbox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7" t="14001" r="14278" b="11999"/>
          <a:stretch/>
        </p:blipFill>
        <p:spPr>
          <a:xfrm>
            <a:off x="6677729" y="2711987"/>
            <a:ext cx="1902391" cy="21996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46203" y="2204156"/>
            <a:ext cx="229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Modeling domain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3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7222011_ozone_EGUs_diff_MEG50NOxN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01" y="1853580"/>
            <a:ext cx="4333094" cy="3095067"/>
          </a:xfrm>
          <a:prstGeom prst="rect">
            <a:avLst/>
          </a:prstGeom>
        </p:spPr>
      </p:pic>
      <p:pic>
        <p:nvPicPr>
          <p:cNvPr id="9" name="Picture 8" descr="07222011_ozone_AREA_diff_MEG50NOxN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" y="1853580"/>
            <a:ext cx="4333093" cy="30950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*Changes in model attribute more pollution to power plants!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0508" y="5344537"/>
            <a:ext cx="8625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More ozone is attributed to sources that emit from smokestacks </a:t>
            </a:r>
            <a:r>
              <a:rPr lang="en-US" sz="2000" dirty="0" smtClean="0"/>
              <a:t>(mostly power plants, but also cement kilns, ships, etc.)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5196" y="1584745"/>
            <a:ext cx="310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pollution sources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59945" y="1570038"/>
            <a:ext cx="382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 surface pollution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9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06"/>
            <a:ext cx="91440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July 2011 Mobile Source Apportionment </a:t>
            </a:r>
            <a:endParaRPr lang="en-US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441782" y="1468099"/>
            <a:ext cx="389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Ozone from On-road Mobile (ppb)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3206" y="1468099"/>
            <a:ext cx="380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of Ozone from On-road Mobile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973234"/>
            <a:ext cx="91440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50" b="1" dirty="0" smtClean="0"/>
              <a:t>Baseline case </a:t>
            </a:r>
            <a:r>
              <a:rPr lang="en-US" sz="1950" dirty="0" smtClean="0"/>
              <a:t>(On-road mobile emissions likely overestimated)</a:t>
            </a:r>
            <a:endParaRPr lang="en-US" sz="1950" dirty="0"/>
          </a:p>
        </p:txBody>
      </p:sp>
      <p:sp>
        <p:nvSpPr>
          <p:cNvPr id="9" name="TextBox 8"/>
          <p:cNvSpPr txBox="1"/>
          <p:nvPr/>
        </p:nvSpPr>
        <p:spPr>
          <a:xfrm>
            <a:off x="230919" y="5361034"/>
            <a:ext cx="868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Mobile emissions account for </a:t>
            </a:r>
            <a:r>
              <a:rPr lang="en-US" sz="2000" b="1" u="sng" dirty="0" smtClean="0"/>
              <a:t>~15 ppb of ozone</a:t>
            </a:r>
            <a:r>
              <a:rPr lang="en-US" sz="2000" dirty="0" smtClean="0"/>
              <a:t> at 5 PM in Baltimore, which is about </a:t>
            </a:r>
            <a:r>
              <a:rPr lang="en-US" sz="2000" b="1" u="sng" dirty="0" smtClean="0"/>
              <a:t>35% of total ozone</a:t>
            </a:r>
            <a:r>
              <a:rPr lang="en-US" sz="2000" b="1" dirty="0" smtClean="0"/>
              <a:t> </a:t>
            </a:r>
            <a:r>
              <a:rPr lang="en-US" sz="2000" dirty="0" smtClean="0"/>
              <a:t>as an average in July 2011 </a:t>
            </a:r>
            <a:endParaRPr lang="en-US" sz="2000" dirty="0"/>
          </a:p>
        </p:txBody>
      </p:sp>
      <p:pic>
        <p:nvPicPr>
          <p:cNvPr id="10" name="Picture 9" descr="072011_ozone_MOBILEavg_pp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8740" r="6148" b="73"/>
          <a:stretch/>
        </p:blipFill>
        <p:spPr>
          <a:xfrm>
            <a:off x="230919" y="2057397"/>
            <a:ext cx="4206034" cy="3054498"/>
          </a:xfrm>
          <a:prstGeom prst="rect">
            <a:avLst/>
          </a:prstGeom>
        </p:spPr>
      </p:pic>
      <p:pic>
        <p:nvPicPr>
          <p:cNvPr id="11" name="Picture 10" descr="072011_ozone_MOBILEavg_rati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" t="8999" r="1856" b="1"/>
          <a:stretch/>
        </p:blipFill>
        <p:spPr>
          <a:xfrm>
            <a:off x="4504480" y="2057397"/>
            <a:ext cx="4410562" cy="30544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8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732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50% Mobile NO</a:t>
            </a:r>
            <a:r>
              <a:rPr lang="en-US" sz="2000" b="1" baseline="-25000" dirty="0" smtClean="0"/>
              <a:t>x</a:t>
            </a:r>
            <a:r>
              <a:rPr lang="en-US" sz="2000" b="1" dirty="0" smtClean="0"/>
              <a:t> case</a:t>
            </a:r>
            <a:endParaRPr lang="en-US" sz="2000" dirty="0"/>
          </a:p>
        </p:txBody>
      </p:sp>
      <p:pic>
        <p:nvPicPr>
          <p:cNvPr id="7" name="Picture 6" descr="072011_ozone_MOBILEavg_50NOx_pp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8743" r="6141" b="1"/>
          <a:stretch/>
        </p:blipFill>
        <p:spPr>
          <a:xfrm>
            <a:off x="228600" y="2057400"/>
            <a:ext cx="4206240" cy="3054096"/>
          </a:xfrm>
          <a:prstGeom prst="rect">
            <a:avLst/>
          </a:prstGeom>
        </p:spPr>
      </p:pic>
      <p:pic>
        <p:nvPicPr>
          <p:cNvPr id="12" name="Picture 11" descr="072011_ozone_MOBILEavg_50NOx_rati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t="8744" r="2049" b="1"/>
          <a:stretch/>
        </p:blipFill>
        <p:spPr>
          <a:xfrm>
            <a:off x="4491568" y="2046019"/>
            <a:ext cx="4423832" cy="30654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7206"/>
            <a:ext cx="91440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July 2011 Mobile Source Apportionment </a:t>
            </a:r>
            <a:endParaRPr lang="en-US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230919" y="5361034"/>
            <a:ext cx="868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Mobile emissions account for </a:t>
            </a:r>
            <a:r>
              <a:rPr lang="en-US" sz="2000" b="1" u="sng" dirty="0" smtClean="0"/>
              <a:t>~10 ppb of ozone</a:t>
            </a:r>
            <a:r>
              <a:rPr lang="en-US" sz="2000" dirty="0" smtClean="0"/>
              <a:t> at 5 PM in Baltimore, which is about </a:t>
            </a:r>
            <a:r>
              <a:rPr lang="en-US" sz="2000" b="1" u="sng" dirty="0" smtClean="0"/>
              <a:t>20% of total ozone</a:t>
            </a:r>
            <a:r>
              <a:rPr lang="en-US" sz="2000" b="1" dirty="0" smtClean="0"/>
              <a:t> </a:t>
            </a:r>
            <a:r>
              <a:rPr lang="en-US" sz="2000" dirty="0" smtClean="0"/>
              <a:t>as an average in July 2011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1782" y="1468099"/>
            <a:ext cx="389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Ozone from On-road Mobile (ppb)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33206" y="1468099"/>
            <a:ext cx="380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of Ozone from On-road Mobile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13" y="274638"/>
            <a:ext cx="7921206" cy="787246"/>
          </a:xfrm>
        </p:spPr>
        <p:txBody>
          <a:bodyPr/>
          <a:lstStyle/>
          <a:p>
            <a:r>
              <a:rPr lang="en-US" dirty="0" smtClean="0"/>
              <a:t>Motivation for this study…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038" y="1427199"/>
            <a:ext cx="869639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state of Maryland owes a State Implementation Plan (SIP) in June 2015 to show future attainment of the Ozone NAAQS.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We are trying to verify that the regional air quality models are </a:t>
            </a:r>
            <a:r>
              <a:rPr lang="en-US" sz="2800" i="1" u="sng" dirty="0" smtClean="0"/>
              <a:t>getting an accurate prediction of ozone for the right reasons </a:t>
            </a:r>
            <a:r>
              <a:rPr lang="en-US" sz="2800" dirty="0" smtClean="0"/>
              <a:t>in order to define the most effective attainment strategies.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737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ckedbarplot_july2007_2011_20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4" y="1063968"/>
            <a:ext cx="6915595" cy="4939711"/>
          </a:xfrm>
          <a:prstGeom prst="rect">
            <a:avLst/>
          </a:prstGeom>
        </p:spPr>
      </p:pic>
      <p:pic>
        <p:nvPicPr>
          <p:cNvPr id="3" name="Picture 2" descr="stackedbarplot_july2007_2011_2018_#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5" y="1063968"/>
            <a:ext cx="6915595" cy="49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715"/>
            <a:ext cx="9144000" cy="76729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Importance of Boundary Conditions</a:t>
            </a:r>
            <a:endParaRPr lang="en-US" sz="3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A6F1-1A51-0348-A53A-CA20B0484A77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7344" y="5756660"/>
            <a:ext cx="872209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dirty="0" smtClean="0"/>
              <a:t>Emissions outside of the state of Maryland, </a:t>
            </a:r>
            <a:r>
              <a:rPr lang="en-US" sz="1750" b="1" i="1" u="sng" dirty="0" smtClean="0"/>
              <a:t>especially at the model domain boundaries</a:t>
            </a:r>
            <a:r>
              <a:rPr lang="en-US" sz="1750" dirty="0" smtClean="0"/>
              <a:t>, are becoming more important when trying to show future attainment</a:t>
            </a:r>
            <a:endParaRPr lang="en-US" sz="175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35635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Synoptic set-up during July 9, 2007 &amp; July 7, 2011 was very similar, see extra slides for more detail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124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8399"/>
            <a:ext cx="8398933" cy="5330823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CAMx </a:t>
            </a:r>
            <a:r>
              <a:rPr lang="en-US" sz="2600" dirty="0" smtClean="0"/>
              <a:t>v6.10 has excellent agreement </a:t>
            </a:r>
            <a:r>
              <a:rPr lang="en-US" sz="2600" dirty="0"/>
              <a:t>with prediction of </a:t>
            </a:r>
            <a:r>
              <a:rPr lang="en-US" sz="2600" dirty="0" smtClean="0"/>
              <a:t>    8</a:t>
            </a:r>
            <a:r>
              <a:rPr lang="en-US" sz="2600" dirty="0"/>
              <a:t>-hour maximum surface </a:t>
            </a:r>
            <a:r>
              <a:rPr lang="en-US" sz="2600" dirty="0" smtClean="0"/>
              <a:t>ozone</a:t>
            </a:r>
            <a:endParaRPr lang="en-US" sz="2600" dirty="0"/>
          </a:p>
          <a:p>
            <a:pPr lvl="1"/>
            <a:r>
              <a:rPr lang="en-US" sz="2200" dirty="0" smtClean="0"/>
              <a:t>Mean </a:t>
            </a:r>
            <a:r>
              <a:rPr lang="en-US" sz="2200" dirty="0"/>
              <a:t>bias: 1.06 </a:t>
            </a:r>
            <a:r>
              <a:rPr lang="en-US" sz="2200" dirty="0" smtClean="0"/>
              <a:t>ppb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Changes to the model improve the biases of the precursors while only minimally affecting prediction of surface ozone</a:t>
            </a:r>
          </a:p>
          <a:p>
            <a:pPr lvl="1"/>
            <a:r>
              <a:rPr lang="en-US" sz="2200" dirty="0" smtClean="0"/>
              <a:t>NO</a:t>
            </a:r>
            <a:r>
              <a:rPr lang="en-US" sz="2200" baseline="-25000" dirty="0" smtClean="0"/>
              <a:t>y</a:t>
            </a:r>
            <a:r>
              <a:rPr lang="en-US" sz="2200" dirty="0" smtClean="0"/>
              <a:t> high bias: from a factor of 2.0 </a:t>
            </a:r>
            <a:r>
              <a:rPr lang="en-US" sz="2200" dirty="0" smtClean="0">
                <a:sym typeface="Wingdings"/>
              </a:rPr>
              <a:t>to 1.5</a:t>
            </a:r>
          </a:p>
          <a:p>
            <a:pPr lvl="1"/>
            <a:r>
              <a:rPr lang="en-US" sz="2200" dirty="0" smtClean="0">
                <a:sym typeface="Wingdings"/>
              </a:rPr>
              <a:t>Formaldehyde low bias: from a factor of 0.57 to 1.15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600" dirty="0" smtClean="0"/>
              <a:t>Emissions </a:t>
            </a:r>
            <a:r>
              <a:rPr lang="en-US" sz="2600" dirty="0"/>
              <a:t>from </a:t>
            </a:r>
            <a:r>
              <a:rPr lang="en-US" sz="2600" dirty="0" smtClean="0"/>
              <a:t>power plants account for a significantly larger percentage of ozone in the “improved” modeling scenario</a:t>
            </a:r>
          </a:p>
          <a:p>
            <a:pPr lvl="1"/>
            <a:r>
              <a:rPr lang="en-US" sz="2200" dirty="0" smtClean="0"/>
              <a:t>On-road mobile accounted for 35% of ozone, now only 20%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Ozone </a:t>
            </a:r>
            <a:r>
              <a:rPr lang="en-US" sz="2600" dirty="0"/>
              <a:t>coming from the boundaries of the model domain has a non-trivial effect </a:t>
            </a:r>
            <a:endParaRPr lang="en-US" sz="2600" dirty="0" smtClean="0"/>
          </a:p>
          <a:p>
            <a:pPr lvl="1"/>
            <a:r>
              <a:rPr lang="en-US" sz="2200" dirty="0" smtClean="0"/>
              <a:t>&gt; </a:t>
            </a:r>
            <a:r>
              <a:rPr lang="en-US" sz="2200" dirty="0"/>
              <a:t>20 </a:t>
            </a:r>
            <a:r>
              <a:rPr lang="en-US" sz="2200" dirty="0" smtClean="0"/>
              <a:t>pp</a:t>
            </a:r>
            <a:r>
              <a:rPr lang="en-US" sz="2200" dirty="0"/>
              <a:t>b</a:t>
            </a:r>
            <a:r>
              <a:rPr lang="en-US" sz="2200" dirty="0" smtClean="0"/>
              <a:t> surface </a:t>
            </a:r>
            <a:r>
              <a:rPr lang="en-US" sz="2200" dirty="0"/>
              <a:t>ozone in Maryland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9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8399"/>
            <a:ext cx="8398933" cy="53308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Update model simulations to the CB6r2 gas-phase chemistry</a:t>
            </a:r>
          </a:p>
          <a:p>
            <a:r>
              <a:rPr lang="en-US" sz="2800" dirty="0"/>
              <a:t>Assimilate 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from TES and NO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from OMI into </a:t>
            </a:r>
            <a:r>
              <a:rPr lang="en-US" sz="2800" dirty="0"/>
              <a:t>the boundary conditions</a:t>
            </a:r>
          </a:p>
          <a:p>
            <a:r>
              <a:rPr lang="en-US" sz="2800" dirty="0"/>
              <a:t>Adjust dry deposition </a:t>
            </a:r>
            <a:r>
              <a:rPr lang="en-US" sz="2800" dirty="0" smtClean="0"/>
              <a:t>rates of some reactive nitrogen species which are hypothesized to be underestimated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0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8399"/>
            <a:ext cx="8398933" cy="5330823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CAMx </a:t>
            </a:r>
            <a:r>
              <a:rPr lang="en-US" sz="2600" dirty="0" smtClean="0"/>
              <a:t>v6.10 has excellent agreement </a:t>
            </a:r>
            <a:r>
              <a:rPr lang="en-US" sz="2600" dirty="0"/>
              <a:t>with prediction of </a:t>
            </a:r>
            <a:r>
              <a:rPr lang="en-US" sz="2600" dirty="0" smtClean="0"/>
              <a:t>    8</a:t>
            </a:r>
            <a:r>
              <a:rPr lang="en-US" sz="2600" dirty="0"/>
              <a:t>-hour maximum surface </a:t>
            </a:r>
            <a:r>
              <a:rPr lang="en-US" sz="2600" dirty="0" smtClean="0"/>
              <a:t>ozone.</a:t>
            </a:r>
            <a:endParaRPr lang="en-US" sz="2600" dirty="0"/>
          </a:p>
          <a:p>
            <a:pPr lvl="1"/>
            <a:r>
              <a:rPr lang="en-US" sz="2200" dirty="0" smtClean="0"/>
              <a:t>Mean </a:t>
            </a:r>
            <a:r>
              <a:rPr lang="en-US" sz="2200" dirty="0"/>
              <a:t>bias: 1.06 </a:t>
            </a:r>
            <a:r>
              <a:rPr lang="en-US" sz="2200" dirty="0" smtClean="0"/>
              <a:t>ppb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Changes to the model improve the biases of the precursors while only minimally affecting prediction of surface ozone.</a:t>
            </a:r>
          </a:p>
          <a:p>
            <a:pPr lvl="1"/>
            <a:r>
              <a:rPr lang="en-US" sz="2200" dirty="0" smtClean="0"/>
              <a:t>NO</a:t>
            </a:r>
            <a:r>
              <a:rPr lang="en-US" sz="2200" baseline="-25000" dirty="0" smtClean="0"/>
              <a:t>y</a:t>
            </a:r>
            <a:r>
              <a:rPr lang="en-US" sz="2200" dirty="0" smtClean="0"/>
              <a:t> high bias: from a factor of 2.0 </a:t>
            </a:r>
            <a:r>
              <a:rPr lang="en-US" sz="2200" dirty="0" smtClean="0">
                <a:sym typeface="Wingdings"/>
              </a:rPr>
              <a:t>to 1.5</a:t>
            </a:r>
          </a:p>
          <a:p>
            <a:pPr lvl="1"/>
            <a:r>
              <a:rPr lang="en-US" sz="2200" dirty="0" smtClean="0">
                <a:sym typeface="Wingdings"/>
              </a:rPr>
              <a:t>Formaldehyde low bias from a factor of 0.57 to 1.15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600" dirty="0" smtClean="0"/>
              <a:t>Emissions </a:t>
            </a:r>
            <a:r>
              <a:rPr lang="en-US" sz="2600" dirty="0"/>
              <a:t>from </a:t>
            </a:r>
            <a:r>
              <a:rPr lang="en-US" sz="2600" dirty="0" smtClean="0"/>
              <a:t>power plants account for a significantly larger percentage of ozone in the “improved” modeling scenario.</a:t>
            </a:r>
          </a:p>
          <a:p>
            <a:pPr lvl="1"/>
            <a:r>
              <a:rPr lang="en-US" sz="2200" dirty="0" smtClean="0"/>
              <a:t>On-road mobile accounted for 35% of ozone, now only 20%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Ozone </a:t>
            </a:r>
            <a:r>
              <a:rPr lang="en-US" sz="2600" dirty="0"/>
              <a:t>coming from the boundaries of the model domain has a non-</a:t>
            </a:r>
            <a:r>
              <a:rPr lang="en-US" sz="2600"/>
              <a:t>trivial </a:t>
            </a:r>
            <a:r>
              <a:rPr lang="en-US" sz="2600" smtClean="0"/>
              <a:t>effect. </a:t>
            </a:r>
            <a:endParaRPr lang="en-US" sz="2600" dirty="0" smtClean="0"/>
          </a:p>
          <a:p>
            <a:pPr lvl="1"/>
            <a:r>
              <a:rPr lang="en-US" sz="2200" dirty="0" smtClean="0"/>
              <a:t>&gt; </a:t>
            </a:r>
            <a:r>
              <a:rPr lang="en-US" sz="2200" dirty="0"/>
              <a:t>20 </a:t>
            </a:r>
            <a:r>
              <a:rPr lang="en-US" sz="2200" dirty="0" smtClean="0"/>
              <a:t>pp</a:t>
            </a:r>
            <a:r>
              <a:rPr lang="en-US" sz="2200" dirty="0"/>
              <a:t>b</a:t>
            </a:r>
            <a:r>
              <a:rPr lang="en-US" sz="2200" dirty="0" smtClean="0"/>
              <a:t> surface </a:t>
            </a:r>
            <a:r>
              <a:rPr lang="en-US" sz="2200" dirty="0"/>
              <a:t>ozone in Maryland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5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66" y="1417638"/>
            <a:ext cx="7252134" cy="5434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Met: July 9,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0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Met: July 7, 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66" y="1417638"/>
            <a:ext cx="7252134" cy="543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4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13" y="274638"/>
            <a:ext cx="7921206" cy="787246"/>
          </a:xfrm>
        </p:spPr>
        <p:txBody>
          <a:bodyPr/>
          <a:lstStyle/>
          <a:p>
            <a:r>
              <a:rPr lang="en-US" dirty="0" smtClean="0"/>
              <a:t>Motivation for this study…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96" y="1157372"/>
            <a:ext cx="8636066" cy="11028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The Ozone Design </a:t>
            </a:r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alues in Maryland have dropped dramatically in the past 3 years due to a combination of emissions reductions </a:t>
            </a:r>
            <a:r>
              <a:rPr lang="en-US" b="1" i="1" u="sng" dirty="0" smtClean="0">
                <a:solidFill>
                  <a:srgbClr val="000000"/>
                </a:solidFill>
              </a:rPr>
              <a:t>AND</a:t>
            </a:r>
            <a:r>
              <a:rPr lang="en-US" dirty="0" smtClean="0">
                <a:solidFill>
                  <a:srgbClr val="000000"/>
                </a:solidFill>
              </a:rPr>
              <a:t> favorable meteorology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8201" y="5845372"/>
            <a:ext cx="2769002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dirty="0" smtClean="0"/>
              <a:t>nonattainment (&gt; 0.075 ppm)</a:t>
            </a:r>
          </a:p>
          <a:p>
            <a:pPr>
              <a:spcAft>
                <a:spcPts val="900"/>
              </a:spcAft>
            </a:pPr>
            <a:r>
              <a:rPr lang="en-US" sz="1400" dirty="0" smtClean="0"/>
              <a:t>nonattainment (&gt; 0.085 ppm)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675938" y="5856913"/>
            <a:ext cx="1022263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Marginal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75938" y="6164690"/>
            <a:ext cx="1022263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Moderate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 descr="Screen Shot 2014-10-09 at 10.3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15" y="2341674"/>
            <a:ext cx="5413047" cy="2749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13" y="3314389"/>
            <a:ext cx="4525790" cy="2439224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6690636" y="3497970"/>
            <a:ext cx="127692" cy="7287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623796" y="4400012"/>
            <a:ext cx="127692" cy="9241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02005" y="5435000"/>
            <a:ext cx="1676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EPA CASTNET Sites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69421" y="5147193"/>
            <a:ext cx="3331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Maryland Ambient Air Quality Monitoring Network</a:t>
            </a:r>
            <a:endParaRPr lang="en-US" sz="1000" b="1" dirty="0"/>
          </a:p>
        </p:txBody>
      </p:sp>
      <p:sp>
        <p:nvSpPr>
          <p:cNvPr id="18" name="5-Point Star 17"/>
          <p:cNvSpPr/>
          <p:nvPr/>
        </p:nvSpPr>
        <p:spPr>
          <a:xfrm>
            <a:off x="6574313" y="5507903"/>
            <a:ext cx="127692" cy="9241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to Observations of Surface Ozone</a:t>
            </a:r>
            <a:endParaRPr lang="en-US" dirty="0"/>
          </a:p>
        </p:txBody>
      </p:sp>
      <p:pic>
        <p:nvPicPr>
          <p:cNvPr id="4" name="Picture 3" descr="scatterplot_camxvsMDE_8hrmax_2011_MZ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83" y="1417638"/>
            <a:ext cx="64008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376" y="5916763"/>
            <a:ext cx="8743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There is </a:t>
            </a:r>
            <a:r>
              <a:rPr lang="en-US" sz="2200" b="1" u="sng" dirty="0" smtClean="0"/>
              <a:t>excellent</a:t>
            </a:r>
            <a:r>
              <a:rPr lang="en-US" sz="2200" dirty="0" smtClean="0"/>
              <a:t> model agreement in predicting surface ozone when using the standard, “off-the-shelf” version of CAMx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3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tterplot_camxvsMDE_8hrmax_2011_MZRT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84" y="1417638"/>
            <a:ext cx="64008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to Observations of Surface Ozone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28658" y="3551586"/>
            <a:ext cx="1880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July 2 – Under prediction due to  4</a:t>
            </a:r>
            <a:r>
              <a:rPr lang="en-US" sz="1600" baseline="30000" dirty="0" smtClean="0">
                <a:solidFill>
                  <a:srgbClr val="0000FF"/>
                </a:solidFill>
              </a:rPr>
              <a:t>th</a:t>
            </a:r>
            <a:r>
              <a:rPr lang="en-US" sz="1600" dirty="0" smtClean="0">
                <a:solidFill>
                  <a:srgbClr val="0000FF"/>
                </a:solidFill>
              </a:rPr>
              <a:t> of July travel &amp; transport aloft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8399" y="2812923"/>
            <a:ext cx="1537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July 21 – Over prediction due to bay breeze (He et al. 2014)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76" y="5916763"/>
            <a:ext cx="8743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There is </a:t>
            </a:r>
            <a:r>
              <a:rPr lang="en-US" sz="2200" b="1" u="sng" dirty="0" smtClean="0"/>
              <a:t>excellent</a:t>
            </a:r>
            <a:r>
              <a:rPr lang="en-US" sz="2200" dirty="0" smtClean="0"/>
              <a:t> model agreement in predicting surface ozone when using the standard, “off-the-shelf” version of CAMx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4939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tterplot_camxvsMDE_8hrmax_2011_MZRT_2miss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84" y="1417638"/>
            <a:ext cx="64008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to Observations of Surface Ozone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377" y="3166274"/>
            <a:ext cx="8743071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Is the model getting ozone right for the right reasons?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5376" y="3981415"/>
            <a:ext cx="8743073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Let’s take a look at the precursors to ozone: NO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VOCs, etc.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95376" y="5916763"/>
            <a:ext cx="8743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There is </a:t>
            </a:r>
            <a:r>
              <a:rPr lang="en-US" sz="2200" b="1" u="sng" dirty="0" smtClean="0"/>
              <a:t>excellent</a:t>
            </a:r>
            <a:r>
              <a:rPr lang="en-US" sz="2200" dirty="0" smtClean="0"/>
              <a:t> model agreement in predicting surface ozone when using the standard, “off-the-shelf” version of CAMx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4939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3" descr="E:\A-Train graphic-all with Parasol, March 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60198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200400"/>
            <a:ext cx="601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841847" y="3788229"/>
            <a:ext cx="1279531" cy="605642"/>
          </a:xfrm>
          <a:prstGeom prst="rect">
            <a:avLst/>
          </a:prstGeom>
          <a:blipFill dpi="0" rotWithShape="1">
            <a:blip r:embed="rId5" cstate="print">
              <a:alphaModFix amt="58000"/>
            </a:blip>
            <a:srcRect/>
            <a:stretch>
              <a:fillRect/>
            </a:stretch>
          </a:blip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>
              <a:rot lat="2100000" lon="2039999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461" name="Picture 4" descr="C:\Documents and Settings\jhcrawfo\Local Settings\Temporary Internet Files\Content.IE5\LWK1F5OP\MC90038867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6488" y="5424488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Documents and Settings\jhcrawfo\Local Settings\Temporary Internet Files\Content.IE5\LWK1F5OP\MC90038867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2288" y="3592513"/>
            <a:ext cx="80486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657600" y="5638800"/>
            <a:ext cx="838200" cy="762000"/>
          </a:xfrm>
          <a:prstGeom prst="rect">
            <a:avLst/>
          </a:prstGeom>
          <a:blipFill dpi="0" rotWithShape="1">
            <a:blip r:embed="rId7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1148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4591099" lon="2410164" rev="3120000"/>
            </a:camera>
            <a:lightRig rig="threePt" dir="t"/>
          </a:scene3d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218238" y="3200400"/>
            <a:ext cx="228600" cy="914400"/>
            <a:chOff x="3505200" y="76200"/>
            <a:chExt cx="304800" cy="1066800"/>
          </a:xfrm>
        </p:grpSpPr>
        <p:sp>
          <p:nvSpPr>
            <p:cNvPr id="46" name="16-Point Star 45"/>
            <p:cNvSpPr/>
            <p:nvPr/>
          </p:nvSpPr>
          <p:spPr>
            <a:xfrm>
              <a:off x="3505200" y="76200"/>
              <a:ext cx="304800" cy="305594"/>
            </a:xfrm>
            <a:prstGeom prst="star1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3201061" y="686462"/>
              <a:ext cx="91307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686800" y="3048000"/>
            <a:ext cx="228600" cy="914400"/>
            <a:chOff x="3505200" y="76200"/>
            <a:chExt cx="304800" cy="1066800"/>
          </a:xfrm>
        </p:grpSpPr>
        <p:sp>
          <p:nvSpPr>
            <p:cNvPr id="49" name="16-Point Star 48"/>
            <p:cNvSpPr/>
            <p:nvPr/>
          </p:nvSpPr>
          <p:spPr>
            <a:xfrm>
              <a:off x="3505200" y="76200"/>
              <a:ext cx="304800" cy="305594"/>
            </a:xfrm>
            <a:prstGeom prst="star1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3201061" y="686462"/>
              <a:ext cx="91307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8305800" y="4114800"/>
            <a:ext cx="838200" cy="762000"/>
          </a:xfrm>
          <a:prstGeom prst="rect">
            <a:avLst/>
          </a:prstGeom>
          <a:blipFill dpi="0" rotWithShape="1">
            <a:blip r:embed="rId9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532" name="Picture 4" descr="C:\Documents and Settings\jhcrawfo\Local Settings\Temporary Internet Files\Content.IE5\A62G3EUS\MC90032927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26500" y="2514600"/>
            <a:ext cx="3175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191000" y="3810000"/>
            <a:ext cx="4572000" cy="2438400"/>
            <a:chOff x="4191000" y="3810000"/>
            <a:chExt cx="4572000" cy="2438400"/>
          </a:xfrm>
        </p:grpSpPr>
        <p:sp>
          <p:nvSpPr>
            <p:cNvPr id="54" name="Rectangle 53"/>
            <p:cNvSpPr/>
            <p:nvPr/>
          </p:nvSpPr>
          <p:spPr>
            <a:xfrm>
              <a:off x="5638800" y="5410200"/>
              <a:ext cx="1981200" cy="762000"/>
            </a:xfrm>
            <a:prstGeom prst="rect">
              <a:avLst/>
            </a:prstGeom>
            <a:blipFill dpi="0" rotWithShape="1">
              <a:blip r:embed="rId11" cstate="print">
                <a:alphaModFix amt="77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4" idx="1"/>
            </p:cNvCxnSpPr>
            <p:nvPr/>
          </p:nvCxnSpPr>
          <p:spPr>
            <a:xfrm rot="10800000" flipV="1">
              <a:off x="4191000" y="5791200"/>
              <a:ext cx="1447800" cy="4572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0800000">
              <a:off x="4648200" y="4648200"/>
              <a:ext cx="1219200" cy="7620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5676901" y="4762500"/>
              <a:ext cx="1295400" cy="31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4" idx="0"/>
            </p:cNvCxnSpPr>
            <p:nvPr/>
          </p:nvCxnSpPr>
          <p:spPr>
            <a:xfrm rot="5400000" flipH="1" flipV="1">
              <a:off x="6019800" y="4419600"/>
              <a:ext cx="1600200" cy="3810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 flipH="1" flipV="1">
              <a:off x="6705600" y="4343400"/>
              <a:ext cx="1295400" cy="8382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 flipH="1" flipV="1">
              <a:off x="7391400" y="4038600"/>
              <a:ext cx="1371600" cy="13716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lide Number Placehold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EE085-1D38-46C1-890C-B15557188AB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6200" y="2667000"/>
            <a:ext cx="304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u="sng" dirty="0">
                <a:latin typeface="News Gothic MT"/>
                <a:cs typeface="News Gothic MT"/>
              </a:rPr>
              <a:t>NASA UC-12 (Remote sensing)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News Gothic MT"/>
                <a:cs typeface="News Gothic MT"/>
              </a:rPr>
              <a:t>Continuous mapping of aerosols with HSRL and trace gas columns with </a:t>
            </a:r>
            <a:r>
              <a:rPr lang="en-US" sz="1400" dirty="0" smtClean="0">
                <a:latin typeface="News Gothic MT"/>
                <a:cs typeface="News Gothic MT"/>
              </a:rPr>
              <a:t>ACAM</a:t>
            </a:r>
            <a:endParaRPr lang="en-US" sz="1400" dirty="0">
              <a:latin typeface="News Gothic MT"/>
              <a:cs typeface="News Gothic MT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6200" y="3886200"/>
            <a:ext cx="2971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u="sng" dirty="0">
                <a:latin typeface="News Gothic MT"/>
                <a:cs typeface="News Gothic MT"/>
              </a:rPr>
              <a:t>NASA P-3B (in situ meas.)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News Gothic MT"/>
                <a:cs typeface="News Gothic MT"/>
              </a:rPr>
              <a:t>In situ profiling of aerosols and trace gases over surface measurement </a:t>
            </a:r>
            <a:r>
              <a:rPr lang="en-US" sz="1400" dirty="0" smtClean="0">
                <a:latin typeface="News Gothic MT"/>
                <a:cs typeface="News Gothic MT"/>
              </a:rPr>
              <a:t>sites</a:t>
            </a:r>
            <a:endParaRPr lang="en-US" sz="1400" dirty="0">
              <a:latin typeface="News Gothic MT"/>
              <a:cs typeface="News Gothic MT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6200" y="5092700"/>
            <a:ext cx="2971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u="sng" dirty="0">
                <a:latin typeface="News Gothic MT"/>
                <a:cs typeface="News Gothic MT"/>
              </a:rPr>
              <a:t>Ground sites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News Gothic MT"/>
                <a:cs typeface="News Gothic MT"/>
              </a:rPr>
              <a:t>In situ trace gases and aerosols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News Gothic MT"/>
                <a:cs typeface="News Gothic MT"/>
              </a:rPr>
              <a:t>Remote sensing of trace gas and aerosol columns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News Gothic MT"/>
                <a:cs typeface="News Gothic MT"/>
              </a:rPr>
              <a:t>Ozonesondes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News Gothic MT"/>
                <a:cs typeface="News Gothic MT"/>
              </a:rPr>
              <a:t>Aerosol lidar observations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6200" y="1898650"/>
            <a:ext cx="3048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latin typeface="News Gothic MT"/>
                <a:cs typeface="News Gothic MT"/>
              </a:rPr>
              <a:t>Three major observational components:</a:t>
            </a:r>
          </a:p>
        </p:txBody>
      </p:sp>
      <p:pic>
        <p:nvPicPr>
          <p:cNvPr id="34" name="Picture 33" descr="Screen Shot 2014-10-15 at 2.10.31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" y="0"/>
            <a:ext cx="9119948" cy="84065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95504" y="857590"/>
            <a:ext cx="870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DISCOVER-AQ: Deriving </a:t>
            </a:r>
            <a:r>
              <a:rPr lang="en-US" dirty="0"/>
              <a:t>Information on Surface conditions from Column and Vertically Resolved Observations Relevant to Air Quality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21378" y="502383"/>
            <a:ext cx="169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July 2011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77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2" grpId="0" animBg="1"/>
      <p:bldP spid="39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atterplot_DAQ_CAMx_NTR_MZ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77" y="3696772"/>
            <a:ext cx="4182423" cy="2987444"/>
          </a:xfrm>
          <a:prstGeom prst="rect">
            <a:avLst/>
          </a:prstGeom>
        </p:spPr>
      </p:pic>
      <p:pic>
        <p:nvPicPr>
          <p:cNvPr id="10" name="Picture 9" descr="scatterplot_DAQ_CAMx_FORM_MZ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76" y="709326"/>
            <a:ext cx="4182424" cy="2987446"/>
          </a:xfrm>
          <a:prstGeom prst="rect">
            <a:avLst/>
          </a:prstGeom>
        </p:spPr>
      </p:pic>
      <p:pic>
        <p:nvPicPr>
          <p:cNvPr id="3" name="Picture 2" descr="scatterplot_DAQ_CAMx_NO2_MZ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4" y="709326"/>
            <a:ext cx="4182425" cy="2987446"/>
          </a:xfrm>
          <a:prstGeom prst="rect">
            <a:avLst/>
          </a:prstGeom>
        </p:spPr>
      </p:pic>
      <p:pic>
        <p:nvPicPr>
          <p:cNvPr id="11" name="Picture 10" descr="scatterplot_DAQ_CAMx_NOy_MZ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4" y="3696772"/>
            <a:ext cx="4187411" cy="2991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75" y="5365"/>
            <a:ext cx="8694997" cy="703961"/>
          </a:xfrm>
        </p:spPr>
        <p:txBody>
          <a:bodyPr>
            <a:noAutofit/>
          </a:bodyPr>
          <a:lstStyle/>
          <a:p>
            <a:r>
              <a:rPr lang="en-US" sz="3200" dirty="0" smtClean="0"/>
              <a:t>Ozone Precursors: CAMx v6.10 vs. Aircraft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907366" y="1042472"/>
            <a:ext cx="70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28193" y="1051567"/>
            <a:ext cx="277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Formaldehyde (HCHO)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7366" y="4109680"/>
            <a:ext cx="96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64323" y="4109680"/>
            <a:ext cx="173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Alkyl nitrates (NTR)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1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Suggestions on how to reduce these 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&amp; NO</a:t>
            </a:r>
            <a:r>
              <a:rPr lang="en-US" baseline="-25000" dirty="0" smtClean="0"/>
              <a:t>y</a:t>
            </a:r>
            <a:r>
              <a:rPr lang="en-US" dirty="0" smtClean="0"/>
              <a:t> high biases: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NO</a:t>
            </a:r>
            <a:r>
              <a:rPr lang="en-US" baseline="-25000" dirty="0"/>
              <a:t>x </a:t>
            </a:r>
            <a:r>
              <a:rPr lang="en-US" dirty="0"/>
              <a:t>emissions from on-road vehicles by 50</a:t>
            </a:r>
            <a:r>
              <a:rPr lang="en-US" dirty="0" smtClean="0"/>
              <a:t>% </a:t>
            </a:r>
            <a:r>
              <a:rPr lang="en-US" sz="1600" dirty="0" smtClean="0"/>
              <a:t>(Anderson et al., 2014, Fujita et al. 2012, </a:t>
            </a:r>
            <a:r>
              <a:rPr lang="en-US" sz="1600" dirty="0" err="1" smtClean="0"/>
              <a:t>Brioude</a:t>
            </a:r>
            <a:r>
              <a:rPr lang="en-US" sz="1600" dirty="0" smtClean="0"/>
              <a:t> et al. 2013)</a:t>
            </a:r>
            <a:endParaRPr lang="en-US" sz="1600" dirty="0"/>
          </a:p>
          <a:p>
            <a:r>
              <a:rPr lang="en-US" dirty="0" smtClean="0"/>
              <a:t>Formaldehyde low bias:</a:t>
            </a:r>
          </a:p>
          <a:p>
            <a:pPr lvl="1"/>
            <a:r>
              <a:rPr lang="en-US" dirty="0" smtClean="0"/>
              <a:t>Use a new model for estimating biogenic emissions (trees, soil, </a:t>
            </a:r>
            <a:r>
              <a:rPr lang="en-US" dirty="0" err="1" smtClean="0"/>
              <a:t>etc</a:t>
            </a:r>
            <a:r>
              <a:rPr lang="en-US" dirty="0" smtClean="0"/>
              <a:t>)  </a:t>
            </a:r>
          </a:p>
          <a:p>
            <a:pPr lvl="2"/>
            <a:r>
              <a:rPr lang="en-US" dirty="0" smtClean="0"/>
              <a:t>MEGAN v2.10 from BEIS v3.14</a:t>
            </a:r>
          </a:p>
          <a:p>
            <a:r>
              <a:rPr lang="en-US" dirty="0" smtClean="0"/>
              <a:t>NTR high bias:</a:t>
            </a:r>
          </a:p>
          <a:p>
            <a:pPr lvl="1"/>
            <a:r>
              <a:rPr lang="en-US" dirty="0" smtClean="0"/>
              <a:t>Reduce the photolytic lifetime from 10 days to 1 days </a:t>
            </a:r>
            <a:r>
              <a:rPr lang="en-US" sz="1600" dirty="0" smtClean="0"/>
              <a:t>(</a:t>
            </a:r>
            <a:r>
              <a:rPr lang="en-US" sz="1600" dirty="0" err="1" smtClean="0"/>
              <a:t>Perring</a:t>
            </a:r>
            <a:r>
              <a:rPr lang="en-US" sz="1600" dirty="0" smtClean="0"/>
              <a:t> et al. 2013, Farmer et al.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1218</Words>
  <Application>Microsoft Macintosh PowerPoint</Application>
  <PresentationFormat>On-screen Show (4:3)</PresentationFormat>
  <Paragraphs>156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Evaluating the Cross State Transport of Ozone using CAMx &amp; DISCOVER-AQ Maryland Observations</vt:lpstr>
      <vt:lpstr>Motivation for this study…</vt:lpstr>
      <vt:lpstr>Motivation for this study…</vt:lpstr>
      <vt:lpstr>Comparison to Observations of Surface Ozone</vt:lpstr>
      <vt:lpstr>Comparison to Observations of Surface Ozone</vt:lpstr>
      <vt:lpstr>Comparison to Observations of Surface Ozone</vt:lpstr>
      <vt:lpstr>PowerPoint Presentation</vt:lpstr>
      <vt:lpstr>Ozone Precursors: CAMx v6.10 vs. Aircraft</vt:lpstr>
      <vt:lpstr>Suggestions on how to reduce these biases</vt:lpstr>
      <vt:lpstr>Making the aforementioned changes…</vt:lpstr>
      <vt:lpstr>Baseline case</vt:lpstr>
      <vt:lpstr>How about surface ozone agreement?</vt:lpstr>
      <vt:lpstr>How about surface ozone agreement?</vt:lpstr>
      <vt:lpstr>How about surface ozone agreement?</vt:lpstr>
      <vt:lpstr>PowerPoint Presentation</vt:lpstr>
      <vt:lpstr>PowerPoint Presentation</vt:lpstr>
      <vt:lpstr>*Changes in model attribute more pollution to power plants!</vt:lpstr>
      <vt:lpstr>July 2011 Mobile Source Apportionment </vt:lpstr>
      <vt:lpstr>July 2011 Mobile Source Apportionment </vt:lpstr>
      <vt:lpstr>Importance of Boundary Conditions</vt:lpstr>
      <vt:lpstr>Conclusions</vt:lpstr>
      <vt:lpstr>Next steps</vt:lpstr>
      <vt:lpstr>Conclusions</vt:lpstr>
      <vt:lpstr>Synoptic Met: July 9, 2007</vt:lpstr>
      <vt:lpstr>Synoptic Met: July 7, 2011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Improvements in Regional Air Quality Models and their Impacts on Ozone Source Attribution</dc:title>
  <dc:creator>Daniel Goldberg</dc:creator>
  <cp:lastModifiedBy>Daniel Goldberg</cp:lastModifiedBy>
  <cp:revision>78</cp:revision>
  <cp:lastPrinted>2014-10-28T01:24:52Z</cp:lastPrinted>
  <dcterms:created xsi:type="dcterms:W3CDTF">2014-10-08T18:30:30Z</dcterms:created>
  <dcterms:modified xsi:type="dcterms:W3CDTF">2014-10-28T11:30:47Z</dcterms:modified>
</cp:coreProperties>
</file>