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24" r:id="rId3"/>
    <p:sldId id="257" r:id="rId4"/>
    <p:sldId id="322" r:id="rId5"/>
    <p:sldId id="323" r:id="rId6"/>
    <p:sldId id="320" r:id="rId7"/>
    <p:sldId id="259" r:id="rId8"/>
    <p:sldId id="312" r:id="rId9"/>
    <p:sldId id="262" r:id="rId10"/>
    <p:sldId id="328" r:id="rId11"/>
    <p:sldId id="327" r:id="rId12"/>
    <p:sldId id="339" r:id="rId13"/>
    <p:sldId id="331" r:id="rId14"/>
    <p:sldId id="332" r:id="rId15"/>
    <p:sldId id="330" r:id="rId16"/>
    <p:sldId id="333" r:id="rId17"/>
    <p:sldId id="319" r:id="rId18"/>
    <p:sldId id="335" r:id="rId19"/>
    <p:sldId id="336" r:id="rId20"/>
    <p:sldId id="337" r:id="rId21"/>
    <p:sldId id="31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CAA3B-26C0-41F5-B25D-E4DD8B35AF20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BCA97-372B-4C02-B3DB-7DD4255A1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BCA97-372B-4C02-B3DB-7DD4255A18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5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3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4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7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4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9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ABC6-DB28-4513-817C-33DB5861D7D8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D5F4-B61B-4B43-8787-B81EDC6A5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8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Bay breeze enhanced air pollution event in Houston, Texas during the DISCOVER-AQ field 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839200" cy="2133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Christopher P. Loughner </a:t>
            </a:r>
            <a:r>
              <a:rPr lang="en-US" dirty="0" smtClean="0">
                <a:solidFill>
                  <a:schemeClr val="tx1"/>
                </a:solidFill>
              </a:rPr>
              <a:t>(University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Maryland)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Melanie </a:t>
            </a:r>
            <a:r>
              <a:rPr lang="en-US" dirty="0">
                <a:solidFill>
                  <a:schemeClr val="tx1"/>
                </a:solidFill>
              </a:rPr>
              <a:t>Follette-Cook (Morgan State </a:t>
            </a:r>
            <a:r>
              <a:rPr lang="en-US" dirty="0" smtClean="0">
                <a:solidFill>
                  <a:schemeClr val="tx1"/>
                </a:solidFill>
              </a:rPr>
              <a:t>University)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Kenneth </a:t>
            </a:r>
            <a:r>
              <a:rPr lang="en-US" dirty="0">
                <a:solidFill>
                  <a:schemeClr val="tx1"/>
                </a:solidFill>
              </a:rPr>
              <a:t>E. Pickering (NASA Goddard Space Flight </a:t>
            </a:r>
            <a:r>
              <a:rPr lang="en-US" dirty="0" smtClean="0">
                <a:solidFill>
                  <a:schemeClr val="tx1"/>
                </a:solidFill>
              </a:rPr>
              <a:t>Center)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Mark </a:t>
            </a:r>
            <a:r>
              <a:rPr lang="en-US" dirty="0">
                <a:solidFill>
                  <a:schemeClr val="tx1"/>
                </a:solidFill>
              </a:rPr>
              <a:t>Estes (Texas Commission on Environmental Quality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Funded by: NASA DISCOVER-AQ and Texas AQRP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78" descr="Univ. of Marylan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483347"/>
            <a:ext cx="1247238" cy="122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spacestore_1822_4151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709843"/>
            <a:ext cx="1096269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561073"/>
            <a:ext cx="87571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atrnews.com/wp-content/uploads/2013/04/TCEQ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86" y="5606968"/>
            <a:ext cx="598678" cy="10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4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6579565" cy="48737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24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53200" y="1341437"/>
            <a:ext cx="2438400" cy="1782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Northerly winds present day prior to air pollution episode.</a:t>
            </a:r>
          </a:p>
        </p:txBody>
      </p:sp>
    </p:spTree>
    <p:extLst>
      <p:ext uri="{BB962C8B-B14F-4D97-AF65-F5344CB8AC3E}">
        <p14:creationId xmlns:p14="http://schemas.microsoft.com/office/powerpoint/2010/main" val="34753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85800"/>
            <a:ext cx="6579565" cy="48737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September 24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53200" y="1341437"/>
            <a:ext cx="2438400" cy="1782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Northerly winds present day prior to air pollution episode.</a:t>
            </a:r>
          </a:p>
        </p:txBody>
      </p:sp>
      <p:pic>
        <p:nvPicPr>
          <p:cNvPr id="9" name="Picture 2" descr="C:\Users\cloughne\Desktop\CMAS2014\gif\aqs.cmaq.o3_aqs.max8.zoomd03.b20130922.e20130928.2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9523"/>
          <a:stretch/>
        </p:blipFill>
        <p:spPr bwMode="auto">
          <a:xfrm>
            <a:off x="2412267" y="3356430"/>
            <a:ext cx="6749876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2400" y="4137818"/>
            <a:ext cx="2259867" cy="22629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CMAQ simulates high ozone offshore associated with northerly transport.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66160" y="3410346"/>
            <a:ext cx="4282440" cy="475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Maximum 8 hour average ozone</a:t>
            </a:r>
          </a:p>
        </p:txBody>
      </p:sp>
    </p:spTree>
    <p:extLst>
      <p:ext uri="{BB962C8B-B14F-4D97-AF65-F5344CB8AC3E}">
        <p14:creationId xmlns:p14="http://schemas.microsoft.com/office/powerpoint/2010/main" val="287931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loughne\Desktop\CMAS2014\d03.LaPorte.Sep25.all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59"/>
            <a:ext cx="9144000" cy="673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3810000" cy="6324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September 25 back trajectories from 4 km WRF output initialized at 2 pm CST over La Porte Sylvan Beach at 0.5 km AGL (red), 1.0 km AGL (green), and 2.0 km AGL (blue); D=Dallas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Trajectories pass over Dallas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September 25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0" y="914400"/>
            <a:ext cx="3124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6 am CST:</a:t>
            </a:r>
          </a:p>
          <a:p>
            <a:pPr marL="0" indent="0">
              <a:buNone/>
            </a:pPr>
            <a:r>
              <a:rPr lang="en-US" sz="2400" dirty="0" smtClean="0"/>
              <a:t>Observations – calm winds</a:t>
            </a:r>
          </a:p>
          <a:p>
            <a:pPr marL="0" indent="0">
              <a:buNone/>
            </a:pPr>
            <a:r>
              <a:rPr lang="en-US" sz="2400" dirty="0" smtClean="0"/>
              <a:t>Model – northwesterly transport into Houston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30352"/>
            <a:ext cx="4243730" cy="32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September 25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0" y="914400"/>
            <a:ext cx="3124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6 am CST:</a:t>
            </a:r>
          </a:p>
          <a:p>
            <a:pPr marL="0" indent="0">
              <a:buNone/>
            </a:pPr>
            <a:r>
              <a:rPr lang="en-US" sz="2400" dirty="0" smtClean="0"/>
              <a:t>Observations – calm winds</a:t>
            </a:r>
          </a:p>
          <a:p>
            <a:pPr marL="0" indent="0">
              <a:buNone/>
            </a:pPr>
            <a:r>
              <a:rPr lang="en-US" sz="2400" dirty="0" smtClean="0"/>
              <a:t>Model – northwesterly transport into Houston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0" y="4272643"/>
            <a:ext cx="31242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2 pm CST:</a:t>
            </a:r>
          </a:p>
          <a:p>
            <a:pPr marL="0" indent="0">
              <a:buNone/>
            </a:pPr>
            <a:r>
              <a:rPr lang="en-US" sz="2400" dirty="0" smtClean="0"/>
              <a:t>Bay and sea breeze form. Model simulates weaker bay and sea breezes.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0" y="530352"/>
            <a:ext cx="4243730" cy="32644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0" y="3624396"/>
            <a:ext cx="4243730" cy="3264408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2481943" y="5500914"/>
            <a:ext cx="1166043" cy="711200"/>
          </a:xfrm>
          <a:custGeom>
            <a:avLst/>
            <a:gdLst>
              <a:gd name="connsiteX0" fmla="*/ 899886 w 1166043"/>
              <a:gd name="connsiteY0" fmla="*/ 0 h 711200"/>
              <a:gd name="connsiteX1" fmla="*/ 1161143 w 1166043"/>
              <a:gd name="connsiteY1" fmla="*/ 174172 h 711200"/>
              <a:gd name="connsiteX2" fmla="*/ 696686 w 1166043"/>
              <a:gd name="connsiteY2" fmla="*/ 580572 h 711200"/>
              <a:gd name="connsiteX3" fmla="*/ 0 w 1166043"/>
              <a:gd name="connsiteY3" fmla="*/ 711200 h 711200"/>
              <a:gd name="connsiteX4" fmla="*/ 0 w 1166043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43" h="711200">
                <a:moveTo>
                  <a:pt x="899886" y="0"/>
                </a:moveTo>
                <a:cubicBezTo>
                  <a:pt x="1047448" y="38705"/>
                  <a:pt x="1195010" y="77410"/>
                  <a:pt x="1161143" y="174172"/>
                </a:cubicBezTo>
                <a:cubicBezTo>
                  <a:pt x="1127276" y="270934"/>
                  <a:pt x="890210" y="491067"/>
                  <a:pt x="696686" y="580572"/>
                </a:cubicBezTo>
                <a:cubicBezTo>
                  <a:pt x="503162" y="670077"/>
                  <a:pt x="0" y="711200"/>
                  <a:pt x="0" y="711200"/>
                </a:cubicBezTo>
                <a:lnTo>
                  <a:pt x="0" y="71120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986971" y="5196114"/>
            <a:ext cx="435429" cy="420915"/>
          </a:xfrm>
          <a:custGeom>
            <a:avLst/>
            <a:gdLst>
              <a:gd name="connsiteX0" fmla="*/ 435429 w 435429"/>
              <a:gd name="connsiteY0" fmla="*/ 0 h 420915"/>
              <a:gd name="connsiteX1" fmla="*/ 348343 w 435429"/>
              <a:gd name="connsiteY1" fmla="*/ 333829 h 420915"/>
              <a:gd name="connsiteX2" fmla="*/ 0 w 435429"/>
              <a:gd name="connsiteY2" fmla="*/ 420915 h 420915"/>
              <a:gd name="connsiteX3" fmla="*/ 0 w 435429"/>
              <a:gd name="connsiteY3" fmla="*/ 4209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29" h="420915">
                <a:moveTo>
                  <a:pt x="435429" y="0"/>
                </a:moveTo>
                <a:cubicBezTo>
                  <a:pt x="428171" y="131838"/>
                  <a:pt x="420914" y="263677"/>
                  <a:pt x="348343" y="333829"/>
                </a:cubicBezTo>
                <a:cubicBezTo>
                  <a:pt x="275771" y="403982"/>
                  <a:pt x="0" y="420915"/>
                  <a:pt x="0" y="420915"/>
                </a:cubicBezTo>
                <a:lnTo>
                  <a:pt x="0" y="420915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September 25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48514" y="838200"/>
            <a:ext cx="31242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3</a:t>
            </a:r>
            <a:r>
              <a:rPr lang="en-US" sz="2400" dirty="0" smtClean="0"/>
              <a:t> pm CST:</a:t>
            </a:r>
          </a:p>
          <a:p>
            <a:pPr marL="0" indent="0">
              <a:buNone/>
            </a:pPr>
            <a:r>
              <a:rPr lang="en-US" sz="2400" dirty="0" smtClean="0"/>
              <a:t>Observations reveal the bay breeze front located near the middle of Houston, while CMAQ shows it to the south.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" y="674451"/>
            <a:ext cx="4255618" cy="327355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567757" y="2514600"/>
            <a:ext cx="1166043" cy="711200"/>
          </a:xfrm>
          <a:custGeom>
            <a:avLst/>
            <a:gdLst>
              <a:gd name="connsiteX0" fmla="*/ 899886 w 1166043"/>
              <a:gd name="connsiteY0" fmla="*/ 0 h 711200"/>
              <a:gd name="connsiteX1" fmla="*/ 1161143 w 1166043"/>
              <a:gd name="connsiteY1" fmla="*/ 174172 h 711200"/>
              <a:gd name="connsiteX2" fmla="*/ 696686 w 1166043"/>
              <a:gd name="connsiteY2" fmla="*/ 580572 h 711200"/>
              <a:gd name="connsiteX3" fmla="*/ 0 w 1166043"/>
              <a:gd name="connsiteY3" fmla="*/ 711200 h 711200"/>
              <a:gd name="connsiteX4" fmla="*/ 0 w 1166043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43" h="711200">
                <a:moveTo>
                  <a:pt x="899886" y="0"/>
                </a:moveTo>
                <a:cubicBezTo>
                  <a:pt x="1047448" y="38705"/>
                  <a:pt x="1195010" y="77410"/>
                  <a:pt x="1161143" y="174172"/>
                </a:cubicBezTo>
                <a:cubicBezTo>
                  <a:pt x="1127276" y="270934"/>
                  <a:pt x="890210" y="491067"/>
                  <a:pt x="696686" y="580572"/>
                </a:cubicBezTo>
                <a:cubicBezTo>
                  <a:pt x="503162" y="670077"/>
                  <a:pt x="0" y="711200"/>
                  <a:pt x="0" y="711200"/>
                </a:cubicBezTo>
                <a:lnTo>
                  <a:pt x="0" y="71120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90600" y="2209800"/>
            <a:ext cx="457200" cy="4572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" y="674451"/>
            <a:ext cx="4255618" cy="327355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September 25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48514" y="838200"/>
            <a:ext cx="31242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3</a:t>
            </a:r>
            <a:r>
              <a:rPr lang="en-US" sz="2400" dirty="0" smtClean="0"/>
              <a:t> pm CST:</a:t>
            </a:r>
          </a:p>
          <a:p>
            <a:pPr marL="0" indent="0">
              <a:buNone/>
            </a:pPr>
            <a:r>
              <a:rPr lang="en-US" sz="2400" dirty="0" smtClean="0"/>
              <a:t>Observations reveal the bay breeze front located near the middle of Houston, while CMAQ shows it to the south.</a:t>
            </a:r>
          </a:p>
        </p:txBody>
      </p:sp>
      <p:pic>
        <p:nvPicPr>
          <p:cNvPr id="5" name="Picture 2" descr="C:\Users\cloughne\Desktop\CMAS2014\gif\aqs.cmaq.o3_aqs.max8.zoomd03.b20130922.e20130928.2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9524"/>
          <a:stretch/>
        </p:blipFill>
        <p:spPr bwMode="auto">
          <a:xfrm>
            <a:off x="2607129" y="3474720"/>
            <a:ext cx="651510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4114800"/>
            <a:ext cx="2607129" cy="2423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Obs</a:t>
            </a:r>
            <a:r>
              <a:rPr lang="en-US" sz="2400" dirty="0" smtClean="0"/>
              <a:t>: peak ozone over Galveston and Galveston Bay.</a:t>
            </a:r>
          </a:p>
          <a:p>
            <a:pPr marL="0" indent="0">
              <a:buNone/>
            </a:pPr>
            <a:r>
              <a:rPr lang="en-US" sz="2400" dirty="0" smtClean="0"/>
              <a:t>CMAQ: peak ozone over Galveston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566160" y="3410346"/>
            <a:ext cx="4282440" cy="475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Maximum 8 hour average ozone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67757" y="2514600"/>
            <a:ext cx="1166043" cy="711200"/>
          </a:xfrm>
          <a:custGeom>
            <a:avLst/>
            <a:gdLst>
              <a:gd name="connsiteX0" fmla="*/ 899886 w 1166043"/>
              <a:gd name="connsiteY0" fmla="*/ 0 h 711200"/>
              <a:gd name="connsiteX1" fmla="*/ 1161143 w 1166043"/>
              <a:gd name="connsiteY1" fmla="*/ 174172 h 711200"/>
              <a:gd name="connsiteX2" fmla="*/ 696686 w 1166043"/>
              <a:gd name="connsiteY2" fmla="*/ 580572 h 711200"/>
              <a:gd name="connsiteX3" fmla="*/ 0 w 1166043"/>
              <a:gd name="connsiteY3" fmla="*/ 711200 h 711200"/>
              <a:gd name="connsiteX4" fmla="*/ 0 w 1166043"/>
              <a:gd name="connsiteY4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043" h="711200">
                <a:moveTo>
                  <a:pt x="899886" y="0"/>
                </a:moveTo>
                <a:cubicBezTo>
                  <a:pt x="1047448" y="38705"/>
                  <a:pt x="1195010" y="77410"/>
                  <a:pt x="1161143" y="174172"/>
                </a:cubicBezTo>
                <a:cubicBezTo>
                  <a:pt x="1127276" y="270934"/>
                  <a:pt x="890210" y="491067"/>
                  <a:pt x="696686" y="580572"/>
                </a:cubicBezTo>
                <a:cubicBezTo>
                  <a:pt x="503162" y="670077"/>
                  <a:pt x="0" y="711200"/>
                  <a:pt x="0" y="711200"/>
                </a:cubicBezTo>
                <a:lnTo>
                  <a:pt x="0" y="711200"/>
                </a:lnTo>
              </a:path>
            </a:pathLst>
          </a:cu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90600" y="2209800"/>
            <a:ext cx="457200" cy="4572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P-3B and CMAQ ozone profile over Galveston</a:t>
            </a:r>
            <a:endParaRPr lang="en-US" dirty="0"/>
          </a:p>
        </p:txBody>
      </p:sp>
      <p:pic>
        <p:nvPicPr>
          <p:cNvPr id="3075" name="Picture 3" descr="C:\Users\cloughne\Desktop\CMAS2014\gif\profi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6515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943600" y="1219200"/>
            <a:ext cx="2895600" cy="5135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Observations reveal high ozone around 975mb and low ozone at the surface.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Model does not capture the observed profile shape.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High model bias at surface due to weaker simulated sea and bay breezes.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0" y="2286000"/>
            <a:ext cx="1752600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P-3B (black)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CMAQ (red)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360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" y="457200"/>
            <a:ext cx="4320540" cy="3200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September 26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48514" y="1447800"/>
            <a:ext cx="3124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6 am CST:</a:t>
            </a:r>
          </a:p>
          <a:p>
            <a:pPr marL="0" indent="0">
              <a:buNone/>
            </a:pPr>
            <a:r>
              <a:rPr lang="en-US" sz="2400" dirty="0" smtClean="0"/>
              <a:t>Weak winds, stagnant conditions overnight.</a:t>
            </a:r>
          </a:p>
        </p:txBody>
      </p:sp>
    </p:spTree>
    <p:extLst>
      <p:ext uri="{BB962C8B-B14F-4D97-AF65-F5344CB8AC3E}">
        <p14:creationId xmlns:p14="http://schemas.microsoft.com/office/powerpoint/2010/main" val="24409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34902"/>
            <a:ext cx="4320540" cy="3200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48514" y="1447800"/>
            <a:ext cx="3124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6 am CST:</a:t>
            </a:r>
          </a:p>
          <a:p>
            <a:pPr marL="0" indent="0">
              <a:buNone/>
            </a:pPr>
            <a:r>
              <a:rPr lang="en-US" sz="2400" dirty="0" smtClean="0"/>
              <a:t>Weak winds, stagnant conditions overnight.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0" y="4419600"/>
            <a:ext cx="3124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3 pm CST:</a:t>
            </a:r>
          </a:p>
          <a:p>
            <a:pPr marL="0" indent="0">
              <a:buNone/>
            </a:pPr>
            <a:r>
              <a:rPr lang="en-US" sz="2400" dirty="0" err="1" smtClean="0"/>
              <a:t>Southeasterlies</a:t>
            </a:r>
            <a:r>
              <a:rPr lang="en-US" sz="2400" dirty="0" smtClean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" y="457200"/>
            <a:ext cx="4320540" cy="3200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September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Event: High air pollution event occurred September 25-26, 2013 in Houston, TX during the DISCOVER-AQ  campaign. Northerly transport and sea and bay breezes were in place during this event.</a:t>
            </a:r>
          </a:p>
          <a:p>
            <a:endParaRPr lang="en-US" dirty="0" smtClean="0"/>
          </a:p>
          <a:p>
            <a:r>
              <a:rPr lang="en-US" dirty="0" smtClean="0"/>
              <a:t>Science Question: What were the roles of regional vs. local emissions, regional transport, and sea and bay breezes on this air pollution event?</a:t>
            </a:r>
          </a:p>
        </p:txBody>
      </p:sp>
    </p:spTree>
    <p:extLst>
      <p:ext uri="{BB962C8B-B14F-4D97-AF65-F5344CB8AC3E}">
        <p14:creationId xmlns:p14="http://schemas.microsoft.com/office/powerpoint/2010/main" val="10844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34902"/>
            <a:ext cx="4320540" cy="32004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September 26</a:t>
            </a:r>
            <a:endParaRPr lang="en-US" dirty="0"/>
          </a:p>
        </p:txBody>
      </p:sp>
      <p:pic>
        <p:nvPicPr>
          <p:cNvPr id="5" name="Picture 2" descr="C:\Users\cloughne\Desktop\CMAS2014\gif\mcip_obs_20130926_daq.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4480557" cy="32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48514" y="1447800"/>
            <a:ext cx="3124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6 am CST:</a:t>
            </a:r>
          </a:p>
          <a:p>
            <a:pPr marL="0" indent="0">
              <a:buNone/>
            </a:pPr>
            <a:r>
              <a:rPr lang="en-US" sz="2400" dirty="0" smtClean="0"/>
              <a:t>Weak winds, stagnant conditions overnight.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0" y="4419600"/>
            <a:ext cx="3124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3 pm CST:</a:t>
            </a:r>
          </a:p>
          <a:p>
            <a:pPr marL="0" indent="0">
              <a:buNone/>
            </a:pPr>
            <a:r>
              <a:rPr lang="en-US" sz="2400" dirty="0" err="1" smtClean="0"/>
              <a:t>Southwesterlies</a:t>
            </a:r>
            <a:r>
              <a:rPr lang="en-US" sz="2400" dirty="0" smtClean="0"/>
              <a:t>.</a:t>
            </a:r>
          </a:p>
        </p:txBody>
      </p:sp>
      <p:pic>
        <p:nvPicPr>
          <p:cNvPr id="9" name="Picture 2" descr="C:\Users\cloughne\Desktop\CMAS2014\gif\aqs.cmaq.o3_aqs.max8.zoomd03.b20130922.e20130928.26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9524"/>
          <a:stretch/>
        </p:blipFill>
        <p:spPr bwMode="auto">
          <a:xfrm>
            <a:off x="0" y="655319"/>
            <a:ext cx="6896100" cy="358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57800" y="4343400"/>
            <a:ext cx="3276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Southeasterly transport results in peak ozone being located northwest of Houston.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03960" y="590946"/>
            <a:ext cx="4282440" cy="4758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Maximum 8 hour average ozone</a:t>
            </a:r>
          </a:p>
        </p:txBody>
      </p:sp>
    </p:spTree>
    <p:extLst>
      <p:ext uri="{BB962C8B-B14F-4D97-AF65-F5344CB8AC3E}">
        <p14:creationId xmlns:p14="http://schemas.microsoft.com/office/powerpoint/2010/main" val="18599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WRF simulated weaker sea and bay breezes than observed, which resulted in low ozone biases inland and </a:t>
            </a:r>
            <a:r>
              <a:rPr lang="en-US" dirty="0" smtClean="0"/>
              <a:t>a high </a:t>
            </a:r>
            <a:r>
              <a:rPr lang="en-US" dirty="0" smtClean="0"/>
              <a:t>bias at Galveston. WRF and CMAQ also did not agree with the shape of the ozone profile over Galveston.</a:t>
            </a:r>
          </a:p>
          <a:p>
            <a:endParaRPr lang="en-US" dirty="0" smtClean="0"/>
          </a:p>
          <a:p>
            <a:r>
              <a:rPr lang="en-US" dirty="0" smtClean="0"/>
              <a:t>Future WRF sensitivity tests will be performed to try to improve the bay and sea breeze model representation (increase model resolution to 1 km; nudging finer domains?).</a:t>
            </a:r>
          </a:p>
          <a:p>
            <a:endParaRPr lang="en-US" dirty="0" smtClean="0"/>
          </a:p>
          <a:p>
            <a:r>
              <a:rPr lang="en-US" dirty="0" smtClean="0"/>
              <a:t>Investigate the role of local vs regional (Dallas) emissions on this air pollution episode.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DISCOVER-AQ (Deriving Information on Surface conditions from Column and </a:t>
            </a:r>
            <a:r>
              <a:rPr lang="en-US" sz="2800" b="1" dirty="0" err="1" smtClean="0"/>
              <a:t>VERtically</a:t>
            </a:r>
            <a:r>
              <a:rPr lang="en-US" sz="2800" b="1" dirty="0" smtClean="0"/>
              <a:t> resolved observations relevant to Air Quality)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800600"/>
            <a:ext cx="7315200" cy="19812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Houston deployment: September </a:t>
            </a:r>
            <a:r>
              <a:rPr lang="en-US" sz="2400" dirty="0" smtClean="0"/>
              <a:t>2013</a:t>
            </a:r>
          </a:p>
          <a:p>
            <a:r>
              <a:rPr lang="en-US" sz="2400" dirty="0" smtClean="0"/>
              <a:t>9 flight days conducting spirals and missed approaches throughout the Houston metropolitan area.</a:t>
            </a:r>
          </a:p>
          <a:p>
            <a:r>
              <a:rPr lang="en-US" sz="2400" dirty="0" smtClean="0"/>
              <a:t>Numerous other ground-based measurements (Pandora UV/Vis spectrometers, AERONET </a:t>
            </a:r>
            <a:r>
              <a:rPr lang="en-US" sz="2400" dirty="0" err="1" smtClean="0"/>
              <a:t>sunphotometers</a:t>
            </a:r>
            <a:r>
              <a:rPr lang="en-US" sz="2400" dirty="0" smtClean="0"/>
              <a:t>, in-situ stationary and mobile platforms, </a:t>
            </a:r>
            <a:r>
              <a:rPr lang="en-US" sz="2400" dirty="0" err="1" smtClean="0"/>
              <a:t>ozonesondes</a:t>
            </a:r>
            <a:r>
              <a:rPr lang="en-US" sz="2400" dirty="0" smtClean="0"/>
              <a:t>, and </a:t>
            </a:r>
            <a:r>
              <a:rPr lang="en-US" sz="2400" dirty="0" err="1" smtClean="0"/>
              <a:t>tethersondes</a:t>
            </a:r>
            <a:r>
              <a:rPr lang="en-US" sz="2400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23499"/>
            <a:ext cx="6047468" cy="34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Maximum 8 hour average ozone during September 2013</a:t>
            </a:r>
            <a:endParaRPr lang="en-US" sz="2800" dirty="0"/>
          </a:p>
        </p:txBody>
      </p:sp>
      <p:pic>
        <p:nvPicPr>
          <p:cNvPr id="1028" name="Picture 4" descr="C:\Users\cloughne\Desktop\CMAS2014\gif\daqtx_8hro3.b1sep.e30sep.color.sites.data.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6172200" cy="4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47800" y="5029200"/>
            <a:ext cx="6781800" cy="1828800"/>
          </a:xfrm>
        </p:spPr>
        <p:txBody>
          <a:bodyPr>
            <a:noAutofit/>
          </a:bodyPr>
          <a:lstStyle/>
          <a:p>
            <a:r>
              <a:rPr lang="en-US" sz="2000" dirty="0"/>
              <a:t>Houston deployment: September </a:t>
            </a:r>
            <a:r>
              <a:rPr lang="en-US" sz="2000" dirty="0" smtClean="0"/>
              <a:t>2013</a:t>
            </a:r>
          </a:p>
          <a:p>
            <a:r>
              <a:rPr lang="en-US" sz="2000" dirty="0" smtClean="0"/>
              <a:t>Onshore flow during most of the campaign</a:t>
            </a:r>
          </a:p>
          <a:p>
            <a:r>
              <a:rPr lang="en-US" sz="2000" dirty="0" smtClean="0"/>
              <a:t>September 25 was the exception</a:t>
            </a:r>
          </a:p>
          <a:p>
            <a:pPr lvl="1"/>
            <a:r>
              <a:rPr lang="en-US" sz="2000" dirty="0" smtClean="0"/>
              <a:t>Northerly transport into Houston</a:t>
            </a:r>
          </a:p>
          <a:p>
            <a:pPr lvl="1"/>
            <a:r>
              <a:rPr lang="en-US" sz="2000" dirty="0" smtClean="0"/>
              <a:t>Sea and bay breezes caused pollutants to recirculate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02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458200" cy="131048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September 25: 6 of the 15 sites shown violated EPA’s maximum 8 hour average ozone standard</a:t>
            </a:r>
          </a:p>
          <a:p>
            <a:r>
              <a:rPr lang="en-US" dirty="0" smtClean="0"/>
              <a:t>September 26: 2 of the 15 sites shows violated EPA’s maximum 8 hour  average ozone standard</a:t>
            </a:r>
            <a:endParaRPr lang="en-US" dirty="0"/>
          </a:p>
        </p:txBody>
      </p:sp>
      <p:pic>
        <p:nvPicPr>
          <p:cNvPr id="2052" name="Picture 4" descr="C:\Users\cloughne\Desktop\CMAS2014\gif\daqtx_8hro3.b20sep.e30sep.color.sites.data.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33400"/>
            <a:ext cx="65151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029" y="29029"/>
            <a:ext cx="9144000" cy="5805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Maximum 8 hour average ozone during September 20-30,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6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 showing sites with links to current hourly valu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1870" y="936781"/>
            <a:ext cx="214392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Conroe         101    85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400" y="1302303"/>
            <a:ext cx="214360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Jones Forest  94   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4471154"/>
            <a:ext cx="1864741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Texas        119   89</a:t>
            </a:r>
          </a:p>
          <a:p>
            <a:r>
              <a:rPr lang="en-US" b="1" dirty="0">
                <a:solidFill>
                  <a:srgbClr val="FF0000"/>
                </a:solidFill>
              </a:rPr>
              <a:t>City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138" y="3511034"/>
            <a:ext cx="235660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 Porte          151   124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3708" y="3880366"/>
            <a:ext cx="2366738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Seabrook        132   104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5191" y="240090"/>
            <a:ext cx="4313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Air Monitoring Sites in Houston Region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13563" y="2362200"/>
            <a:ext cx="2752613" cy="120032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Sept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25:	peak ozone near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western shore of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Galveston Bay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       1-hr    8-hr Max (</a:t>
            </a:r>
            <a:r>
              <a:rPr lang="en-US" b="1" dirty="0" err="1">
                <a:solidFill>
                  <a:srgbClr val="FF0000"/>
                </a:solidFill>
              </a:rPr>
              <a:t>ppbv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3385" y="1155498"/>
            <a:ext cx="2579552" cy="64633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Sept. </a:t>
            </a:r>
            <a:r>
              <a:rPr lang="en-US" b="1" dirty="0" smtClean="0">
                <a:solidFill>
                  <a:srgbClr val="FF0000"/>
                </a:solidFill>
              </a:rPr>
              <a:t>26:	peak ozone</a:t>
            </a:r>
          </a:p>
          <a:p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NW of Houston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HYSPLIT </a:t>
            </a:r>
            <a:r>
              <a:rPr lang="en-US" sz="2400" dirty="0" err="1" smtClean="0"/>
              <a:t>Backtrajectories</a:t>
            </a:r>
            <a:r>
              <a:rPr lang="en-US" sz="2400" dirty="0" smtClean="0"/>
              <a:t> from NAM model output initialized at 2000 UTC over </a:t>
            </a:r>
            <a:r>
              <a:rPr lang="en-US" sz="2400" dirty="0" err="1" smtClean="0"/>
              <a:t>LaPorte</a:t>
            </a:r>
            <a:r>
              <a:rPr lang="en-US" sz="2400" dirty="0" smtClean="0"/>
              <a:t> Sylvan Beach</a:t>
            </a:r>
            <a:endParaRPr lang="en-US" sz="2400" dirty="0"/>
          </a:p>
        </p:txBody>
      </p:sp>
      <p:pic>
        <p:nvPicPr>
          <p:cNvPr id="4" name="Picture 3" descr="http://ready.arl.noaa.gov/hypubout/158057_trj0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45813"/>
            <a:ext cx="4419600" cy="549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ready.arl.noaa.gov/hypubout/195959_trj0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60327"/>
            <a:ext cx="4419600" cy="549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" y="889337"/>
            <a:ext cx="4419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September 25:</a:t>
            </a:r>
            <a:r>
              <a:rPr lang="en-US" sz="2000" dirty="0" smtClean="0"/>
              <a:t> North-northwesterly wind transport into Houston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889337"/>
            <a:ext cx="457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September 26:</a:t>
            </a:r>
            <a:r>
              <a:rPr lang="en-US" sz="2000" dirty="0" smtClean="0"/>
              <a:t> Continental air transported over the Gulf of Mexico and then back  inland over Houston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69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85439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066800"/>
            <a:ext cx="31242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Time period: 28 August – 2 October, 2013</a:t>
            </a:r>
          </a:p>
          <a:p>
            <a:r>
              <a:rPr lang="en-US" smtClean="0"/>
              <a:t>Re-initialize WRF every 3 days</a:t>
            </a:r>
          </a:p>
          <a:p>
            <a:r>
              <a:rPr lang="en-US" smtClean="0"/>
              <a:t>Length of each WRF run: 3.5 days (first 12 hours of each run is discarded)</a:t>
            </a:r>
          </a:p>
          <a:p>
            <a:r>
              <a:rPr lang="en-US" smtClean="0"/>
              <a:t>Initial and Boundary Conditions: North American Regional Reanalysis and MOZART Chemical Transport Model</a:t>
            </a:r>
          </a:p>
          <a:p>
            <a:r>
              <a:rPr lang="en-US" smtClean="0"/>
              <a:t>CMAQ run offline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/>
          <a:lstStyle/>
          <a:p>
            <a:r>
              <a:rPr lang="en-US" dirty="0" smtClean="0"/>
              <a:t>WRF-CMAQ Simulations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657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  <a:r>
              <a:rPr lang="en-US" sz="2000" b="1" dirty="0" smtClean="0"/>
              <a:t> km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352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12 km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524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36 km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45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784078"/>
              </p:ext>
            </p:extLst>
          </p:nvPr>
        </p:nvGraphicFramePr>
        <p:xfrm>
          <a:off x="152400" y="243840"/>
          <a:ext cx="8839200" cy="6461760"/>
        </p:xfrm>
        <a:graphic>
          <a:graphicData uri="http://schemas.openxmlformats.org/drawingml/2006/table">
            <a:tbl>
              <a:tblPr/>
              <a:tblGrid>
                <a:gridCol w="3521393"/>
                <a:gridCol w="5317807"/>
              </a:tblGrid>
              <a:tr h="379758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Weather Research and Forecasting (WRF) Version 3.6.1 Model Options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Radiation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LW: RRTM; SW: Goddard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Surface 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Pleim-Xiu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Land Surface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Pleim-Xiu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Boundary Layer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Cumulus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Kain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-Fritsch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Microphysics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WSM-6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7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Nudging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Observational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 a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nalysis nudging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Damping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Vertical velocity and gravity wave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 damped at top of modeling domain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8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SSTs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Multi-scale Ultra-high Resolution (MUR) sea surface temperature analysis (~1 km resolution)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CMAQ Version 5.0.2 Model Options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Chemical Mechanism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CB05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Aerosols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AE5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Dry deposition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M3DRY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Vertical diffusion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ACM2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Emissions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TCEQ anthropogenic emissions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BEIS calculated within CMAQ</a:t>
                      </a:r>
                    </a:p>
                  </a:txBody>
                  <a:tcPr marL="95898" marR="9589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1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899</Words>
  <Application>Microsoft Office PowerPoint</Application>
  <PresentationFormat>On-screen Show (4:3)</PresentationFormat>
  <Paragraphs>136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Bay breeze enhanced air pollution event in Houston, Texas during the DISCOVER-AQ field campaign</vt:lpstr>
      <vt:lpstr>Introduction</vt:lpstr>
      <vt:lpstr>DISCOVER-AQ (Deriving Information on Surface conditions from Column and VERtically resolved observations relevant to Air Quality)</vt:lpstr>
      <vt:lpstr>Maximum 8 hour average ozone during September 2013</vt:lpstr>
      <vt:lpstr>Maximum 8 hour average ozone during September 20-30, 2013</vt:lpstr>
      <vt:lpstr>PowerPoint Presentation</vt:lpstr>
      <vt:lpstr>HYSPLIT Backtrajectories from NAM model output initialized at 2000 UTC over LaPorte Sylvan Beach</vt:lpstr>
      <vt:lpstr>WRF-CMAQ Simulations</vt:lpstr>
      <vt:lpstr>PowerPoint Presentation</vt:lpstr>
      <vt:lpstr>September 24</vt:lpstr>
      <vt:lpstr>September 24</vt:lpstr>
      <vt:lpstr>September 25 back trajectories from 4 km WRF output initialized at 2 pm CST over La Porte Sylvan Beach at 0.5 km AGL (red), 1.0 km AGL (green), and 2.0 km AGL (blue); D=Dallas    Trajectories pass over Dallas</vt:lpstr>
      <vt:lpstr>PowerPoint Presentation</vt:lpstr>
      <vt:lpstr>PowerPoint Presentation</vt:lpstr>
      <vt:lpstr>PowerPoint Presentation</vt:lpstr>
      <vt:lpstr>PowerPoint Presentation</vt:lpstr>
      <vt:lpstr>P-3B and CMAQ ozone profile over Galveston</vt:lpstr>
      <vt:lpstr>PowerPoint Presentation</vt:lpstr>
      <vt:lpstr>PowerPoint Presentation</vt:lpstr>
      <vt:lpstr>PowerPoint Presentation</vt:lpstr>
      <vt:lpstr>Conclusions and Future 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cloughne</dc:creator>
  <cp:lastModifiedBy>cloughne</cp:lastModifiedBy>
  <cp:revision>51</cp:revision>
  <dcterms:created xsi:type="dcterms:W3CDTF">2014-10-17T19:57:14Z</dcterms:created>
  <dcterms:modified xsi:type="dcterms:W3CDTF">2014-10-29T11:29:19Z</dcterms:modified>
</cp:coreProperties>
</file>