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4" r:id="rId2"/>
  </p:sldMasterIdLst>
  <p:notesMasterIdLst>
    <p:notesMasterId r:id="rId23"/>
  </p:notesMasterIdLst>
  <p:handoutMasterIdLst>
    <p:handoutMasterId r:id="rId24"/>
  </p:handoutMasterIdLst>
  <p:sldIdLst>
    <p:sldId id="260" r:id="rId3"/>
    <p:sldId id="346" r:id="rId4"/>
    <p:sldId id="294" r:id="rId5"/>
    <p:sldId id="326" r:id="rId6"/>
    <p:sldId id="297" r:id="rId7"/>
    <p:sldId id="335" r:id="rId8"/>
    <p:sldId id="319" r:id="rId9"/>
    <p:sldId id="329" r:id="rId10"/>
    <p:sldId id="328" r:id="rId11"/>
    <p:sldId id="301" r:id="rId12"/>
    <p:sldId id="324" r:id="rId13"/>
    <p:sldId id="330" r:id="rId14"/>
    <p:sldId id="333" r:id="rId15"/>
    <p:sldId id="342" r:id="rId16"/>
    <p:sldId id="336" r:id="rId17"/>
    <p:sldId id="308" r:id="rId18"/>
    <p:sldId id="323" r:id="rId19"/>
    <p:sldId id="296" r:id="rId20"/>
    <p:sldId id="347" r:id="rId21"/>
    <p:sldId id="348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D4D4D"/>
    <a:srgbClr val="768F19"/>
    <a:srgbClr val="86A31D"/>
    <a:srgbClr val="F4E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739" autoAdjust="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0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0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976313" y="4559300"/>
            <a:ext cx="5362575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D71D1-FDE8-4319-95A5-5E36E36703D0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26" name="Picture 2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18"/>
          <p:cNvGrpSpPr>
            <a:grpSpLocks noChangeAspect="1"/>
          </p:cNvGrpSpPr>
          <p:nvPr userDrawn="1"/>
        </p:nvGrpSpPr>
        <p:grpSpPr bwMode="auto">
          <a:xfrm>
            <a:off x="545906" y="1995064"/>
            <a:ext cx="7772400" cy="1838905"/>
            <a:chOff x="0" y="1488"/>
            <a:chExt cx="5520" cy="1306"/>
          </a:xfrm>
        </p:grpSpPr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84"/>
              <a:ext cx="1727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1584"/>
              <a:ext cx="1440" cy="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1" descr="O3ma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1488"/>
              <a:ext cx="1440" cy="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2" descr="camx9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1536"/>
              <a:ext cx="1440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3972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rgbClr val="FFFFFF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rgbClr val="FFFFFF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26" name="Picture 2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/>
          <p:cNvGrpSpPr/>
          <p:nvPr userDrawn="1"/>
        </p:nvGrpSpPr>
        <p:grpSpPr>
          <a:xfrm>
            <a:off x="548640" y="2130552"/>
            <a:ext cx="8074152" cy="1444752"/>
            <a:chOff x="353568" y="2286005"/>
            <a:chExt cx="7911051" cy="1330425"/>
          </a:xfrm>
        </p:grpSpPr>
        <p:pic>
          <p:nvPicPr>
            <p:cNvPr id="28" name="Picture 1" descr="https://marcomm.environcorp.com/media/lorez/1235_l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568" y="2286005"/>
              <a:ext cx="1330426" cy="1294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 descr="https://marcomm.environcorp.com/media/lorez/1287_l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2286005"/>
              <a:ext cx="1330426" cy="13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" descr="https://marcomm.environcorp.com/media/lorez/1228_l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7602" y="2286005"/>
              <a:ext cx="1330426" cy="13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6" descr="https://marcomm.environcorp.com/media/lorez/264_l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1199" y="2286005"/>
              <a:ext cx="1330426" cy="13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 descr="https://marcomm.environcorp.com/media/lorez/1286_l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4193" y="2286005"/>
              <a:ext cx="1330426" cy="1260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2343260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B0A0-5410-4A50-B179-15B166CC9A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4670"/>
      </p:ext>
    </p:extLst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2B7A-DBC6-4DA4-A750-7846D78640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4891"/>
      </p:ext>
    </p:extLst>
  </p:cSld>
  <p:clrMapOvr>
    <a:masterClrMapping/>
  </p:clrMapOvr>
  <p:transition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43717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26" name="Picture 2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FiveSqreComp_1007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130552"/>
            <a:ext cx="8074152" cy="1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906713"/>
            <a:ext cx="8001000" cy="1500187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www.google.com</a:t>
            </a:r>
          </a:p>
          <a:p>
            <a:pPr lvl="0"/>
            <a:r>
              <a:rPr lang="en-US" dirty="0" smtClean="0"/>
              <a:t>www.environcorp.com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600" y="990600"/>
            <a:ext cx="7952232" cy="1400822"/>
            <a:chOff x="353568" y="2286000"/>
            <a:chExt cx="7952232" cy="1400822"/>
          </a:xfrm>
        </p:grpSpPr>
        <p:pic>
          <p:nvPicPr>
            <p:cNvPr id="8" name="Picture 1" descr="https://marcomm.environcorp.com/media/lorez/1235_lr.jpg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5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https://marcomm.environcorp.com/media/lorez/1287_lr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2860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https://marcomm.environcorp.com/media/lorez/1228_lr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https://marcomm.environcorp.com/media/lorez/264_lr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2286000"/>
              <a:ext cx="1400822" cy="140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https://marcomm.environcorp.com/media/lorez/1286_lr.jpg"/>
            <p:cNvPicPr>
              <a:picLocks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67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0" name="Picture 19" descr="C:\Users\crea\Desktop\ENVIRONlogoL(cmyk)small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2" r:id="rId9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602413"/>
            <a:ext cx="533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808080"/>
                </a:solidFill>
              </a:rPr>
              <a:t>773 San Marin Drive, Suite 2115, Novato, CA 94998 P: 415-899-0700 F: 415-899-0707 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www.environcorp.com</a:t>
            </a:r>
          </a:p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88CDAA-3741-4945-B5F2-FC9B7F66B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C:\Users\crea\Desktop\ENVIRONlogoL(cmyk)smal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78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buFont typeface="Monotype Sorts"/>
              <a:buNone/>
            </a:pPr>
            <a:r>
              <a:rPr lang="en-US" dirty="0" smtClean="0"/>
              <a:t>Improving Sources of Stratospheric Ozone and </a:t>
            </a:r>
            <a:r>
              <a:rPr lang="en-US" dirty="0" err="1" smtClean="0"/>
              <a:t>NOy</a:t>
            </a:r>
            <a:r>
              <a:rPr lang="en-US" dirty="0" smtClean="0"/>
              <a:t> and Evaluating Upper Level Transport in </a:t>
            </a:r>
            <a:r>
              <a:rPr lang="en-US" dirty="0" err="1" smtClean="0"/>
              <a:t>CAMx</a:t>
            </a:r>
            <a:endParaRPr lang="en-US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/>
              <a:t>Chris Emery, Sue Kemball-Cook, Jaegun Jung, Jeremiah Johnson, Greg Yarwood</a:t>
            </a:r>
          </a:p>
          <a:p>
            <a:r>
              <a:rPr lang="en-US" sz="2400" b="1" dirty="0" smtClean="0"/>
              <a:t>and</a:t>
            </a:r>
            <a:endParaRPr lang="en-US" sz="2400" b="1" dirty="0"/>
          </a:p>
          <a:p>
            <a:r>
              <a:rPr lang="en-US" sz="2400" b="1" dirty="0" smtClean="0"/>
              <a:t>Bright Dornblaser, TCEQ</a:t>
            </a:r>
          </a:p>
          <a:p>
            <a:r>
              <a:rPr lang="en-US" sz="2000" dirty="0" smtClean="0"/>
              <a:t>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Annual CMAS Conference</a:t>
            </a:r>
          </a:p>
          <a:p>
            <a:r>
              <a:rPr lang="en-US" sz="2000" dirty="0" smtClean="0"/>
              <a:t>October 28, 2014</a:t>
            </a:r>
            <a:endParaRPr lang="en-US" sz="2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Ozonesonde</a:t>
            </a:r>
            <a:r>
              <a:rPr lang="en-US" dirty="0" smtClean="0"/>
              <a:t> at Huntsville, 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1600"/>
            <a:ext cx="4897783" cy="495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800600" y="990600"/>
            <a:ext cx="4343400" cy="5791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/>
              <a:t>Good agreement </a:t>
            </a:r>
            <a:r>
              <a:rPr lang="en-US" dirty="0" smtClean="0"/>
              <a:t>&lt; 6 </a:t>
            </a:r>
            <a:r>
              <a:rPr lang="en-US" dirty="0" smtClean="0"/>
              <a:t>km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clear benefit </a:t>
            </a:r>
            <a:r>
              <a:rPr lang="en-US" dirty="0" smtClean="0"/>
              <a:t>from </a:t>
            </a:r>
            <a:r>
              <a:rPr lang="en-US" dirty="0" smtClean="0"/>
              <a:t>top BC or extra layers</a:t>
            </a:r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GEOS-</a:t>
            </a:r>
            <a:r>
              <a:rPr lang="en-US" dirty="0" err="1" smtClean="0">
                <a:solidFill>
                  <a:srgbClr val="FFC000"/>
                </a:solidFill>
              </a:rPr>
              <a:t>Chem</a:t>
            </a:r>
            <a:r>
              <a:rPr lang="en-US" dirty="0" smtClean="0"/>
              <a:t> </a:t>
            </a:r>
            <a:r>
              <a:rPr lang="en-US" dirty="0"/>
              <a:t>matches </a:t>
            </a:r>
            <a:r>
              <a:rPr lang="en-US" b="1" dirty="0"/>
              <a:t>observed</a:t>
            </a:r>
            <a:r>
              <a:rPr lang="en-US" dirty="0"/>
              <a:t> profile </a:t>
            </a:r>
            <a:r>
              <a:rPr lang="en-US" dirty="0" smtClean="0"/>
              <a:t>well</a:t>
            </a:r>
            <a:endParaRPr lang="en-US" dirty="0" smtClean="0"/>
          </a:p>
          <a:p>
            <a:pPr lvl="1"/>
            <a:r>
              <a:rPr lang="en-US" dirty="0" smtClean="0"/>
              <a:t>Though not </a:t>
            </a:r>
            <a:r>
              <a:rPr lang="en-US" dirty="0" smtClean="0"/>
              <a:t>at </a:t>
            </a:r>
            <a:r>
              <a:rPr lang="en-US" dirty="0" smtClean="0"/>
              <a:t>all US sites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Zero gradient</a:t>
            </a:r>
            <a:r>
              <a:rPr lang="en-US" dirty="0" smtClean="0"/>
              <a:t> </a:t>
            </a:r>
            <a:r>
              <a:rPr lang="en-US" dirty="0" smtClean="0"/>
              <a:t>run</a:t>
            </a:r>
            <a:endParaRPr lang="en-US" dirty="0" smtClean="0"/>
          </a:p>
          <a:p>
            <a:pPr lvl="1"/>
            <a:r>
              <a:rPr lang="en-US" dirty="0" smtClean="0"/>
              <a:t>Diffusive, poor &gt; 6 km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38 </a:t>
            </a:r>
            <a:r>
              <a:rPr lang="en-US" dirty="0" smtClean="0">
                <a:solidFill>
                  <a:srgbClr val="00B050"/>
                </a:solidFill>
              </a:rPr>
              <a:t>layer top BC</a:t>
            </a:r>
            <a:r>
              <a:rPr lang="en-US" dirty="0" smtClean="0"/>
              <a:t> </a:t>
            </a:r>
            <a:r>
              <a:rPr lang="en-US" dirty="0" smtClean="0"/>
              <a:t>run better </a:t>
            </a:r>
            <a:r>
              <a:rPr lang="en-US" dirty="0" smtClean="0"/>
              <a:t>than </a:t>
            </a:r>
            <a:r>
              <a:rPr lang="en-US" dirty="0" smtClean="0">
                <a:solidFill>
                  <a:srgbClr val="0070C0"/>
                </a:solidFill>
              </a:rPr>
              <a:t>28 layer top </a:t>
            </a:r>
            <a:r>
              <a:rPr lang="en-US" dirty="0" smtClean="0">
                <a:solidFill>
                  <a:srgbClr val="0070C0"/>
                </a:solidFill>
              </a:rPr>
              <a:t>BC</a:t>
            </a:r>
            <a:r>
              <a:rPr lang="en-US" dirty="0" smtClean="0"/>
              <a:t> run &gt; 6 km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846352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Profile with new Top BCs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359354" cy="462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5396315"/>
            <a:ext cx="8839200" cy="10806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Top BC</a:t>
            </a:r>
            <a:r>
              <a:rPr lang="en-US" dirty="0" smtClean="0"/>
              <a:t> improves UT/LS 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3850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Layer </a:t>
            </a:r>
            <a:r>
              <a:rPr lang="en-US" dirty="0" smtClean="0"/>
              <a:t>Collapsing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96315"/>
            <a:ext cx="8839200" cy="1080685"/>
          </a:xfrm>
        </p:spPr>
        <p:txBody>
          <a:bodyPr>
            <a:normAutofit/>
          </a:bodyPr>
          <a:lstStyle/>
          <a:p>
            <a:r>
              <a:rPr lang="en-US" dirty="0" smtClean="0"/>
              <a:t>Layer collapsing affects NO</a:t>
            </a:r>
            <a:r>
              <a:rPr lang="en-US" baseline="-25000" dirty="0" smtClean="0"/>
              <a:t>2</a:t>
            </a:r>
            <a:r>
              <a:rPr lang="en-US" dirty="0" smtClean="0"/>
              <a:t> profile less than ozone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" y="914400"/>
            <a:ext cx="789933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6294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201192" cy="40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Layer Collapsing on PAN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88392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CAMx has a low bias in middle and upper  troposphere</a:t>
            </a:r>
          </a:p>
          <a:p>
            <a:r>
              <a:rPr lang="en-US" dirty="0" smtClean="0"/>
              <a:t>PAN driven by </a:t>
            </a:r>
            <a:r>
              <a:rPr lang="en-US" dirty="0" smtClean="0"/>
              <a:t>BCs (GOES-</a:t>
            </a:r>
            <a:r>
              <a:rPr lang="en-US" dirty="0" err="1" smtClean="0"/>
              <a:t>Chem</a:t>
            </a:r>
            <a:r>
              <a:rPr lang="en-US" dirty="0" smtClean="0"/>
              <a:t> too low by &gt;100 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3171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HYSPLIT Trajectory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Forward/backward trajectories from UT/LS vertical intrusion events</a:t>
            </a:r>
          </a:p>
          <a:p>
            <a:pPr lvl="0"/>
            <a:r>
              <a:rPr lang="en-US" dirty="0" smtClean="0"/>
              <a:t>Prepared using 4 sets of inputs: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WRF </a:t>
            </a:r>
            <a:r>
              <a:rPr lang="en-US" dirty="0"/>
              <a:t>three-dimensional wind </a:t>
            </a:r>
            <a:r>
              <a:rPr lang="en-US" dirty="0" smtClean="0"/>
              <a:t>field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WRF two-dimensional wind field</a:t>
            </a:r>
          </a:p>
          <a:p>
            <a:pPr marL="1371600" lvl="2" indent="-514350"/>
            <a:r>
              <a:rPr lang="en-US" dirty="0"/>
              <a:t>HYSPLIT calculates vertical component using default divergence method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CAMx</a:t>
            </a:r>
            <a:r>
              <a:rPr lang="en-US" dirty="0" smtClean="0"/>
              <a:t> </a:t>
            </a:r>
            <a:r>
              <a:rPr lang="en-US" dirty="0"/>
              <a:t>three-dimensional wind </a:t>
            </a:r>
            <a:r>
              <a:rPr lang="en-US" dirty="0" smtClean="0"/>
              <a:t>field</a:t>
            </a:r>
          </a:p>
          <a:p>
            <a:pPr marL="1371600" lvl="2" indent="-514350"/>
            <a:r>
              <a:rPr lang="en-US" dirty="0" smtClean="0"/>
              <a:t>Vertical component calculated using </a:t>
            </a:r>
            <a:r>
              <a:rPr lang="en-US" dirty="0" err="1" smtClean="0"/>
              <a:t>CAMx</a:t>
            </a:r>
            <a:r>
              <a:rPr lang="en-US" dirty="0" smtClean="0"/>
              <a:t> algorithm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EDAS three-dimensional wind </a:t>
            </a:r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6641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UT/LS Intrusion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9486"/>
            <a:ext cx="8382000" cy="480751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392436" cy="2811411"/>
          </a:xfr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 bwMode="auto">
          <a:xfrm>
            <a:off x="1544404" y="2552700"/>
            <a:ext cx="381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7" idx="5"/>
          </p:cNvCxnSpPr>
          <p:nvPr/>
        </p:nvCxnSpPr>
        <p:spPr bwMode="auto">
          <a:xfrm>
            <a:off x="1869608" y="2747822"/>
            <a:ext cx="1940392" cy="1443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467128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2, 2006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188" t="7023" b="5950"/>
          <a:stretch/>
        </p:blipFill>
        <p:spPr bwMode="auto">
          <a:xfrm>
            <a:off x="533400" y="967409"/>
            <a:ext cx="3853324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054" t="7023" b="6020"/>
          <a:stretch/>
        </p:blipFill>
        <p:spPr bwMode="auto">
          <a:xfrm>
            <a:off x="4648200" y="967409"/>
            <a:ext cx="3863014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0" y="4171122"/>
            <a:ext cx="3849624" cy="241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7" y="4167809"/>
            <a:ext cx="3849624" cy="2412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45653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top BC </a:t>
            </a:r>
            <a:r>
              <a:rPr lang="en-US" dirty="0" smtClean="0"/>
              <a:t>improves </a:t>
            </a:r>
            <a:r>
              <a:rPr lang="en-US" dirty="0" smtClean="0"/>
              <a:t>performance in UT/LS</a:t>
            </a:r>
          </a:p>
          <a:p>
            <a:pPr lvl="1"/>
            <a:r>
              <a:rPr lang="en-US" dirty="0" smtClean="0"/>
              <a:t>Allows for column-integrated </a:t>
            </a:r>
            <a:r>
              <a:rPr lang="en-US" dirty="0"/>
              <a:t>satellite comparisons</a:t>
            </a:r>
          </a:p>
          <a:p>
            <a:r>
              <a:rPr lang="en-US" dirty="0" smtClean="0"/>
              <a:t>UT/LS O</a:t>
            </a:r>
            <a:r>
              <a:rPr lang="en-US" baseline="-25000" dirty="0" smtClean="0"/>
              <a:t>3</a:t>
            </a:r>
            <a:r>
              <a:rPr lang="en-US" dirty="0" smtClean="0"/>
              <a:t> for 38 layer run was better than 28 layer run</a:t>
            </a:r>
          </a:p>
          <a:p>
            <a:pPr lvl="1"/>
            <a:r>
              <a:rPr lang="en-US" dirty="0" smtClean="0"/>
              <a:t>High vertical resolution needed for UT/LS </a:t>
            </a:r>
            <a:r>
              <a:rPr lang="en-US" dirty="0" smtClean="0"/>
              <a:t>transport</a:t>
            </a:r>
          </a:p>
          <a:p>
            <a:pPr lvl="1"/>
            <a:r>
              <a:rPr lang="en-US" dirty="0"/>
              <a:t>Effects at surface intermittent and generally </a:t>
            </a:r>
            <a:r>
              <a:rPr lang="en-US" dirty="0" smtClean="0"/>
              <a:t>small</a:t>
            </a:r>
          </a:p>
          <a:p>
            <a:pPr lvl="2"/>
            <a:r>
              <a:rPr lang="en-US" dirty="0"/>
              <a:t>28 layers sufficient for </a:t>
            </a:r>
            <a:r>
              <a:rPr lang="en-US" dirty="0" smtClean="0"/>
              <a:t>surface O</a:t>
            </a:r>
            <a:r>
              <a:rPr lang="en-US" baseline="-25000" dirty="0" smtClean="0"/>
              <a:t>3</a:t>
            </a:r>
            <a:r>
              <a:rPr lang="en-US" dirty="0" smtClean="0"/>
              <a:t> in Texas summertime</a:t>
            </a:r>
            <a:endParaRPr lang="en-US" baseline="-25000" dirty="0"/>
          </a:p>
          <a:p>
            <a:pPr lvl="2"/>
            <a:r>
              <a:rPr lang="en-US" dirty="0" smtClean="0"/>
              <a:t>Larger effects expected in Intermountain West springtime</a:t>
            </a:r>
            <a:endParaRPr lang="en-US" dirty="0"/>
          </a:p>
          <a:p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</a:t>
            </a:r>
            <a:r>
              <a:rPr lang="en-US" dirty="0"/>
              <a:t>performance </a:t>
            </a:r>
            <a:r>
              <a:rPr lang="en-US" dirty="0" smtClean="0"/>
              <a:t>in UT/LS </a:t>
            </a:r>
            <a:r>
              <a:rPr lang="en-US" dirty="0"/>
              <a:t>was </a:t>
            </a:r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Sometimes contributes </a:t>
            </a:r>
            <a:r>
              <a:rPr lang="en-US" dirty="0"/>
              <a:t>to </a:t>
            </a:r>
            <a:r>
              <a:rPr lang="en-US" dirty="0" smtClean="0"/>
              <a:t>biases </a:t>
            </a:r>
            <a:r>
              <a:rPr lang="en-US" dirty="0"/>
              <a:t>in </a:t>
            </a:r>
            <a:r>
              <a:rPr lang="en-US" dirty="0" err="1" smtClean="0"/>
              <a:t>CAMx</a:t>
            </a:r>
            <a:endParaRPr lang="en-US" dirty="0" smtClean="0"/>
          </a:p>
          <a:p>
            <a:r>
              <a:rPr lang="en-US" dirty="0" err="1"/>
              <a:t>CAMx</a:t>
            </a:r>
            <a:r>
              <a:rPr lang="en-US" dirty="0"/>
              <a:t> transport in </a:t>
            </a:r>
            <a:r>
              <a:rPr lang="en-US" dirty="0" smtClean="0"/>
              <a:t>UT/LS </a:t>
            </a:r>
            <a:r>
              <a:rPr lang="en-US" dirty="0"/>
              <a:t>consistent </a:t>
            </a:r>
            <a:r>
              <a:rPr lang="en-US" dirty="0" smtClean="0"/>
              <a:t>with other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7036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839200" cy="914400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9593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GEOS-Chem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76800"/>
            <a:ext cx="8839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GEOS-Chem PAN (&lt;100 </a:t>
            </a:r>
            <a:r>
              <a:rPr lang="en-US" dirty="0" err="1" smtClean="0"/>
              <a:t>ppt</a:t>
            </a:r>
            <a:r>
              <a:rPr lang="en-US" dirty="0" smtClean="0"/>
              <a:t>) lower than INTEX-A observations (300 </a:t>
            </a:r>
            <a:r>
              <a:rPr lang="en-US" dirty="0" err="1" smtClean="0"/>
              <a:t>ppt</a:t>
            </a:r>
            <a:r>
              <a:rPr lang="en-US" dirty="0" smtClean="0"/>
              <a:t>) near the tropopause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01801" cy="3368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17531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project was funded by the Texas Commission on Environmental Quality</a:t>
            </a:r>
          </a:p>
          <a:p>
            <a:r>
              <a:rPr lang="en-US" dirty="0"/>
              <a:t>The authors gratefully acknowledge the NOAA Air Resources Laboratory (ARL) for the provision of the HYSPLIT </a:t>
            </a:r>
            <a:r>
              <a:rPr lang="en-US" dirty="0" smtClean="0"/>
              <a:t>model and use of the READY </a:t>
            </a:r>
            <a:r>
              <a:rPr lang="en-US" dirty="0"/>
              <a:t>website (http://www.ready.noaa.gov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0818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Layer Collapsing on HNO</a:t>
            </a:r>
            <a:r>
              <a:rPr lang="en-US" baseline="-25000" dirty="0" smtClean="0"/>
              <a:t>3</a:t>
            </a:r>
            <a:r>
              <a:rPr lang="en-US" dirty="0" smtClean="0"/>
              <a:t>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67" y="1219200"/>
            <a:ext cx="7195465" cy="40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396315"/>
            <a:ext cx="8839200" cy="10806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b="0" dirty="0" smtClean="0"/>
              <a:t>Good (slightly high) simulation of HNO</a:t>
            </a:r>
            <a:r>
              <a:rPr lang="en-US" b="0" baseline="-25000" dirty="0" smtClean="0"/>
              <a:t>3</a:t>
            </a:r>
            <a:r>
              <a:rPr lang="en-US" b="0" dirty="0" smtClean="0"/>
              <a:t> profile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0612572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the NAAQS become more stringent, understanding transport is increasingly important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and some </a:t>
            </a:r>
            <a:r>
              <a:rPr lang="en-US" dirty="0" err="1" smtClean="0"/>
              <a:t>NOy</a:t>
            </a:r>
            <a:r>
              <a:rPr lang="en-US" dirty="0" smtClean="0"/>
              <a:t> are long-lived </a:t>
            </a:r>
            <a:r>
              <a:rPr lang="en-US" dirty="0"/>
              <a:t>in the </a:t>
            </a:r>
            <a:r>
              <a:rPr lang="en-US" dirty="0" smtClean="0"/>
              <a:t>upper troposphere (UT) and lower stratosphere (LS)</a:t>
            </a:r>
          </a:p>
          <a:p>
            <a:pPr lvl="1"/>
            <a:r>
              <a:rPr lang="en-US" dirty="0" smtClean="0"/>
              <a:t>Can be transported </a:t>
            </a:r>
            <a:r>
              <a:rPr lang="en-US" dirty="0"/>
              <a:t>for long distances </a:t>
            </a:r>
            <a:endParaRPr lang="en-US" dirty="0" smtClean="0"/>
          </a:p>
          <a:p>
            <a:pPr lvl="1"/>
            <a:r>
              <a:rPr lang="en-US" dirty="0" smtClean="0"/>
              <a:t>Can mix </a:t>
            </a:r>
            <a:r>
              <a:rPr lang="en-US" dirty="0"/>
              <a:t>downward </a:t>
            </a:r>
            <a:r>
              <a:rPr lang="en-US" dirty="0" smtClean="0"/>
              <a:t>and influence </a:t>
            </a:r>
            <a:r>
              <a:rPr lang="en-US" dirty="0"/>
              <a:t>surface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Models used </a:t>
            </a:r>
            <a:r>
              <a:rPr lang="en-US" dirty="0"/>
              <a:t>for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planning must accurately </a:t>
            </a:r>
            <a:r>
              <a:rPr lang="en-US" dirty="0"/>
              <a:t>simulate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and NOy in the </a:t>
            </a:r>
            <a:r>
              <a:rPr lang="en-US" dirty="0" smtClean="0"/>
              <a:t>UT/LS</a:t>
            </a:r>
          </a:p>
          <a:p>
            <a:pPr lvl="1"/>
            <a:r>
              <a:rPr lang="en-US" dirty="0" smtClean="0"/>
              <a:t>Simulate impact of stratospheric air on background</a:t>
            </a:r>
          </a:p>
          <a:p>
            <a:pPr lvl="1"/>
            <a:r>
              <a:rPr lang="en-US" dirty="0" smtClean="0"/>
              <a:t>Comparison with column-integrated satellite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178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914400"/>
          </a:xfrm>
        </p:spPr>
        <p:txBody>
          <a:bodyPr/>
          <a:lstStyle/>
          <a:p>
            <a:r>
              <a:rPr lang="en-US" dirty="0" err="1" smtClean="0"/>
              <a:t>CAMx</a:t>
            </a:r>
            <a:r>
              <a:rPr lang="en-US" dirty="0" smtClean="0"/>
              <a:t> Vertical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090" y="1676399"/>
            <a:ext cx="3189510" cy="44958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Model </a:t>
            </a:r>
            <a:r>
              <a:rPr lang="en-US" dirty="0" smtClean="0"/>
              <a:t>top </a:t>
            </a:r>
            <a:r>
              <a:rPr lang="en-US" dirty="0" smtClean="0"/>
              <a:t>15 km</a:t>
            </a:r>
            <a:endParaRPr lang="en-US" dirty="0" smtClean="0"/>
          </a:p>
          <a:p>
            <a:r>
              <a:rPr lang="en-US" dirty="0" smtClean="0"/>
              <a:t>Downward motion </a:t>
            </a:r>
            <a:r>
              <a:rPr lang="en-US" dirty="0" smtClean="0"/>
              <a:t>brings </a:t>
            </a:r>
            <a:r>
              <a:rPr lang="en-US" dirty="0" smtClean="0"/>
              <a:t>LS air into modeling domain</a:t>
            </a:r>
          </a:p>
          <a:p>
            <a:r>
              <a:rPr lang="en-US" dirty="0" smtClean="0"/>
              <a:t>Top BC is “Zero gradient” mixing ratio assumption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66294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800" b="0" kern="0" dirty="0" smtClean="0"/>
              <a:t>Figure: http://esrl.noaa.gov/csd/assessments/ozone/2006/chapters/Q1.pdf</a:t>
            </a:r>
            <a:endParaRPr lang="en-US" sz="800" b="0" kern="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5148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4050792"/>
            <a:ext cx="923925" cy="1389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08293" y="3124200"/>
            <a:ext cx="903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Tw Cen MT" panose="020B0602020104020603" pitchFamily="34" charset="0"/>
              </a:rPr>
              <a:t>TCEQ</a:t>
            </a:r>
          </a:p>
          <a:p>
            <a:pPr algn="ctr"/>
            <a:r>
              <a:rPr lang="en-US" sz="1800" dirty="0" smtClean="0">
                <a:latin typeface="Tw Cen MT" panose="020B0602020104020603" pitchFamily="34" charset="0"/>
              </a:rPr>
              <a:t>Vertical</a:t>
            </a:r>
            <a:endParaRPr lang="en-US" sz="1800" dirty="0" smtClean="0">
              <a:latin typeface="Tw Cen MT" panose="020B0602020104020603" pitchFamily="34" charset="0"/>
            </a:endParaRPr>
          </a:p>
          <a:p>
            <a:pPr algn="ctr"/>
            <a:r>
              <a:rPr lang="en-US" sz="1800" dirty="0" smtClean="0">
                <a:latin typeface="Tw Cen MT" panose="020B0602020104020603" pitchFamily="34" charset="0"/>
              </a:rPr>
              <a:t>Grid</a:t>
            </a:r>
            <a:endParaRPr lang="en-US" sz="1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0929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with the Standard CAMx Top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59862"/>
            <a:ext cx="8839200" cy="18171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Comparison of </a:t>
            </a:r>
            <a:r>
              <a:rPr lang="en-US" dirty="0" smtClean="0"/>
              <a:t>OMI vs. </a:t>
            </a:r>
            <a:r>
              <a:rPr lang="en-US" dirty="0" err="1" smtClean="0"/>
              <a:t>CAMx</a:t>
            </a:r>
            <a:r>
              <a:rPr lang="en-US" dirty="0" smtClean="0"/>
              <a:t> 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columns </a:t>
            </a:r>
            <a:r>
              <a:rPr lang="en-US" dirty="0" smtClean="0"/>
              <a:t> </a:t>
            </a:r>
            <a:r>
              <a:rPr lang="en-US" dirty="0" smtClean="0"/>
              <a:t>prompted </a:t>
            </a:r>
            <a:r>
              <a:rPr lang="en-US" dirty="0" smtClean="0"/>
              <a:t>deeper evaluation </a:t>
            </a:r>
            <a:r>
              <a:rPr lang="en-US" dirty="0" smtClean="0"/>
              <a:t>of CAMx in UT/LS</a:t>
            </a:r>
          </a:p>
          <a:p>
            <a:r>
              <a:rPr lang="en-US" dirty="0" err="1" smtClean="0"/>
              <a:t>CAMx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 underestimated </a:t>
            </a:r>
            <a:r>
              <a:rPr lang="en-US" dirty="0" smtClean="0"/>
              <a:t>UT/LS NO</a:t>
            </a:r>
            <a:r>
              <a:rPr lang="en-US" baseline="-25000" dirty="0" smtClean="0"/>
              <a:t>2</a:t>
            </a:r>
            <a:r>
              <a:rPr lang="en-US" dirty="0" smtClean="0"/>
              <a:t> relative to INTEX-A aircraft profiles (</a:t>
            </a:r>
            <a:r>
              <a:rPr lang="en-US" b="1" dirty="0" smtClean="0"/>
              <a:t>black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 hoc top BCs for O</a:t>
            </a:r>
            <a:r>
              <a:rPr lang="en-US" baseline="-25000" dirty="0" smtClean="0"/>
              <a:t>3</a:t>
            </a:r>
            <a:r>
              <a:rPr lang="en-US" dirty="0" smtClean="0"/>
              <a:t> and </a:t>
            </a:r>
            <a:r>
              <a:rPr lang="en-US" dirty="0" err="1" smtClean="0"/>
              <a:t>NOy</a:t>
            </a:r>
            <a:r>
              <a:rPr lang="en-US" dirty="0" smtClean="0"/>
              <a:t>  improved comparison (</a:t>
            </a:r>
            <a:r>
              <a:rPr lang="en-US" dirty="0" smtClean="0">
                <a:solidFill>
                  <a:srgbClr val="7030A0"/>
                </a:solidFill>
              </a:rPr>
              <a:t>purple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9" y="983974"/>
            <a:ext cx="5846760" cy="36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600" y="1717018"/>
            <a:ext cx="4191000" cy="2209800"/>
            <a:chOff x="609600" y="1717018"/>
            <a:chExt cx="4191000" cy="2209800"/>
          </a:xfrm>
        </p:grpSpPr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717018"/>
              <a:ext cx="2133600" cy="22098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stCxn id="6" idx="3"/>
            </p:cNvCxnSpPr>
            <p:nvPr/>
          </p:nvCxnSpPr>
          <p:spPr bwMode="auto">
            <a:xfrm flipV="1">
              <a:off x="2743200" y="2362200"/>
              <a:ext cx="2057400" cy="4597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8226231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Collapsing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525" y="1371599"/>
            <a:ext cx="3219075" cy="51771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CAMx is typically run with fewer layers than WRF for efficiency</a:t>
            </a:r>
          </a:p>
          <a:p>
            <a:r>
              <a:rPr lang="en-US" dirty="0" smtClean="0"/>
              <a:t>Effect on surface ozone generally minimal</a:t>
            </a:r>
          </a:p>
          <a:p>
            <a:r>
              <a:rPr lang="en-US" dirty="0" smtClean="0"/>
              <a:t>Test effect on UT/LS O</a:t>
            </a:r>
            <a:r>
              <a:rPr lang="en-US" baseline="-25000" dirty="0" smtClean="0"/>
              <a:t>3</a:t>
            </a:r>
            <a:r>
              <a:rPr lang="en-US" dirty="0" smtClean="0"/>
              <a:t> and NOy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073171"/>
            <a:ext cx="5577447" cy="5706396"/>
            <a:chOff x="228600" y="1073171"/>
            <a:chExt cx="5577447" cy="570639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28600" y="23577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28600" y="29673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28600" y="41865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086897" y="4191000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086897" y="3532690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086897" y="2362200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28600" y="47961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28600" y="3532690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28600" y="58629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086897" y="58629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1858297" y="517713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858297" y="532953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58297" y="548193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228600" y="60915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086897" y="60915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28600" y="63201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2086897" y="63201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228600" y="18243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4220497" y="2362200"/>
              <a:ext cx="15520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Layer </a:t>
              </a:r>
            </a:p>
            <a:p>
              <a:r>
                <a:rPr lang="en-US" dirty="0" smtClean="0">
                  <a:latin typeface="+mn-lt"/>
                </a:rPr>
                <a:t>Collapsing</a:t>
              </a:r>
            </a:p>
            <a:p>
              <a:r>
                <a:rPr lang="en-US" dirty="0" smtClean="0">
                  <a:latin typeface="+mn-lt"/>
                </a:rPr>
                <a:t>in UT</a:t>
              </a:r>
              <a:endParaRPr lang="en-US" dirty="0">
                <a:latin typeface="+mn-lt"/>
              </a:endParaRPr>
            </a:p>
          </p:txBody>
        </p:sp>
        <p:sp>
          <p:nvSpPr>
            <p:cNvPr id="30" name="Right Brace 29"/>
            <p:cNvSpPr/>
            <p:nvPr/>
          </p:nvSpPr>
          <p:spPr bwMode="auto">
            <a:xfrm>
              <a:off x="3657600" y="2362200"/>
              <a:ext cx="457200" cy="11704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228600" y="6548735"/>
              <a:ext cx="338229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3929390" y="6317902"/>
              <a:ext cx="11238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Surface</a:t>
              </a:r>
              <a:endParaRPr lang="en-US" dirty="0"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9562" y="1073171"/>
              <a:ext cx="755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WRF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23136" y="1073171"/>
              <a:ext cx="98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+mn-lt"/>
                </a:rPr>
                <a:t>CAMx</a:t>
              </a:r>
              <a:endParaRPr lang="en-US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54019" y="4939505"/>
              <a:ext cx="1552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No Layer </a:t>
              </a:r>
            </a:p>
            <a:p>
              <a:r>
                <a:rPr lang="en-US" dirty="0" smtClean="0">
                  <a:latin typeface="+mn-lt"/>
                </a:rPr>
                <a:t>Collapsing</a:t>
              </a:r>
              <a:endParaRPr lang="en-US" dirty="0">
                <a:latin typeface="+mn-lt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2086897" y="479613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ight Brace 36"/>
          <p:cNvSpPr/>
          <p:nvPr/>
        </p:nvSpPr>
        <p:spPr bwMode="auto">
          <a:xfrm>
            <a:off x="3665723" y="4159043"/>
            <a:ext cx="457200" cy="239192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748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10209"/>
            <a:ext cx="5105400" cy="914400"/>
          </a:xfrm>
        </p:spPr>
        <p:txBody>
          <a:bodyPr/>
          <a:lstStyle/>
          <a:p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Global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295400"/>
            <a:ext cx="3124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common source </a:t>
            </a:r>
            <a:r>
              <a:rPr lang="en-US" dirty="0" smtClean="0"/>
              <a:t>for lateral BCs</a:t>
            </a:r>
          </a:p>
          <a:p>
            <a:pPr lvl="1"/>
            <a:r>
              <a:rPr lang="en-US" dirty="0" smtClean="0"/>
              <a:t>Spatially interpolate to </a:t>
            </a:r>
            <a:r>
              <a:rPr lang="en-US" dirty="0" err="1" smtClean="0"/>
              <a:t>CAMx</a:t>
            </a:r>
            <a:r>
              <a:rPr lang="en-US" dirty="0" smtClean="0"/>
              <a:t> grid</a:t>
            </a:r>
          </a:p>
          <a:p>
            <a:pPr lvl="1"/>
            <a:r>
              <a:rPr lang="en-US" dirty="0" smtClean="0"/>
              <a:t>Map species to </a:t>
            </a:r>
            <a:r>
              <a:rPr lang="en-US" dirty="0" err="1" smtClean="0"/>
              <a:t>CAMx</a:t>
            </a:r>
            <a:r>
              <a:rPr lang="en-US" dirty="0" smtClean="0"/>
              <a:t> list</a:t>
            </a:r>
          </a:p>
          <a:p>
            <a:r>
              <a:rPr lang="en-US" dirty="0" smtClean="0"/>
              <a:t>Add new top BCs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3574773"/>
            <a:ext cx="4724400" cy="3352800"/>
          </a:xfrm>
          <a:prstGeom prst="rect">
            <a:avLst/>
          </a:prstGeom>
          <a:scene3d>
            <a:camera prst="isometricBottomDown">
              <a:rot lat="2123776" lon="18600000" rev="1680000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4286250" cy="4286250"/>
          </a:xfrm>
          <a:prstGeom prst="rect">
            <a:avLst/>
          </a:prstGeom>
          <a:scene3d>
            <a:camera prst="isometricRightUp">
              <a:rot lat="1800000" lon="1889999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0344699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New Top BC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35" y="1146174"/>
            <a:ext cx="385094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6174"/>
            <a:ext cx="3849939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35" y="3982552"/>
            <a:ext cx="3849811" cy="274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982552"/>
            <a:ext cx="385007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3972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CAMx Model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CAMx runs</a:t>
            </a:r>
          </a:p>
          <a:p>
            <a:pPr lvl="1"/>
            <a:r>
              <a:rPr lang="en-US" dirty="0" smtClean="0"/>
              <a:t>Standard Zero Gradient Top BC, 28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</a:t>
            </a:r>
            <a:r>
              <a:rPr lang="en-US" dirty="0" smtClean="0"/>
              <a:t>Top BC, 28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Top BC, 38 layers (no layer collapsing)</a:t>
            </a:r>
          </a:p>
          <a:p>
            <a:r>
              <a:rPr lang="en-US" dirty="0" smtClean="0"/>
              <a:t>Rider </a:t>
            </a:r>
            <a:r>
              <a:rPr lang="en-US" dirty="0" smtClean="0"/>
              <a:t>8 modeling platform, June 2006 episode</a:t>
            </a:r>
          </a:p>
          <a:p>
            <a:pPr lvl="1"/>
            <a:r>
              <a:rPr lang="en-US" dirty="0" smtClean="0"/>
              <a:t>Lightning </a:t>
            </a:r>
            <a:r>
              <a:rPr lang="en-US" dirty="0" err="1" smtClean="0"/>
              <a:t>NOx</a:t>
            </a:r>
            <a:r>
              <a:rPr lang="en-US" dirty="0" smtClean="0"/>
              <a:t> </a:t>
            </a:r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TCEQ AEM3 aircraft emission inventory</a:t>
            </a:r>
          </a:p>
          <a:p>
            <a:pPr lvl="1"/>
            <a:r>
              <a:rPr lang="en-US" dirty="0" smtClean="0"/>
              <a:t>CB6r2 chemical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60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to’s PPT Templat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BiologyNewLogo_2012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Novato’s PPT Template</Template>
  <TotalTime>12960</TotalTime>
  <Words>648</Words>
  <Application>Microsoft Office PowerPoint</Application>
  <PresentationFormat>On-screen Show (4:3)</PresentationFormat>
  <Paragraphs>118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Novato’s PPT Template</vt:lpstr>
      <vt:lpstr>PPT_BiologyNewLogo_2012</vt:lpstr>
      <vt:lpstr>Improving Sources of Stratospheric Ozone and NOy and Evaluating Upper Level Transport in CAMx</vt:lpstr>
      <vt:lpstr>Acknowledgements</vt:lpstr>
      <vt:lpstr>Background</vt:lpstr>
      <vt:lpstr>CAMx Vertical Grid</vt:lpstr>
      <vt:lpstr>Modeling with the Standard CAMx Top BC</vt:lpstr>
      <vt:lpstr>Layer Collapsing</vt:lpstr>
      <vt:lpstr>GEOS-Chem Global Model</vt:lpstr>
      <vt:lpstr>Example of New Top BC Extraction</vt:lpstr>
      <vt:lpstr>CAMx Model Performance Evaluation</vt:lpstr>
      <vt:lpstr>Ozonesonde at Huntsville, AL</vt:lpstr>
      <vt:lpstr>NO2 Profile with new Top BCs</vt:lpstr>
      <vt:lpstr>Effect of Layer Collapsing</vt:lpstr>
      <vt:lpstr>Effect of Layer Collapsing on PAN Profile</vt:lpstr>
      <vt:lpstr>HYSPLIT Trajectory Analysis</vt:lpstr>
      <vt:lpstr>Diagnosing UT/LS Intrusion Events</vt:lpstr>
      <vt:lpstr>June 2, 2006</vt:lpstr>
      <vt:lpstr>Summary</vt:lpstr>
      <vt:lpstr>Thank You Questions?</vt:lpstr>
      <vt:lpstr>GEOS-Chem PAN</vt:lpstr>
      <vt:lpstr>Effect of Layer Collapsing on HNO3 Profile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Novato’s PPT Template</dc:title>
  <dc:creator>Cindy Smith - Novato</dc:creator>
  <cp:lastModifiedBy>Chris Emery</cp:lastModifiedBy>
  <cp:revision>180</cp:revision>
  <dcterms:created xsi:type="dcterms:W3CDTF">2014-01-06T23:05:14Z</dcterms:created>
  <dcterms:modified xsi:type="dcterms:W3CDTF">2014-10-27T01:37:45Z</dcterms:modified>
</cp:coreProperties>
</file>