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538" r:id="rId2"/>
    <p:sldId id="615" r:id="rId3"/>
    <p:sldId id="492" r:id="rId4"/>
    <p:sldId id="632" r:id="rId5"/>
    <p:sldId id="622" r:id="rId6"/>
    <p:sldId id="633" r:id="rId7"/>
    <p:sldId id="635" r:id="rId8"/>
    <p:sldId id="643" r:id="rId9"/>
    <p:sldId id="644" r:id="rId10"/>
    <p:sldId id="651" r:id="rId11"/>
    <p:sldId id="640" r:id="rId12"/>
    <p:sldId id="610" r:id="rId13"/>
    <p:sldId id="645" r:id="rId14"/>
    <p:sldId id="652" r:id="rId15"/>
    <p:sldId id="653" r:id="rId16"/>
    <p:sldId id="630" r:id="rId17"/>
    <p:sldId id="623" r:id="rId18"/>
    <p:sldId id="624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Keaveny" initials="B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2B2B2"/>
    <a:srgbClr val="FF0000"/>
    <a:srgbClr val="CCCCFF"/>
    <a:srgbClr val="00008A"/>
    <a:srgbClr val="FFBC79"/>
    <a:srgbClr val="66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1" autoAdjust="0"/>
    <p:restoredTop sz="80925" autoAdjust="0"/>
  </p:normalViewPr>
  <p:slideViewPr>
    <p:cSldViewPr>
      <p:cViewPr>
        <p:scale>
          <a:sx n="43" d="100"/>
          <a:sy n="43" d="100"/>
        </p:scale>
        <p:origin x="-14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notesViewPr>
    <p:cSldViewPr>
      <p:cViewPr varScale="1">
        <p:scale>
          <a:sx n="101" d="100"/>
          <a:sy n="101" d="100"/>
        </p:scale>
        <p:origin x="-3210" y="-84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DC835-2C22-4B0E-8E47-8EC6BA98040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BC9D86-DDDF-4C75-80EE-8334B91BB67A}">
      <dgm:prSet phldrT="[Text]"/>
      <dgm:spPr/>
      <dgm:t>
        <a:bodyPr/>
        <a:lstStyle/>
        <a:p>
          <a:r>
            <a:rPr lang="en-US" b="1" dirty="0" smtClean="0"/>
            <a:t>Defined Mitigation Scenarios</a:t>
          </a:r>
          <a:endParaRPr lang="en-US" b="1" dirty="0"/>
        </a:p>
      </dgm:t>
    </dgm:pt>
    <dgm:pt modelId="{56B2258C-A43C-4592-8999-3A1EC56814AD}" type="parTrans" cxnId="{387AE61D-962D-4A81-AA74-09F9E96113C0}">
      <dgm:prSet/>
      <dgm:spPr/>
      <dgm:t>
        <a:bodyPr/>
        <a:lstStyle/>
        <a:p>
          <a:endParaRPr lang="en-US"/>
        </a:p>
      </dgm:t>
    </dgm:pt>
    <dgm:pt modelId="{802AF57D-9EA8-48BF-BFE4-01AC31938181}" type="sibTrans" cxnId="{387AE61D-962D-4A81-AA74-09F9E96113C0}">
      <dgm:prSet/>
      <dgm:spPr/>
      <dgm:t>
        <a:bodyPr/>
        <a:lstStyle/>
        <a:p>
          <a:endParaRPr lang="en-US"/>
        </a:p>
      </dgm:t>
    </dgm:pt>
    <dgm:pt modelId="{84561AC0-3268-41EC-8990-534352C5D01E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 smtClean="0"/>
            <a:t>Mapped Technologies to SCC Codes &amp; Developed Emissions Growth Factors </a:t>
          </a:r>
          <a:endParaRPr lang="en-US" b="1" dirty="0"/>
        </a:p>
      </dgm:t>
    </dgm:pt>
    <dgm:pt modelId="{DB91AFFB-C161-4996-B8B7-5FC13A156346}" type="parTrans" cxnId="{3AF36A83-07E0-4B67-99CB-9B4116F2593A}">
      <dgm:prSet/>
      <dgm:spPr/>
      <dgm:t>
        <a:bodyPr/>
        <a:lstStyle/>
        <a:p>
          <a:endParaRPr lang="en-US"/>
        </a:p>
      </dgm:t>
    </dgm:pt>
    <dgm:pt modelId="{763328DB-055E-4521-B9B9-799AA2E46349}" type="sibTrans" cxnId="{3AF36A83-07E0-4B67-99CB-9B4116F2593A}">
      <dgm:prSet/>
      <dgm:spPr/>
      <dgm:t>
        <a:bodyPr/>
        <a:lstStyle/>
        <a:p>
          <a:endParaRPr lang="en-US"/>
        </a:p>
      </dgm:t>
    </dgm:pt>
    <dgm:pt modelId="{17023E9D-182D-496D-97D2-4ED2306B3AC0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 smtClean="0"/>
            <a:t>Processed in SMOKE</a:t>
          </a:r>
          <a:endParaRPr lang="en-US" b="1" dirty="0"/>
        </a:p>
      </dgm:t>
    </dgm:pt>
    <dgm:pt modelId="{5AE94368-2A35-450A-98BA-947ED34CA571}" type="parTrans" cxnId="{DD26901A-B414-484E-93A9-D46AE4D10FBC}">
      <dgm:prSet/>
      <dgm:spPr/>
      <dgm:t>
        <a:bodyPr/>
        <a:lstStyle/>
        <a:p>
          <a:endParaRPr lang="en-US"/>
        </a:p>
      </dgm:t>
    </dgm:pt>
    <dgm:pt modelId="{6C35D804-2E48-4B60-B8A7-9EEC2505A190}" type="sibTrans" cxnId="{DD26901A-B414-484E-93A9-D46AE4D10FBC}">
      <dgm:prSet/>
      <dgm:spPr/>
      <dgm:t>
        <a:bodyPr/>
        <a:lstStyle/>
        <a:p>
          <a:endParaRPr lang="en-US"/>
        </a:p>
      </dgm:t>
    </dgm:pt>
    <dgm:pt modelId="{08C64BD9-0599-4D38-87EF-308F617C1B47}">
      <dgm:prSet/>
      <dgm:spPr/>
      <dgm:t>
        <a:bodyPr/>
        <a:lstStyle/>
        <a:p>
          <a:r>
            <a:rPr lang="en-US" b="1" dirty="0" smtClean="0"/>
            <a:t>Develop Emissions Trajectories</a:t>
          </a:r>
          <a:endParaRPr lang="en-US" b="1" dirty="0"/>
        </a:p>
      </dgm:t>
    </dgm:pt>
    <dgm:pt modelId="{4CD7BDE4-A1B7-4099-9355-BD8FC87C0BDF}" type="parTrans" cxnId="{46EDA8C7-493D-4A86-A276-5F8571451A56}">
      <dgm:prSet/>
      <dgm:spPr/>
      <dgm:t>
        <a:bodyPr/>
        <a:lstStyle/>
        <a:p>
          <a:endParaRPr lang="en-US"/>
        </a:p>
      </dgm:t>
    </dgm:pt>
    <dgm:pt modelId="{D319144B-3BE6-4C8E-BAA2-7BB973E5563D}" type="sibTrans" cxnId="{46EDA8C7-493D-4A86-A276-5F8571451A56}">
      <dgm:prSet/>
      <dgm:spPr/>
      <dgm:t>
        <a:bodyPr/>
        <a:lstStyle/>
        <a:p>
          <a:endParaRPr lang="en-US"/>
        </a:p>
      </dgm:t>
    </dgm:pt>
    <dgm:pt modelId="{D8040BFA-F593-4857-8B94-F51E06C8DF69}">
      <dgm:prSet/>
      <dgm:spPr>
        <a:solidFill>
          <a:schemeClr val="accent5"/>
        </a:solidFill>
      </dgm:spPr>
      <dgm:t>
        <a:bodyPr/>
        <a:lstStyle/>
        <a:p>
          <a:r>
            <a:rPr lang="en-US" b="1" dirty="0" smtClean="0"/>
            <a:t>CMAQ Modeling</a:t>
          </a:r>
          <a:endParaRPr lang="en-US" b="1" dirty="0"/>
        </a:p>
      </dgm:t>
    </dgm:pt>
    <dgm:pt modelId="{A30394B1-1AC6-443B-B565-8132A40D8984}" type="parTrans" cxnId="{D8653CB7-05D7-4451-BCFE-F41A21B15A06}">
      <dgm:prSet/>
      <dgm:spPr/>
      <dgm:t>
        <a:bodyPr/>
        <a:lstStyle/>
        <a:p>
          <a:endParaRPr lang="en-US"/>
        </a:p>
      </dgm:t>
    </dgm:pt>
    <dgm:pt modelId="{C89539BC-3A8E-4440-BC13-FBA57502E545}" type="sibTrans" cxnId="{D8653CB7-05D7-4451-BCFE-F41A21B15A06}">
      <dgm:prSet/>
      <dgm:spPr/>
      <dgm:t>
        <a:bodyPr/>
        <a:lstStyle/>
        <a:p>
          <a:endParaRPr lang="en-US"/>
        </a:p>
      </dgm:t>
    </dgm:pt>
    <dgm:pt modelId="{3C2B24BD-504B-4C32-95FF-1AA7DC2C02DB}" type="pres">
      <dgm:prSet presAssocID="{0B7DC835-2C22-4B0E-8E47-8EC6BA980402}" presName="CompostProcess" presStyleCnt="0">
        <dgm:presLayoutVars>
          <dgm:dir/>
          <dgm:resizeHandles val="exact"/>
        </dgm:presLayoutVars>
      </dgm:prSet>
      <dgm:spPr/>
    </dgm:pt>
    <dgm:pt modelId="{565F123C-9C4E-4DED-B18A-70E8196CC7C4}" type="pres">
      <dgm:prSet presAssocID="{0B7DC835-2C22-4B0E-8E47-8EC6BA980402}" presName="arrow" presStyleLbl="bgShp" presStyleIdx="0" presStyleCnt="1"/>
      <dgm:spPr/>
      <dgm:t>
        <a:bodyPr/>
        <a:lstStyle/>
        <a:p>
          <a:endParaRPr lang="en-US"/>
        </a:p>
      </dgm:t>
    </dgm:pt>
    <dgm:pt modelId="{931CCA18-4C96-4EFF-AA64-2776FE0FE75A}" type="pres">
      <dgm:prSet presAssocID="{0B7DC835-2C22-4B0E-8E47-8EC6BA980402}" presName="linearProcess" presStyleCnt="0"/>
      <dgm:spPr/>
    </dgm:pt>
    <dgm:pt modelId="{3BF9066B-F7EA-4E6F-9885-4AB99E5B2902}" type="pres">
      <dgm:prSet presAssocID="{F9BC9D86-DDDF-4C75-80EE-8334B91BB67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1EE03-09B5-41BD-8B72-E4F6D7C223B4}" type="pres">
      <dgm:prSet presAssocID="{802AF57D-9EA8-48BF-BFE4-01AC31938181}" presName="sibTrans" presStyleCnt="0"/>
      <dgm:spPr/>
    </dgm:pt>
    <dgm:pt modelId="{2D4100DF-AACF-47CF-B423-BDC4FEA63ABC}" type="pres">
      <dgm:prSet presAssocID="{08C64BD9-0599-4D38-87EF-308F617C1B4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C3566-7AE8-442F-8770-6918BCA3EF02}" type="pres">
      <dgm:prSet presAssocID="{D319144B-3BE6-4C8E-BAA2-7BB973E5563D}" presName="sibTrans" presStyleCnt="0"/>
      <dgm:spPr/>
    </dgm:pt>
    <dgm:pt modelId="{851EC213-12C6-4FAD-B108-E7B614DA2F2E}" type="pres">
      <dgm:prSet presAssocID="{84561AC0-3268-41EC-8990-534352C5D01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631A3-8C00-4B09-99F8-4E9C819E7960}" type="pres">
      <dgm:prSet presAssocID="{763328DB-055E-4521-B9B9-799AA2E46349}" presName="sibTrans" presStyleCnt="0"/>
      <dgm:spPr/>
    </dgm:pt>
    <dgm:pt modelId="{42D87CB0-4308-4500-955D-DBD0D1C8F037}" type="pres">
      <dgm:prSet presAssocID="{17023E9D-182D-496D-97D2-4ED2306B3AC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EB2DF-B211-48F0-96D7-CD3BC6B28BF6}" type="pres">
      <dgm:prSet presAssocID="{6C35D804-2E48-4B60-B8A7-9EEC2505A190}" presName="sibTrans" presStyleCnt="0"/>
      <dgm:spPr/>
    </dgm:pt>
    <dgm:pt modelId="{8BE4BA8B-CA92-41C9-BE71-33DCF297CA48}" type="pres">
      <dgm:prSet presAssocID="{D8040BFA-F593-4857-8B94-F51E06C8DF6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6DB76-2623-485E-81BE-36BF42123197}" type="presOf" srcId="{17023E9D-182D-496D-97D2-4ED2306B3AC0}" destId="{42D87CB0-4308-4500-955D-DBD0D1C8F037}" srcOrd="0" destOrd="0" presId="urn:microsoft.com/office/officeart/2005/8/layout/hProcess9"/>
    <dgm:cxn modelId="{11370769-2B4F-4C98-9D87-58E0539C2A1C}" type="presOf" srcId="{D8040BFA-F593-4857-8B94-F51E06C8DF69}" destId="{8BE4BA8B-CA92-41C9-BE71-33DCF297CA48}" srcOrd="0" destOrd="0" presId="urn:microsoft.com/office/officeart/2005/8/layout/hProcess9"/>
    <dgm:cxn modelId="{DD26901A-B414-484E-93A9-D46AE4D10FBC}" srcId="{0B7DC835-2C22-4B0E-8E47-8EC6BA980402}" destId="{17023E9D-182D-496D-97D2-4ED2306B3AC0}" srcOrd="3" destOrd="0" parTransId="{5AE94368-2A35-450A-98BA-947ED34CA571}" sibTransId="{6C35D804-2E48-4B60-B8A7-9EEC2505A190}"/>
    <dgm:cxn modelId="{8C3ED139-4697-411A-8312-4DA14B6C9BCE}" type="presOf" srcId="{84561AC0-3268-41EC-8990-534352C5D01E}" destId="{851EC213-12C6-4FAD-B108-E7B614DA2F2E}" srcOrd="0" destOrd="0" presId="urn:microsoft.com/office/officeart/2005/8/layout/hProcess9"/>
    <dgm:cxn modelId="{18894E4F-884B-419C-BF72-A97CECE45032}" type="presOf" srcId="{08C64BD9-0599-4D38-87EF-308F617C1B47}" destId="{2D4100DF-AACF-47CF-B423-BDC4FEA63ABC}" srcOrd="0" destOrd="0" presId="urn:microsoft.com/office/officeart/2005/8/layout/hProcess9"/>
    <dgm:cxn modelId="{1DE27972-33A4-4BD9-903A-581170C28006}" type="presOf" srcId="{0B7DC835-2C22-4B0E-8E47-8EC6BA980402}" destId="{3C2B24BD-504B-4C32-95FF-1AA7DC2C02DB}" srcOrd="0" destOrd="0" presId="urn:microsoft.com/office/officeart/2005/8/layout/hProcess9"/>
    <dgm:cxn modelId="{D8653CB7-05D7-4451-BCFE-F41A21B15A06}" srcId="{0B7DC835-2C22-4B0E-8E47-8EC6BA980402}" destId="{D8040BFA-F593-4857-8B94-F51E06C8DF69}" srcOrd="4" destOrd="0" parTransId="{A30394B1-1AC6-443B-B565-8132A40D8984}" sibTransId="{C89539BC-3A8E-4440-BC13-FBA57502E545}"/>
    <dgm:cxn modelId="{4C087AF7-1A1D-4BFA-864C-8517A5B374DA}" type="presOf" srcId="{F9BC9D86-DDDF-4C75-80EE-8334B91BB67A}" destId="{3BF9066B-F7EA-4E6F-9885-4AB99E5B2902}" srcOrd="0" destOrd="0" presId="urn:microsoft.com/office/officeart/2005/8/layout/hProcess9"/>
    <dgm:cxn modelId="{46EDA8C7-493D-4A86-A276-5F8571451A56}" srcId="{0B7DC835-2C22-4B0E-8E47-8EC6BA980402}" destId="{08C64BD9-0599-4D38-87EF-308F617C1B47}" srcOrd="1" destOrd="0" parTransId="{4CD7BDE4-A1B7-4099-9355-BD8FC87C0BDF}" sibTransId="{D319144B-3BE6-4C8E-BAA2-7BB973E5563D}"/>
    <dgm:cxn modelId="{387AE61D-962D-4A81-AA74-09F9E96113C0}" srcId="{0B7DC835-2C22-4B0E-8E47-8EC6BA980402}" destId="{F9BC9D86-DDDF-4C75-80EE-8334B91BB67A}" srcOrd="0" destOrd="0" parTransId="{56B2258C-A43C-4592-8999-3A1EC56814AD}" sibTransId="{802AF57D-9EA8-48BF-BFE4-01AC31938181}"/>
    <dgm:cxn modelId="{3AF36A83-07E0-4B67-99CB-9B4116F2593A}" srcId="{0B7DC835-2C22-4B0E-8E47-8EC6BA980402}" destId="{84561AC0-3268-41EC-8990-534352C5D01E}" srcOrd="2" destOrd="0" parTransId="{DB91AFFB-C161-4996-B8B7-5FC13A156346}" sibTransId="{763328DB-055E-4521-B9B9-799AA2E46349}"/>
    <dgm:cxn modelId="{75DB521B-03CE-4EE0-B178-93AC290F93BA}" type="presParOf" srcId="{3C2B24BD-504B-4C32-95FF-1AA7DC2C02DB}" destId="{565F123C-9C4E-4DED-B18A-70E8196CC7C4}" srcOrd="0" destOrd="0" presId="urn:microsoft.com/office/officeart/2005/8/layout/hProcess9"/>
    <dgm:cxn modelId="{ACF7E300-8F9C-489D-AE29-72EE817B1AF5}" type="presParOf" srcId="{3C2B24BD-504B-4C32-95FF-1AA7DC2C02DB}" destId="{931CCA18-4C96-4EFF-AA64-2776FE0FE75A}" srcOrd="1" destOrd="0" presId="urn:microsoft.com/office/officeart/2005/8/layout/hProcess9"/>
    <dgm:cxn modelId="{BE7CFD34-B324-4CD0-ACA4-C0651F1619E6}" type="presParOf" srcId="{931CCA18-4C96-4EFF-AA64-2776FE0FE75A}" destId="{3BF9066B-F7EA-4E6F-9885-4AB99E5B2902}" srcOrd="0" destOrd="0" presId="urn:microsoft.com/office/officeart/2005/8/layout/hProcess9"/>
    <dgm:cxn modelId="{D38B27A5-80EB-446D-BCBF-EE1B773A4BA7}" type="presParOf" srcId="{931CCA18-4C96-4EFF-AA64-2776FE0FE75A}" destId="{D221EE03-09B5-41BD-8B72-E4F6D7C223B4}" srcOrd="1" destOrd="0" presId="urn:microsoft.com/office/officeart/2005/8/layout/hProcess9"/>
    <dgm:cxn modelId="{F43BDF52-9772-4785-9F47-11E6189420DA}" type="presParOf" srcId="{931CCA18-4C96-4EFF-AA64-2776FE0FE75A}" destId="{2D4100DF-AACF-47CF-B423-BDC4FEA63ABC}" srcOrd="2" destOrd="0" presId="urn:microsoft.com/office/officeart/2005/8/layout/hProcess9"/>
    <dgm:cxn modelId="{CDACF017-F3AD-4272-A333-E782CADC0F74}" type="presParOf" srcId="{931CCA18-4C96-4EFF-AA64-2776FE0FE75A}" destId="{5B6C3566-7AE8-442F-8770-6918BCA3EF02}" srcOrd="3" destOrd="0" presId="urn:microsoft.com/office/officeart/2005/8/layout/hProcess9"/>
    <dgm:cxn modelId="{D31258D2-8C22-4BF0-B448-65FB260002D2}" type="presParOf" srcId="{931CCA18-4C96-4EFF-AA64-2776FE0FE75A}" destId="{851EC213-12C6-4FAD-B108-E7B614DA2F2E}" srcOrd="4" destOrd="0" presId="urn:microsoft.com/office/officeart/2005/8/layout/hProcess9"/>
    <dgm:cxn modelId="{18FE81A3-0BBC-42AC-995F-866FF19937EA}" type="presParOf" srcId="{931CCA18-4C96-4EFF-AA64-2776FE0FE75A}" destId="{E31631A3-8C00-4B09-99F8-4E9C819E7960}" srcOrd="5" destOrd="0" presId="urn:microsoft.com/office/officeart/2005/8/layout/hProcess9"/>
    <dgm:cxn modelId="{C88C4E0F-25D7-4EB6-9978-E1C0E8258123}" type="presParOf" srcId="{931CCA18-4C96-4EFF-AA64-2776FE0FE75A}" destId="{42D87CB0-4308-4500-955D-DBD0D1C8F037}" srcOrd="6" destOrd="0" presId="urn:microsoft.com/office/officeart/2005/8/layout/hProcess9"/>
    <dgm:cxn modelId="{C7FC491A-5591-4E31-942E-F652D2382D86}" type="presParOf" srcId="{931CCA18-4C96-4EFF-AA64-2776FE0FE75A}" destId="{5BBEB2DF-B211-48F0-96D7-CD3BC6B28BF6}" srcOrd="7" destOrd="0" presId="urn:microsoft.com/office/officeart/2005/8/layout/hProcess9"/>
    <dgm:cxn modelId="{44634F62-E318-49E2-8BF2-1DE393822229}" type="presParOf" srcId="{931CCA18-4C96-4EFF-AA64-2776FE0FE75A}" destId="{8BE4BA8B-CA92-41C9-BE71-33DCF297CA4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F123C-9C4E-4DED-B18A-70E8196CC7C4}">
      <dsp:nvSpPr>
        <dsp:cNvPr id="0" name=""/>
        <dsp:cNvSpPr/>
      </dsp:nvSpPr>
      <dsp:spPr>
        <a:xfrm>
          <a:off x="617219" y="0"/>
          <a:ext cx="6995160" cy="4038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9066B-F7EA-4E6F-9885-4AB99E5B2902}">
      <dsp:nvSpPr>
        <dsp:cNvPr id="0" name=""/>
        <dsp:cNvSpPr/>
      </dsp:nvSpPr>
      <dsp:spPr>
        <a:xfrm>
          <a:off x="3616" y="1211580"/>
          <a:ext cx="1581224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Defined Mitigation Scenarios</a:t>
          </a:r>
          <a:endParaRPr lang="en-US" sz="1400" b="1" kern="1200" dirty="0"/>
        </a:p>
      </dsp:txBody>
      <dsp:txXfrm>
        <a:off x="80805" y="1288769"/>
        <a:ext cx="1426846" cy="1461062"/>
      </dsp:txXfrm>
    </dsp:sp>
    <dsp:sp modelId="{2D4100DF-AACF-47CF-B423-BDC4FEA63ABC}">
      <dsp:nvSpPr>
        <dsp:cNvPr id="0" name=""/>
        <dsp:cNvSpPr/>
      </dsp:nvSpPr>
      <dsp:spPr>
        <a:xfrm>
          <a:off x="1663902" y="1211580"/>
          <a:ext cx="1581224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Develop Emissions Trajectories</a:t>
          </a:r>
          <a:endParaRPr lang="en-US" sz="1400" b="1" kern="1200" dirty="0"/>
        </a:p>
      </dsp:txBody>
      <dsp:txXfrm>
        <a:off x="1741091" y="1288769"/>
        <a:ext cx="1426846" cy="1461062"/>
      </dsp:txXfrm>
    </dsp:sp>
    <dsp:sp modelId="{851EC213-12C6-4FAD-B108-E7B614DA2F2E}">
      <dsp:nvSpPr>
        <dsp:cNvPr id="0" name=""/>
        <dsp:cNvSpPr/>
      </dsp:nvSpPr>
      <dsp:spPr>
        <a:xfrm>
          <a:off x="3324187" y="1211580"/>
          <a:ext cx="1581224" cy="161544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Mapped Technologies to SCC Codes &amp; Developed Emissions Growth Factors </a:t>
          </a:r>
          <a:endParaRPr lang="en-US" sz="1400" b="1" kern="1200" dirty="0"/>
        </a:p>
      </dsp:txBody>
      <dsp:txXfrm>
        <a:off x="3401376" y="1288769"/>
        <a:ext cx="1426846" cy="1461062"/>
      </dsp:txXfrm>
    </dsp:sp>
    <dsp:sp modelId="{42D87CB0-4308-4500-955D-DBD0D1C8F037}">
      <dsp:nvSpPr>
        <dsp:cNvPr id="0" name=""/>
        <dsp:cNvSpPr/>
      </dsp:nvSpPr>
      <dsp:spPr>
        <a:xfrm>
          <a:off x="4984473" y="1211580"/>
          <a:ext cx="1581224" cy="161544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Processed in SMOKE</a:t>
          </a:r>
          <a:endParaRPr lang="en-US" sz="1400" b="1" kern="1200" dirty="0"/>
        </a:p>
      </dsp:txBody>
      <dsp:txXfrm>
        <a:off x="5061662" y="1288769"/>
        <a:ext cx="1426846" cy="1461062"/>
      </dsp:txXfrm>
    </dsp:sp>
    <dsp:sp modelId="{8BE4BA8B-CA92-41C9-BE71-33DCF297CA48}">
      <dsp:nvSpPr>
        <dsp:cNvPr id="0" name=""/>
        <dsp:cNvSpPr/>
      </dsp:nvSpPr>
      <dsp:spPr>
        <a:xfrm>
          <a:off x="6644759" y="1211580"/>
          <a:ext cx="1581224" cy="161544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CMAQ Modeling</a:t>
          </a:r>
          <a:endParaRPr lang="en-US" sz="1400" b="1" kern="1200" dirty="0"/>
        </a:p>
      </dsp:txBody>
      <dsp:txXfrm>
        <a:off x="6721948" y="1288769"/>
        <a:ext cx="1426846" cy="1461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60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40" y="0"/>
            <a:ext cx="2972060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978"/>
            <a:ext cx="2972060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40" y="8831978"/>
            <a:ext cx="2972060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FBEBB06-06F4-4765-BD63-ACD8CC7C7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1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60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40" y="0"/>
            <a:ext cx="2972060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82" y="4416787"/>
            <a:ext cx="5030237" cy="41829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978"/>
            <a:ext cx="2972060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40" y="8831978"/>
            <a:ext cx="2972060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9227C3-D6A5-41FD-A550-6848811E0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03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A3911-CD71-481F-9AB3-017233F8E04B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03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A3911-CD71-481F-9AB3-017233F8E04B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87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87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ED0C-CFD6-4B78-BBB1-A25C70305DF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4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1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0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3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6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8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1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4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227C3-D6A5-41FD-A550-6848811E016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2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F31A78E-1C78-4939-8BE9-4807D3B3E49B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r>
              <a:rPr lang="en-US" dirty="0"/>
              <a:t>DRAFT PRELIMINARY RESULTS – FOR DELIBERATIVE PURPOSES ONLY.</a:t>
            </a: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0B7EA58-158C-4908-B5F8-BCC4B178E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15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0B7EA58-158C-4908-B5F8-BCC4B178E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9" y="6230694"/>
            <a:ext cx="1201750" cy="5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62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5CA96-8032-4E10-8928-646C82DED5B1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PRELIMINARY RESULTS – FOR DELIBERATIVE PURPOSES ONLY.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0B95-347F-4D32-9D86-E8FDCB03F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2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47657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F0C748F-F36B-4188-9FAD-8BBA631F3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</a:endParaRP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9" y="6230694"/>
            <a:ext cx="1201750" cy="5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74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74" r:id="rId2"/>
    <p:sldLayoutId id="2147483758" r:id="rId3"/>
    <p:sldLayoutId id="214748377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CFED09.0840D97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12" y="1524000"/>
            <a:ext cx="7851775" cy="2057400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Using an Energy System Modeling Framework to Investigate Long-Term Emission </a:t>
            </a:r>
            <a:r>
              <a:rPr lang="en-US" sz="4000" dirty="0" smtClean="0">
                <a:solidFill>
                  <a:schemeClr val="tx1"/>
                </a:solidFill>
              </a:rPr>
              <a:t>Trends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8382000" cy="1371600"/>
          </a:xfrm>
        </p:spPr>
        <p:txBody>
          <a:bodyPr/>
          <a:lstStyle/>
          <a:p>
            <a:pPr marR="0" algn="just">
              <a:tabLst>
                <a:tab pos="7829550" algn="r"/>
              </a:tabLst>
            </a:pPr>
            <a:r>
              <a:rPr lang="en-US" i="1" dirty="0" smtClean="0">
                <a:ea typeface="ＭＳ Ｐゴシック" pitchFamily="34" charset="-128"/>
              </a:rPr>
              <a:t>Brian Keaveny</a:t>
            </a:r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pPr marR="0" algn="just">
              <a:tabLst>
                <a:tab pos="8343900" algn="r"/>
              </a:tabLst>
            </a:pPr>
            <a:r>
              <a:rPr lang="en-US" i="1" dirty="0" smtClean="0">
                <a:ea typeface="ＭＳ Ｐゴシック" pitchFamily="34" charset="-128"/>
              </a:rPr>
              <a:t>Climate and Energy Analyst</a:t>
            </a:r>
            <a:r>
              <a:rPr lang="en-US" dirty="0" smtClean="0">
                <a:ea typeface="ＭＳ Ｐゴシック" pitchFamily="34" charset="-128"/>
              </a:rPr>
              <a:t>	2014 CMAS Conference</a:t>
            </a:r>
          </a:p>
          <a:p>
            <a:pPr marR="0" algn="just">
              <a:tabLst>
                <a:tab pos="8343900" algn="r"/>
              </a:tabLst>
            </a:pPr>
            <a:r>
              <a:rPr lang="en-US" i="1" dirty="0" smtClean="0">
                <a:ea typeface="ＭＳ Ｐゴシック" pitchFamily="34" charset="-128"/>
              </a:rPr>
              <a:t>NESCAUM</a:t>
            </a:r>
            <a:r>
              <a:rPr lang="en-US" dirty="0" smtClean="0">
                <a:ea typeface="ＭＳ Ｐゴシック" pitchFamily="34" charset="-128"/>
              </a:rPr>
              <a:t> 	October 29, 2014</a:t>
            </a:r>
            <a:endParaRPr lang="en-US" dirty="0">
              <a:ea typeface="ＭＳ Ｐゴシック" pitchFamily="34" charset="-128"/>
            </a:endParaRPr>
          </a:p>
          <a:p>
            <a:pPr marR="0" algn="just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6" name="Picture 5" descr="NESCAUM-white-bluedi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27" y="4191000"/>
            <a:ext cx="289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7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505200" y="3410243"/>
            <a:ext cx="4957353" cy="3203213"/>
            <a:chOff x="-1" y="0"/>
            <a:chExt cx="8844640" cy="5715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612" b="60370"/>
            <a:stretch/>
          </p:blipFill>
          <p:spPr bwMode="auto">
            <a:xfrm>
              <a:off x="1" y="0"/>
              <a:ext cx="8844638" cy="571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612" b="60370"/>
            <a:stretch/>
          </p:blipFill>
          <p:spPr bwMode="auto">
            <a:xfrm>
              <a:off x="-1" y="0"/>
              <a:ext cx="8844640" cy="571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Trends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3048000"/>
          </a:xfrm>
        </p:spPr>
        <p:txBody>
          <a:bodyPr/>
          <a:lstStyle/>
          <a:p>
            <a:r>
              <a:rPr lang="en-US" dirty="0" smtClean="0"/>
              <a:t>Regional differences</a:t>
            </a:r>
          </a:p>
          <a:p>
            <a:pPr lvl="2"/>
            <a:r>
              <a:rPr lang="en-US" dirty="0" smtClean="0"/>
              <a:t>CAIR regions</a:t>
            </a:r>
          </a:p>
          <a:p>
            <a:pPr lvl="2"/>
            <a:r>
              <a:rPr lang="en-US" dirty="0" smtClean="0"/>
              <a:t>Non-CAIR regions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92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GHG mitigation measures may affected CAP emissions in surprising and undesirable ways.</a:t>
            </a:r>
          </a:p>
          <a:p>
            <a:pPr lvl="1"/>
            <a:r>
              <a:rPr lang="en-US" dirty="0"/>
              <a:t>Such detailed emission trajectory modeling frameworks can be quite sensitive to modeling assumptions.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Emission trajectories for this and other scenarios were carried through SMOKE and CMAQ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4724400" cy="1447800"/>
          </a:xfrm>
        </p:spPr>
        <p:txBody>
          <a:bodyPr/>
          <a:lstStyle/>
          <a:p>
            <a:pPr marR="0" algn="just">
              <a:tabLst>
                <a:tab pos="7829550" algn="r"/>
              </a:tabLst>
            </a:pPr>
            <a:r>
              <a:rPr lang="en-US" i="1" dirty="0" smtClean="0">
                <a:ea typeface="ＭＳ Ｐゴシック" pitchFamily="34" charset="-128"/>
              </a:rPr>
              <a:t>Brian Keaveny</a:t>
            </a:r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pPr marR="0" algn="just">
              <a:tabLst>
                <a:tab pos="8343900" algn="r"/>
              </a:tabLst>
            </a:pPr>
            <a:r>
              <a:rPr lang="en-US" i="1" dirty="0" smtClean="0">
                <a:ea typeface="ＭＳ Ｐゴシック" pitchFamily="34" charset="-128"/>
              </a:rPr>
              <a:t>bkeaveny@nescaum.org</a:t>
            </a:r>
          </a:p>
          <a:p>
            <a:pPr marR="0" algn="just">
              <a:tabLst>
                <a:tab pos="8343900" algn="r"/>
              </a:tabLst>
            </a:pPr>
            <a:r>
              <a:rPr lang="en-US" i="1" dirty="0" smtClean="0">
                <a:ea typeface="ＭＳ Ｐゴシック" pitchFamily="34" charset="-128"/>
              </a:rPr>
              <a:t>617-259-2021</a:t>
            </a:r>
            <a:endParaRPr lang="en-US" i="1" dirty="0">
              <a:ea typeface="ＭＳ Ｐゴシック" pitchFamily="34" charset="-128"/>
            </a:endParaRPr>
          </a:p>
          <a:p>
            <a:pPr marR="0" algn="just">
              <a:tabLst>
                <a:tab pos="8343900" algn="r"/>
              </a:tabLst>
            </a:pPr>
            <a:endParaRPr lang="en-US" i="1" dirty="0" smtClean="0">
              <a:ea typeface="ＭＳ Ｐゴシック" pitchFamily="34" charset="-128"/>
            </a:endParaRPr>
          </a:p>
          <a:p>
            <a:pPr marR="0" algn="just">
              <a:tabLst>
                <a:tab pos="8343900" algn="r"/>
              </a:tabLst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6" name="Picture 5" descr="NESCAUM-white-bluedi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82" y="5486400"/>
            <a:ext cx="289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6112" y="1524000"/>
            <a:ext cx="7851775" cy="2057400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Questions?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4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9425" y="6128747"/>
            <a:ext cx="762000" cy="365125"/>
          </a:xfrm>
        </p:spPr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Supplemental Slides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9425" y="6128747"/>
            <a:ext cx="762000" cy="365125"/>
          </a:xfrm>
        </p:spPr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13360" y="914400"/>
            <a:ext cx="4233672" cy="2673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18403" r="1084"/>
          <a:stretch/>
        </p:blipFill>
        <p:spPr bwMode="auto">
          <a:xfrm>
            <a:off x="4616919" y="4191000"/>
            <a:ext cx="4024389" cy="2185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86013" y="36677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Change in NOx Emissions from Power Sector in Non-CAIR Regions, Relative to Reference</a:t>
            </a:r>
            <a:endParaRPr lang="en-US" sz="14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2"/>
          <a:stretch/>
        </p:blipFill>
        <p:spPr bwMode="auto">
          <a:xfrm>
            <a:off x="4690806" y="914400"/>
            <a:ext cx="4233672" cy="2706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/>
          <a:stretch/>
        </p:blipFill>
        <p:spPr bwMode="auto">
          <a:xfrm>
            <a:off x="213361" y="3916252"/>
            <a:ext cx="4233672" cy="2546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1" y="3886200"/>
            <a:ext cx="4199467" cy="2519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28" y="3886200"/>
            <a:ext cx="4204466" cy="2519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1" y="1143000"/>
            <a:ext cx="4199467" cy="2519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68" y="1143000"/>
            <a:ext cx="4204466" cy="2519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3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614273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800" dirty="0" smtClean="0"/>
              <a:t>Electricity Generation is in Petajoules</a:t>
            </a:r>
            <a:endParaRPr lang="en-US" sz="1800" dirty="0"/>
          </a:p>
        </p:txBody>
      </p:sp>
      <p:pic>
        <p:nvPicPr>
          <p:cNvPr id="5" name="Picture 2" descr="cid:image006.png@01CFED09.0840D97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334000" cy="32099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3080" y="1976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For CT-2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r>
              <a:rPr lang="en-US" sz="4000" dirty="0" smtClean="0"/>
              <a:t>Reference Case Policy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27600"/>
          </a:xfrm>
        </p:spPr>
        <p:txBody>
          <a:bodyPr>
            <a:normAutofit fontScale="62500" lnSpcReduction="20000"/>
          </a:bodyPr>
          <a:lstStyle/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/>
              </a:rPr>
              <a:t>Clean Air Act Title IV SO</a:t>
            </a:r>
            <a:r>
              <a:rPr lang="en-US" baseline="-25000" dirty="0" smtClean="0">
                <a:latin typeface="Times New Roman"/>
              </a:rPr>
              <a:t>2 </a:t>
            </a:r>
            <a:r>
              <a:rPr lang="en-US" dirty="0" smtClean="0">
                <a:latin typeface="Times New Roman"/>
              </a:rPr>
              <a:t>and NO</a:t>
            </a:r>
            <a:r>
              <a:rPr lang="en-US" baseline="-25000" dirty="0" smtClean="0">
                <a:latin typeface="Times New Roman"/>
              </a:rPr>
              <a:t>x </a:t>
            </a:r>
            <a:r>
              <a:rPr lang="en-US" dirty="0" smtClean="0">
                <a:latin typeface="Times New Roman"/>
              </a:rPr>
              <a:t> power sector limits</a:t>
            </a: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/>
              </a:rPr>
              <a:t>EISA 2007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/>
              </a:rPr>
              <a:t>Renewable Fuel Standard (RFS) Fuel Mandate (36 bgy by 2022, 21 bgy advanced biofuel / 15 bgy corn based)</a:t>
            </a:r>
          </a:p>
          <a:p>
            <a:pPr marL="667512" lvl="2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/>
              </a:rPr>
              <a:t>Clean Air Interstate Rule (CAIR)</a:t>
            </a:r>
          </a:p>
          <a:p>
            <a:pPr marL="393192" lvl="1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/>
              </a:rPr>
              <a:t>Mercury and Air Toxics </a:t>
            </a:r>
            <a:r>
              <a:rPr lang="en-US" dirty="0" smtClean="0">
                <a:latin typeface="Times New Roman"/>
              </a:rPr>
              <a:t>Standards </a:t>
            </a:r>
            <a:r>
              <a:rPr lang="en-US" dirty="0">
                <a:latin typeface="Times New Roman"/>
              </a:rPr>
              <a:t>(MATS)</a:t>
            </a: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/>
              </a:rPr>
              <a:t>Aggregated state Renewable Portfolio Standards (RPS) standards by region</a:t>
            </a: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/>
              </a:rPr>
              <a:t>Federal Corporate Average Fuel Economy (CAFE) standards as modeled in the Annual Energy Outlook (AEO) 2012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/>
              </a:rPr>
              <a:t>Tier 2 </a:t>
            </a:r>
            <a:r>
              <a:rPr lang="en-US" dirty="0" smtClean="0">
                <a:latin typeface="Times New Roman"/>
              </a:rPr>
              <a:t>light duty vehicle </a:t>
            </a:r>
            <a:r>
              <a:rPr lang="en-US" dirty="0">
                <a:latin typeface="Times New Roman"/>
              </a:rPr>
              <a:t>emission standards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/>
              </a:rPr>
              <a:t>Heavy </a:t>
            </a:r>
            <a:r>
              <a:rPr lang="en-US" dirty="0" smtClean="0">
                <a:latin typeface="Times New Roman"/>
              </a:rPr>
              <a:t>duty </a:t>
            </a:r>
            <a:r>
              <a:rPr lang="en-US" dirty="0">
                <a:latin typeface="Times New Roman"/>
              </a:rPr>
              <a:t>fuel and engine rules</a:t>
            </a: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/>
              </a:rPr>
              <a:t>No regional carbon policies at this time</a:t>
            </a: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/>
              </a:rPr>
              <a:t>No efficiency or demand response programs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Times New Roman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299200"/>
            <a:ext cx="151606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42950"/>
          </a:xfrm>
        </p:spPr>
        <p:txBody>
          <a:bodyPr/>
          <a:lstStyle/>
          <a:p>
            <a:r>
              <a:rPr lang="en-US" dirty="0" smtClean="0"/>
              <a:t>Mitigation Scenarios Modeled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dirty="0" smtClean="0"/>
              <a:t>Carbon Tax Scenarios:</a:t>
            </a:r>
          </a:p>
          <a:p>
            <a:pPr lvl="1"/>
            <a:r>
              <a:rPr lang="en-US" sz="1800" dirty="0" smtClean="0"/>
              <a:t>CT1 </a:t>
            </a:r>
            <a:r>
              <a:rPr lang="en-US" sz="1800" dirty="0"/>
              <a:t>– </a:t>
            </a:r>
            <a:r>
              <a:rPr lang="en-US" sz="1800" dirty="0" smtClean="0"/>
              <a:t>carbon </a:t>
            </a:r>
            <a:r>
              <a:rPr lang="en-US" sz="1800" dirty="0"/>
              <a:t>tax started in 2015 at </a:t>
            </a:r>
            <a:r>
              <a:rPr lang="en-US" sz="1800" dirty="0" smtClean="0"/>
              <a:t>($</a:t>
            </a:r>
            <a:r>
              <a:rPr lang="en-US" sz="1800" dirty="0"/>
              <a:t>20/ton) of CO2, and grew out to 2050 at an average annual growth rate of 4</a:t>
            </a:r>
            <a:r>
              <a:rPr lang="en-US" sz="1800" dirty="0" smtClean="0"/>
              <a:t>%.</a:t>
            </a:r>
          </a:p>
          <a:p>
            <a:pPr lvl="1"/>
            <a:r>
              <a:rPr lang="en-US" sz="1800" dirty="0" smtClean="0"/>
              <a:t>CT2 – </a:t>
            </a:r>
            <a:r>
              <a:rPr lang="en-GB" sz="1800" dirty="0"/>
              <a:t>carbon tax </a:t>
            </a:r>
            <a:r>
              <a:rPr lang="en-GB" sz="1800" dirty="0" smtClean="0"/>
              <a:t>started in 2020 at ($50/ton) of CO2, </a:t>
            </a:r>
            <a:r>
              <a:rPr lang="en-US" sz="1800" dirty="0" smtClean="0"/>
              <a:t>and </a:t>
            </a:r>
            <a:r>
              <a:rPr lang="en-US" sz="1800" dirty="0"/>
              <a:t>grew out to 2050 </a:t>
            </a:r>
            <a:r>
              <a:rPr lang="en-GB" sz="1800" dirty="0" smtClean="0"/>
              <a:t>at </a:t>
            </a:r>
            <a:r>
              <a:rPr lang="en-GB" sz="1800" dirty="0"/>
              <a:t>an average annual growth rate of 10%.</a:t>
            </a:r>
            <a:r>
              <a:rPr lang="en-GB" sz="2000" dirty="0"/>
              <a:t> </a:t>
            </a:r>
            <a:endParaRPr lang="en-US" sz="2000" dirty="0" smtClean="0"/>
          </a:p>
          <a:p>
            <a:r>
              <a:rPr lang="en-US" dirty="0" smtClean="0"/>
              <a:t>Low Carbon Transportation Scenarios:</a:t>
            </a:r>
          </a:p>
          <a:p>
            <a:pPr lvl="1"/>
            <a:r>
              <a:rPr lang="en-US" sz="1800" dirty="0" smtClean="0"/>
              <a:t>TR1 – </a:t>
            </a:r>
            <a:r>
              <a:rPr lang="en-GB" sz="1800" dirty="0"/>
              <a:t>70% reduction </a:t>
            </a:r>
            <a:r>
              <a:rPr lang="en-GB" sz="1800" dirty="0" smtClean="0"/>
              <a:t>in transportation </a:t>
            </a:r>
            <a:r>
              <a:rPr lang="en-GB" sz="1800" dirty="0"/>
              <a:t>CO</a:t>
            </a:r>
            <a:r>
              <a:rPr lang="en-GB" sz="1800" baseline="-25000" dirty="0"/>
              <a:t>2</a:t>
            </a:r>
            <a:r>
              <a:rPr lang="en-GB" sz="1800" dirty="0"/>
              <a:t> </a:t>
            </a:r>
            <a:r>
              <a:rPr lang="en-GB" sz="1800" dirty="0" smtClean="0"/>
              <a:t>emissions relative </a:t>
            </a:r>
            <a:r>
              <a:rPr lang="en-GB" sz="1800" dirty="0"/>
              <a:t>to 2005 by </a:t>
            </a:r>
            <a:r>
              <a:rPr lang="en-GB" sz="1800" dirty="0" smtClean="0"/>
              <a:t>2050.</a:t>
            </a:r>
            <a:endParaRPr lang="en-US" sz="1800" dirty="0" smtClean="0"/>
          </a:p>
          <a:p>
            <a:pPr lvl="1"/>
            <a:r>
              <a:rPr lang="en-US" sz="1800" dirty="0" smtClean="0"/>
              <a:t>TR2 – </a:t>
            </a:r>
            <a:r>
              <a:rPr lang="en-GB" sz="1800" dirty="0"/>
              <a:t>70% reduction in transportation CO</a:t>
            </a:r>
            <a:r>
              <a:rPr lang="en-GB" sz="1800" baseline="-25000" dirty="0"/>
              <a:t>2</a:t>
            </a:r>
            <a:r>
              <a:rPr lang="en-GB" sz="1800" dirty="0"/>
              <a:t> emissions relative to 2005 by </a:t>
            </a:r>
            <a:r>
              <a:rPr lang="en-GB" sz="1800" dirty="0" smtClean="0"/>
              <a:t>2050 + CO</a:t>
            </a:r>
            <a:r>
              <a:rPr lang="en-GB" sz="1800" baseline="-25000" dirty="0" smtClean="0"/>
              <a:t>2</a:t>
            </a:r>
            <a:r>
              <a:rPr lang="en-GB" sz="1800" dirty="0"/>
              <a:t>, SO</a:t>
            </a:r>
            <a:r>
              <a:rPr lang="en-GB" sz="1800" baseline="-25000" dirty="0"/>
              <a:t>2</a:t>
            </a:r>
            <a:r>
              <a:rPr lang="en-GB" sz="1800" dirty="0"/>
              <a:t>, and NO</a:t>
            </a:r>
            <a:r>
              <a:rPr lang="en-GB" sz="1800" baseline="-25000" dirty="0"/>
              <a:t>X</a:t>
            </a:r>
            <a:r>
              <a:rPr lang="en-GB" sz="1800" dirty="0"/>
              <a:t> emission rates from coal power plants </a:t>
            </a:r>
            <a:r>
              <a:rPr lang="en-GB" sz="1800" dirty="0" smtClean="0"/>
              <a:t>set to natural </a:t>
            </a:r>
            <a:r>
              <a:rPr lang="en-GB" sz="1800" dirty="0"/>
              <a:t>gas combined cycle power </a:t>
            </a:r>
            <a:r>
              <a:rPr lang="en-GB" sz="1800" dirty="0" smtClean="0"/>
              <a:t>plants.</a:t>
            </a:r>
            <a:endParaRPr lang="en-US" sz="1800" dirty="0" smtClean="0"/>
          </a:p>
          <a:p>
            <a:r>
              <a:rPr lang="en-US" dirty="0" smtClean="0"/>
              <a:t>High Biomass Potential Scenarios:</a:t>
            </a:r>
          </a:p>
          <a:p>
            <a:pPr lvl="1"/>
            <a:r>
              <a:rPr lang="en-US" sz="1800" dirty="0" smtClean="0"/>
              <a:t>BE1 – </a:t>
            </a:r>
            <a:r>
              <a:rPr lang="en-GB" sz="1800" dirty="0"/>
              <a:t>all </a:t>
            </a:r>
            <a:r>
              <a:rPr lang="en-GB" sz="1800" dirty="0" smtClean="0"/>
              <a:t>available </a:t>
            </a:r>
            <a:r>
              <a:rPr lang="en-GB" sz="1800" dirty="0"/>
              <a:t>biomass in the U.S. </a:t>
            </a:r>
            <a:r>
              <a:rPr lang="en-GB" sz="1800" dirty="0" smtClean="0"/>
              <a:t>put </a:t>
            </a:r>
            <a:r>
              <a:rPr lang="en-GB" sz="1800" dirty="0"/>
              <a:t>to full use, </a:t>
            </a:r>
            <a:r>
              <a:rPr lang="en-GB" sz="1800" dirty="0" smtClean="0"/>
              <a:t>including </a:t>
            </a:r>
            <a:r>
              <a:rPr lang="en-GB" sz="1800" dirty="0"/>
              <a:t>agricultural residues, energy crops, mill residues, and urban wood </a:t>
            </a:r>
            <a:r>
              <a:rPr lang="en-GB" sz="1800" dirty="0" smtClean="0"/>
              <a:t>waste.</a:t>
            </a:r>
            <a:endParaRPr lang="en-US" sz="1800" dirty="0" smtClean="0"/>
          </a:p>
          <a:p>
            <a:pPr lvl="1"/>
            <a:r>
              <a:rPr lang="en-US" sz="1800" dirty="0" smtClean="0"/>
              <a:t>BE2 – </a:t>
            </a:r>
            <a:r>
              <a:rPr lang="en-GB" sz="1800" dirty="0"/>
              <a:t>full compliance with federal renewable fuel standard (RFS) requirements.</a:t>
            </a:r>
            <a:endParaRPr lang="en-US" sz="18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54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Presentation </a:t>
            </a:r>
            <a:r>
              <a:rPr lang="en-US" dirty="0" smtClean="0">
                <a:ea typeface="ＭＳ Ｐゴシック" pitchFamily="34" charset="-128"/>
              </a:rPr>
              <a:t>Outline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400" dirty="0" smtClean="0"/>
              <a:t>NESCAUM</a:t>
            </a:r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Example Project</a:t>
            </a:r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Model Used</a:t>
            </a:r>
            <a:endParaRPr lang="en-US" sz="2400" dirty="0"/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Scenarios and Results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Conclusions</a:t>
            </a:r>
          </a:p>
          <a:p>
            <a:pPr marL="514350" indent="-514350">
              <a:buFontTx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NESCAUM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563020" cy="4038600"/>
          </a:xfrm>
        </p:spPr>
        <p:txBody>
          <a:bodyPr/>
          <a:lstStyle/>
          <a:p>
            <a:r>
              <a:rPr lang="en-US" sz="2400" dirty="0" smtClean="0"/>
              <a:t>Northeast States for </a:t>
            </a:r>
            <a:br>
              <a:rPr lang="en-US" sz="2400" dirty="0" smtClean="0"/>
            </a:br>
            <a:r>
              <a:rPr lang="en-US" sz="2400" dirty="0" smtClean="0"/>
              <a:t>Coordinated Air Use Management</a:t>
            </a:r>
          </a:p>
          <a:p>
            <a:r>
              <a:rPr lang="en-US" sz="2400" dirty="0" smtClean="0"/>
              <a:t>Non-profit association of eight state air quality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DF7A2-6696-4CEF-A695-F3E7F0F562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2" descr="C:\Users\bkeaveny\AppData\Local\Microsoft\Windows\Temporary Internet Files\Content.Outlook\3G9G2XIL\NESCAUMMaps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14109" r="6364" b="15992"/>
          <a:stretch/>
        </p:blipFill>
        <p:spPr bwMode="auto">
          <a:xfrm>
            <a:off x="6172200" y="807720"/>
            <a:ext cx="2857079" cy="26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02" y="838200"/>
            <a:ext cx="8229600" cy="1143000"/>
          </a:xfrm>
        </p:spPr>
        <p:txBody>
          <a:bodyPr/>
          <a:lstStyle/>
          <a:p>
            <a:r>
              <a:rPr lang="en-US" dirty="0" smtClean="0"/>
              <a:t>Project Overview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301903"/>
              </p:ext>
            </p:extLst>
          </p:nvPr>
        </p:nvGraphicFramePr>
        <p:xfrm>
          <a:off x="447502" y="2743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133600"/>
            <a:ext cx="55630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/>
              <a:t>Georgia Institute of Technology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Objective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4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267200"/>
          </a:xfrm>
        </p:spPr>
        <p:txBody>
          <a:bodyPr/>
          <a:lstStyle/>
          <a:p>
            <a:r>
              <a:rPr lang="en-US" dirty="0" smtClean="0"/>
              <a:t>MARKAL</a:t>
            </a:r>
          </a:p>
          <a:p>
            <a:r>
              <a:rPr lang="en-US" dirty="0" smtClean="0"/>
              <a:t>EPA </a:t>
            </a:r>
            <a:r>
              <a:rPr lang="en-US" dirty="0"/>
              <a:t>U.S. </a:t>
            </a:r>
            <a:r>
              <a:rPr lang="en-US" dirty="0" smtClean="0"/>
              <a:t>Nine-Region Database (EPAUS9r)</a:t>
            </a:r>
          </a:p>
          <a:p>
            <a:r>
              <a:rPr lang="en-US" dirty="0" smtClean="0"/>
              <a:t>Model Parameters</a:t>
            </a:r>
          </a:p>
          <a:p>
            <a:r>
              <a:rPr lang="en-US" sz="2400" dirty="0" smtClean="0"/>
              <a:t>Outputs</a:t>
            </a:r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6472"/>
            <a:ext cx="1447800" cy="53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3645" r="1932"/>
          <a:stretch/>
        </p:blipFill>
        <p:spPr bwMode="auto">
          <a:xfrm>
            <a:off x="4269327" y="3019455"/>
            <a:ext cx="4770475" cy="297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6006901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http://www.eia.gov/forecasts/aeo/pdf/f1.pdf</a:t>
            </a:r>
          </a:p>
          <a:p>
            <a:pPr algn="r"/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47502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Model 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Scenarios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4038600"/>
          </a:xfrm>
        </p:spPr>
        <p:txBody>
          <a:bodyPr/>
          <a:lstStyle/>
          <a:p>
            <a:r>
              <a:rPr lang="en-US" dirty="0" smtClean="0"/>
              <a:t>Six mitigation scenarios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low carbon transportation scenarios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high biomass potential scenarios</a:t>
            </a:r>
          </a:p>
          <a:p>
            <a:pPr lvl="1"/>
            <a:r>
              <a:rPr lang="en-US" dirty="0" smtClean="0"/>
              <a:t>Two carbon tax scenarios </a:t>
            </a:r>
          </a:p>
          <a:p>
            <a:pPr lvl="2"/>
            <a:r>
              <a:rPr lang="en-US" dirty="0" smtClean="0"/>
              <a:t>Carbon Tax 1: $</a:t>
            </a:r>
            <a:r>
              <a:rPr lang="en-US" dirty="0"/>
              <a:t>20/ton of </a:t>
            </a:r>
            <a:r>
              <a:rPr lang="en-GB" dirty="0" smtClean="0"/>
              <a:t>CO2 </a:t>
            </a:r>
            <a:r>
              <a:rPr lang="en-US" dirty="0" smtClean="0"/>
              <a:t>in 2015, 4% annual growth</a:t>
            </a:r>
          </a:p>
          <a:p>
            <a:pPr lvl="2"/>
            <a:r>
              <a:rPr lang="en-US" dirty="0" smtClean="0"/>
              <a:t>Carbon Tax 2: </a:t>
            </a:r>
            <a:r>
              <a:rPr lang="en-GB" dirty="0" smtClean="0"/>
              <a:t>$</a:t>
            </a:r>
            <a:r>
              <a:rPr lang="en-GB" dirty="0"/>
              <a:t>50/ton of </a:t>
            </a:r>
            <a:r>
              <a:rPr lang="en-GB" dirty="0" smtClean="0"/>
              <a:t>CO2 </a:t>
            </a:r>
            <a:r>
              <a:rPr lang="en-US" dirty="0" smtClean="0"/>
              <a:t>in 2020,</a:t>
            </a:r>
            <a:r>
              <a:rPr lang="en-GB" dirty="0" smtClean="0"/>
              <a:t> 10% </a:t>
            </a:r>
            <a:r>
              <a:rPr lang="en-US" dirty="0" smtClean="0"/>
              <a:t>annual growth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0997" y="4158445"/>
            <a:ext cx="4233672" cy="2545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r="-1"/>
          <a:stretch/>
        </p:blipFill>
        <p:spPr bwMode="auto">
          <a:xfrm>
            <a:off x="4747260" y="1600200"/>
            <a:ext cx="4207618" cy="255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58181" y="1603950"/>
            <a:ext cx="4236488" cy="255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33798" y="1676400"/>
            <a:ext cx="5973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CO2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321040" y="1656814"/>
            <a:ext cx="5973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SO2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3797" y="4260654"/>
            <a:ext cx="5973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NOx</a:t>
            </a:r>
            <a:endParaRPr lang="en-US" sz="16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47259" y="4158444"/>
            <a:ext cx="4396741" cy="231855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Interesting trends:</a:t>
            </a:r>
          </a:p>
          <a:p>
            <a:pPr lvl="1"/>
            <a:r>
              <a:rPr lang="en-US" sz="1800" dirty="0" smtClean="0"/>
              <a:t>NOx increase from industrial sector</a:t>
            </a:r>
          </a:p>
          <a:p>
            <a:pPr lvl="1"/>
            <a:r>
              <a:rPr lang="en-US" sz="1800" dirty="0" smtClean="0"/>
              <a:t>NOx increase from power sector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62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Trends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267200" cy="4038600"/>
          </a:xfrm>
        </p:spPr>
        <p:txBody>
          <a:bodyPr/>
          <a:lstStyle/>
          <a:p>
            <a:r>
              <a:rPr lang="en-US" dirty="0" smtClean="0"/>
              <a:t>NOx increase in industrial sector </a:t>
            </a:r>
          </a:p>
          <a:p>
            <a:pPr lvl="1"/>
            <a:r>
              <a:rPr lang="en-US" dirty="0" smtClean="0"/>
              <a:t>Biomass CHP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3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8" y="3810000"/>
            <a:ext cx="4233672" cy="2543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78908" y="1264171"/>
            <a:ext cx="4233672" cy="2545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33756" y="1340371"/>
            <a:ext cx="5973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NOx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8908" y="63532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Energy is in Petajoules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Trends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C2F88-29C4-4F9F-BD18-121A8FE6F4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191000" cy="4038600"/>
          </a:xfrm>
        </p:spPr>
        <p:txBody>
          <a:bodyPr/>
          <a:lstStyle/>
          <a:p>
            <a:r>
              <a:rPr lang="en-US" dirty="0" smtClean="0"/>
              <a:t>NOx increase from power sector</a:t>
            </a:r>
          </a:p>
          <a:p>
            <a:pPr lvl="1"/>
            <a:r>
              <a:rPr lang="en-US" dirty="0" smtClean="0"/>
              <a:t>Changes in generation</a:t>
            </a:r>
          </a:p>
          <a:p>
            <a:pPr lvl="1"/>
            <a:r>
              <a:rPr lang="en-US" dirty="0" smtClean="0"/>
              <a:t>Widespread CCS </a:t>
            </a:r>
            <a:r>
              <a:rPr lang="en-US" dirty="0"/>
              <a:t>retrofits of existing </a:t>
            </a:r>
            <a:r>
              <a:rPr lang="en-US" dirty="0" smtClean="0"/>
              <a:t>coal units</a:t>
            </a:r>
          </a:p>
          <a:p>
            <a:pPr lvl="1"/>
            <a:r>
              <a:rPr lang="en-US" dirty="0" smtClean="0"/>
              <a:t>Existing </a:t>
            </a:r>
            <a:r>
              <a:rPr lang="en-US" dirty="0"/>
              <a:t>NOx controls used </a:t>
            </a:r>
            <a:r>
              <a:rPr lang="en-US" dirty="0" smtClean="0"/>
              <a:t>less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78908" y="1264171"/>
            <a:ext cx="4233672" cy="2545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33756" y="1340371"/>
            <a:ext cx="5973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53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SCAUM_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43210</TotalTime>
  <Words>574</Words>
  <Application>Microsoft Office PowerPoint</Application>
  <PresentationFormat>On-screen Show (4:3)</PresentationFormat>
  <Paragraphs>136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1_NESCAUM_Theme</vt:lpstr>
      <vt:lpstr>Using an Energy System Modeling Framework to Investigate Long-Term Emission Trends</vt:lpstr>
      <vt:lpstr>Presentation Outline </vt:lpstr>
      <vt:lpstr>About NESCAUM </vt:lpstr>
      <vt:lpstr>Project Overview  </vt:lpstr>
      <vt:lpstr>PowerPoint Presentation</vt:lpstr>
      <vt:lpstr>Mitigation Scenarios </vt:lpstr>
      <vt:lpstr>Results </vt:lpstr>
      <vt:lpstr>Results: Trends </vt:lpstr>
      <vt:lpstr>Results: Trends </vt:lpstr>
      <vt:lpstr>Results: Trends </vt:lpstr>
      <vt:lpstr>Conclusions </vt:lpstr>
      <vt:lpstr>Questions?</vt:lpstr>
      <vt:lpstr>Supplemental Slides</vt:lpstr>
      <vt:lpstr>PowerPoint Presentation</vt:lpstr>
      <vt:lpstr>PowerPoint Presentation</vt:lpstr>
      <vt:lpstr>PowerPoint Presentation</vt:lpstr>
      <vt:lpstr>Reference Case Policy Assumptions</vt:lpstr>
      <vt:lpstr>Mitigation Scenarios Modeled</vt:lpstr>
    </vt:vector>
  </TitlesOfParts>
  <Company>NESCAUM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Allison Reilly</dc:creator>
  <cp:lastModifiedBy>Brian Keaveny</cp:lastModifiedBy>
  <cp:revision>363</cp:revision>
  <cp:lastPrinted>2014-10-15T18:57:07Z</cp:lastPrinted>
  <dcterms:created xsi:type="dcterms:W3CDTF">2013-02-20T21:09:52Z</dcterms:created>
  <dcterms:modified xsi:type="dcterms:W3CDTF">2014-10-29T01:38:47Z</dcterms:modified>
</cp:coreProperties>
</file>