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4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B58D"/>
    <a:srgbClr val="1166A5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426" y="-366"/>
      </p:cViewPr>
      <p:guideLst>
        <p:guide orient="horz" pos="870"/>
        <p:guide pos="1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290356-ECA8-41CA-A39B-130FAA1AE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05DF1F-8CFE-41F4-8DFF-4507A884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5530850"/>
            <a:ext cx="2259012" cy="752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5" name="Flowchart: Document 2"/>
          <p:cNvSpPr/>
          <p:nvPr/>
        </p:nvSpPr>
        <p:spPr>
          <a:xfrm>
            <a:off x="6350" y="0"/>
            <a:ext cx="9137650" cy="6270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lowchart: Document 2"/>
          <p:cNvSpPr/>
          <p:nvPr/>
        </p:nvSpPr>
        <p:spPr>
          <a:xfrm rot="10800000">
            <a:off x="-3175" y="6221413"/>
            <a:ext cx="9137650" cy="62706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2308"/>
            <a:ext cx="9144000" cy="1295400"/>
          </a:xfrm>
        </p:spPr>
        <p:txBody>
          <a:bodyPr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noProof="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188" y="2928108"/>
            <a:ext cx="6301548" cy="430887"/>
          </a:xfrm>
        </p:spPr>
        <p:txBody>
          <a:bodyPr/>
          <a:lstStyle>
            <a:lvl1pPr marL="0" indent="0" algn="r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lang="en-US" sz="2200" noProof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5149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08" y="1749000"/>
            <a:ext cx="8832850" cy="228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6D4E-7ED8-49E1-AAD1-F771CD7D9EFB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6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09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173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59A0-4690-43FF-8E06-C5A349DF3D4A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7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7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DB65-5194-4A15-AB0A-9B8E3C9F401D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5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3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0953-DCB0-473C-98D4-13A5D6946B9C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4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0">
              <a:srgbClr val="DCDCDC"/>
            </a:gs>
            <a:gs pos="35000">
              <a:schemeClr val="bg1"/>
            </a:gs>
            <a:gs pos="100000">
              <a:srgbClr val="DCDCD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9849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208" y="1746516"/>
            <a:ext cx="88328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6975" y="44450"/>
            <a:ext cx="328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900" kern="12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5" r:id="rId4"/>
    <p:sldLayoutId id="2147483666" r:id="rId5"/>
  </p:sldLayoutIdLst>
  <p:hf hdr="0" ftr="0" dt="0"/>
  <p:txStyles>
    <p:titleStyle>
      <a:lvl1pPr algn="ctr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lang="en-US" sz="4600" dirty="0">
          <a:solidFill>
            <a:srgbClr val="4E81BE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latin typeface="Segoe UI Semibold" pitchFamily="34" charset="0"/>
          <a:ea typeface="Segoe UI" pitchFamily="34" charset="0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dirty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ladsweb.nascom.nas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7416"/>
            <a:ext cx="9144000" cy="1317625"/>
          </a:xfrm>
        </p:spPr>
        <p:txBody>
          <a:bodyPr/>
          <a:lstStyle/>
          <a:p>
            <a:pPr>
              <a:defRPr/>
            </a:pPr>
            <a:r>
              <a:rPr sz="3300" dirty="0" smtClean="0"/>
              <a:t>Developing a High Spatial Resolution Aerosol Optical Depth Product Using </a:t>
            </a:r>
            <a:r>
              <a:rPr sz="3300" dirty="0" err="1" smtClean="0"/>
              <a:t>MODIS</a:t>
            </a:r>
            <a:r>
              <a:rPr sz="3300" dirty="0" smtClean="0"/>
              <a:t> D</a:t>
            </a:r>
            <a:r>
              <a:rPr lang="en-US" sz="3300" dirty="0" smtClean="0"/>
              <a:t>a</a:t>
            </a:r>
            <a:r>
              <a:rPr sz="3300" dirty="0" smtClean="0"/>
              <a:t>ta to Evaluate Aerosol During Large Wildfire Events</a:t>
            </a:r>
            <a:endParaRPr sz="330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015288" y="6636638"/>
            <a:ext cx="11287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dirty="0" smtClean="0">
                <a:solidFill>
                  <a:srgbClr val="DCDC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STI-5701</a:t>
            </a:r>
            <a:endParaRPr lang="en-US" sz="700" dirty="0">
              <a:solidFill>
                <a:srgbClr val="DCDC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265819" y="2700195"/>
            <a:ext cx="851667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2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Jennifer DeWinter, Sean Raffuse, Michael McCarthy, Kenneth Craig, Loayeh Jumbam, Fred Lurmann</a:t>
            </a:r>
            <a:endParaRPr lang="en-US" sz="22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dirty="0">
                <a:latin typeface="Segoe UI" pitchFamily="34" charset="0"/>
                <a:cs typeface="Segoe UI" pitchFamily="34" charset="0"/>
              </a:rPr>
              <a:t>Sonoma Technology, Inc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., Petaluma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,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CA</a:t>
            </a:r>
          </a:p>
          <a:p>
            <a:pPr algn="r">
              <a:spcBef>
                <a:spcPts val="0"/>
              </a:spcBef>
            </a:pPr>
            <a:endParaRPr lang="en-US" sz="8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Scott </a:t>
            </a:r>
            <a:r>
              <a:rPr lang="en-US" sz="2200" dirty="0" err="1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Fruin</a:t>
            </a:r>
            <a:endParaRPr lang="en-US" sz="2200" dirty="0" smtClean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University of Southern California, Los Angeles, CA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8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Presented at the</a:t>
            </a:r>
          </a:p>
          <a:p>
            <a:pPr algn="r">
              <a:spcBef>
                <a:spcPts val="0"/>
              </a:spcBef>
            </a:pPr>
            <a:endParaRPr lang="en-US" sz="6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2200" baseline="30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22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 Annual CMAS Conference</a:t>
            </a:r>
            <a:endParaRPr lang="en-US" sz="22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Chapel Hill, NC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8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October 29, 2013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726"/>
            <a:ext cx="9144000" cy="641350"/>
          </a:xfrm>
        </p:spPr>
        <p:txBody>
          <a:bodyPr/>
          <a:lstStyle/>
          <a:p>
            <a:r>
              <a:rPr lang="en-US" dirty="0" smtClean="0"/>
              <a:t>Improved Cloud Filter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4974" y="1953804"/>
            <a:ext cx="3489026" cy="4403518"/>
          </a:xfrm>
        </p:spPr>
        <p:txBody>
          <a:bodyPr/>
          <a:lstStyle/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Implement </a:t>
            </a:r>
            <a:r>
              <a:rPr lang="en-US" sz="2400" dirty="0"/>
              <a:t>a relaxed cloud filtering </a:t>
            </a:r>
            <a:r>
              <a:rPr lang="en-US" sz="2400" dirty="0" smtClean="0"/>
              <a:t>algorithm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Use reflectance from three </a:t>
            </a:r>
            <a:r>
              <a:rPr lang="en-US" sz="2400" dirty="0" err="1" smtClean="0"/>
              <a:t>MODIS</a:t>
            </a:r>
            <a:r>
              <a:rPr lang="en-US" sz="2400" dirty="0" smtClean="0"/>
              <a:t> channels</a:t>
            </a:r>
          </a:p>
          <a:p>
            <a:pPr marL="573088" lvl="1" indent="-284163">
              <a:buFont typeface="Arial" pitchFamily="34" charset="0"/>
              <a:buChar char="–"/>
              <a:defRPr/>
            </a:pPr>
            <a:r>
              <a:rPr lang="en-US" sz="2000" dirty="0" smtClean="0"/>
              <a:t>0.47 (bright thick clouds)</a:t>
            </a:r>
          </a:p>
          <a:p>
            <a:pPr marL="573088" lvl="1" indent="-284163">
              <a:buFont typeface="Arial" pitchFamily="34" charset="0"/>
              <a:buChar char="–"/>
              <a:defRPr/>
            </a:pPr>
            <a:r>
              <a:rPr lang="en-US" sz="2000" dirty="0" smtClean="0"/>
              <a:t>1.38 (thin cirrus clouds)</a:t>
            </a:r>
          </a:p>
          <a:p>
            <a:pPr marL="573088" lvl="1" indent="-284163">
              <a:buFont typeface="Arial" pitchFamily="34" charset="0"/>
              <a:buChar char="–"/>
              <a:defRPr/>
            </a:pPr>
            <a:r>
              <a:rPr lang="en-US" sz="2000" dirty="0" smtClean="0"/>
              <a:t>2.12 (clouds only)</a:t>
            </a:r>
          </a:p>
          <a:p>
            <a:pPr marL="285750"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Spatial variability and absolute value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98775" y="6509048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Relaxed Cloud Mask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7975" y="6509048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Original Cloud Mask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2797" y="1889177"/>
            <a:ext cx="2136775" cy="2136775"/>
            <a:chOff x="1447800" y="1474509"/>
            <a:chExt cx="2514600" cy="2514600"/>
          </a:xfrm>
        </p:grpSpPr>
        <p:pic>
          <p:nvPicPr>
            <p:cNvPr id="7" name="Picture 6" descr="smokeDemo_L1b_Corr_500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1474509"/>
              <a:ext cx="2514600" cy="2514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2136775" y="1550709"/>
              <a:ext cx="1295400" cy="18288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4175" y="4277614"/>
            <a:ext cx="2231434" cy="2231434"/>
            <a:chOff x="384175" y="4047613"/>
            <a:chExt cx="2514600" cy="2514600"/>
          </a:xfrm>
        </p:grpSpPr>
        <p:pic>
          <p:nvPicPr>
            <p:cNvPr id="8" name="Picture 7" descr="smokeDemo_CldMsk_500m_na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175" y="4047613"/>
              <a:ext cx="2514600" cy="2514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993775" y="4155563"/>
              <a:ext cx="1295400" cy="1676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66223" y="4277614"/>
            <a:ext cx="2231434" cy="2231434"/>
            <a:chOff x="2974975" y="4047613"/>
            <a:chExt cx="2514600" cy="2514600"/>
          </a:xfrm>
        </p:grpSpPr>
        <p:pic>
          <p:nvPicPr>
            <p:cNvPr id="9" name="Picture 8" descr="smoke_Demo_CldMsk_500m_relax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4975" y="4047613"/>
              <a:ext cx="2514600" cy="2514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3584575" y="4155563"/>
              <a:ext cx="1295400" cy="1676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7852"/>
            <a:ext cx="9144000" cy="641350"/>
          </a:xfrm>
        </p:spPr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AOD</a:t>
            </a:r>
            <a:r>
              <a:rPr lang="en-US" dirty="0" smtClean="0"/>
              <a:t> Products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60" y="6027003"/>
            <a:ext cx="8282866" cy="830997"/>
          </a:xfrm>
        </p:spPr>
        <p:txBody>
          <a:bodyPr/>
          <a:lstStyle/>
          <a:p>
            <a:pPr marL="0" lvl="1" indent="0" algn="ctr">
              <a:buNone/>
              <a:defRPr/>
            </a:pPr>
            <a:r>
              <a:rPr lang="en-US" sz="2400" dirty="0" smtClean="0"/>
              <a:t>Experimental </a:t>
            </a:r>
            <a:r>
              <a:rPr lang="en-US" sz="2400" dirty="0" err="1"/>
              <a:t>AOD</a:t>
            </a:r>
            <a:r>
              <a:rPr lang="en-US" sz="2400" dirty="0"/>
              <a:t> compared to the standard NASA </a:t>
            </a:r>
            <a:r>
              <a:rPr lang="en-US" sz="2400" dirty="0" smtClean="0"/>
              <a:t>product on </a:t>
            </a:r>
            <a:r>
              <a:rPr lang="en-US" sz="2400" dirty="0"/>
              <a:t>June 27, </a:t>
            </a:r>
            <a:r>
              <a:rPr lang="en-US" sz="2400" dirty="0" smtClean="0"/>
              <a:t>2008</a:t>
            </a:r>
            <a:endParaRPr lang="en-US" sz="2400" dirty="0"/>
          </a:p>
        </p:txBody>
      </p:sp>
      <p:pic>
        <p:nvPicPr>
          <p:cNvPr id="10" name="Picture 5" descr="PanelPlot_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070" y="1797696"/>
            <a:ext cx="5267641" cy="4060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</a:t>
            </a:r>
            <a:r>
              <a:rPr lang="en-US" dirty="0" err="1" smtClean="0"/>
              <a:t>AOD</a:t>
            </a:r>
            <a:r>
              <a:rPr lang="en-US" dirty="0" smtClean="0"/>
              <a:t> with </a:t>
            </a:r>
            <a:r>
              <a:rPr lang="en-US" dirty="0" err="1" smtClean="0"/>
              <a:t>AOT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2163736"/>
            <a:ext cx="4848225" cy="3859518"/>
          </a:xfrm>
        </p:spPr>
        <p:txBody>
          <a:bodyPr/>
          <a:lstStyle/>
          <a:p>
            <a:r>
              <a:rPr lang="en-US" sz="2400" dirty="0" smtClean="0"/>
              <a:t>Observed aerosol optical thickness (</a:t>
            </a:r>
            <a:r>
              <a:rPr lang="en-US" sz="2400" dirty="0" err="1" smtClean="0"/>
              <a:t>AOT</a:t>
            </a:r>
            <a:r>
              <a:rPr lang="en-US" sz="2400" dirty="0" smtClean="0"/>
              <a:t>) from three coastal Aerosol Robotic Network (</a:t>
            </a:r>
            <a:r>
              <a:rPr lang="en-US" sz="2400" dirty="0" err="1" smtClean="0"/>
              <a:t>AERONET</a:t>
            </a:r>
            <a:r>
              <a:rPr lang="en-US" sz="2400" dirty="0" smtClean="0"/>
              <a:t>) sites in central and northern California</a:t>
            </a:r>
          </a:p>
          <a:p>
            <a:r>
              <a:rPr lang="en-US" sz="2400" dirty="0" smtClean="0"/>
              <a:t>High resolution </a:t>
            </a:r>
            <a:r>
              <a:rPr lang="en-US" sz="2400" dirty="0" err="1" smtClean="0"/>
              <a:t>AOD</a:t>
            </a:r>
            <a:r>
              <a:rPr lang="en-US" sz="2400" dirty="0" smtClean="0"/>
              <a:t> is much better at matching observed </a:t>
            </a:r>
            <a:r>
              <a:rPr lang="en-US" sz="2400" dirty="0" err="1" smtClean="0"/>
              <a:t>AOT</a:t>
            </a:r>
            <a:endParaRPr lang="en-US" sz="2400" dirty="0" smtClean="0"/>
          </a:p>
          <a:p>
            <a:pPr lvl="1"/>
            <a:r>
              <a:rPr lang="en-US" sz="2000" dirty="0" smtClean="0"/>
              <a:t>High resolution: 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0.53</a:t>
            </a:r>
          </a:p>
          <a:p>
            <a:pPr lvl="1"/>
            <a:r>
              <a:rPr lang="en-US" sz="2000" dirty="0" smtClean="0"/>
              <a:t>Standard resolution: 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0.08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2746-8206-4C46-A7D2-D385F880539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\\FileServ1\shares\STIShare\ConferencesPapers\SMR_NIH_MF5433\JGR-Atmospheres (AGU)\September 2013 final submission\Upload\Figure4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25" y="2292927"/>
            <a:ext cx="3421518" cy="3331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</a:t>
            </a:r>
            <a:r>
              <a:rPr lang="en-US" dirty="0" err="1" smtClean="0"/>
              <a:t>AOD</a:t>
            </a:r>
            <a:r>
              <a:rPr lang="en-US" dirty="0" smtClean="0"/>
              <a:t> with PM</a:t>
            </a:r>
            <a:r>
              <a:rPr lang="en-US" baseline="-25000" dirty="0" smtClean="0"/>
              <a:t>2.5</a:t>
            </a:r>
            <a:endParaRPr lang="en-US" sz="2000" baseline="-25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171" y="2578806"/>
            <a:ext cx="3861786" cy="3564053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2400" dirty="0" smtClean="0"/>
              <a:t>Identify </a:t>
            </a:r>
            <a:r>
              <a:rPr lang="en-US" sz="2400" dirty="0" err="1" smtClean="0"/>
              <a:t>AOD</a:t>
            </a:r>
            <a:r>
              <a:rPr lang="en-US" sz="2400" dirty="0" smtClean="0"/>
              <a:t> pixels at ground monitor locations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400" dirty="0" smtClean="0"/>
              <a:t>Calculate mean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using ground measurements from </a:t>
            </a:r>
            <a:br>
              <a:rPr lang="en-US" sz="2400" dirty="0" smtClean="0"/>
            </a:br>
            <a:r>
              <a:rPr lang="en-US" sz="2400" dirty="0" smtClean="0"/>
              <a:t>10 a.m. to 2 p.m.</a:t>
            </a:r>
            <a:endParaRPr lang="en-US" sz="2400" dirty="0"/>
          </a:p>
          <a:p>
            <a:pPr marL="342900" lvl="1" indent="-342900">
              <a:buFontTx/>
              <a:buChar char="•"/>
              <a:defRPr/>
            </a:pPr>
            <a:r>
              <a:rPr lang="en-US" sz="2400" dirty="0" smtClean="0"/>
              <a:t>Calculate mean </a:t>
            </a:r>
            <a:r>
              <a:rPr lang="en-US" sz="2400" dirty="0" err="1" smtClean="0"/>
              <a:t>AOD</a:t>
            </a:r>
            <a:r>
              <a:rPr lang="en-US" sz="2400" dirty="0" smtClean="0"/>
              <a:t> using </a:t>
            </a:r>
            <a:r>
              <a:rPr lang="en-US" sz="2400" dirty="0"/>
              <a:t>Terra and </a:t>
            </a:r>
            <a:r>
              <a:rPr lang="en-US" sz="2400" dirty="0" smtClean="0"/>
              <a:t>Aqua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035" y="1737560"/>
            <a:ext cx="4571999" cy="119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Relationship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between ground-based PM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2.5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concentrations and high spatial resolution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AOD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that overlaps the ground monitors for June 24 to July 31, 2008.</a:t>
            </a:r>
          </a:p>
          <a:p>
            <a:pPr algn="ctr"/>
            <a:endParaRPr lang="en-US" dirty="0">
              <a:latin typeface="+mn-lt"/>
            </a:endParaRPr>
          </a:p>
          <a:p>
            <a:pPr algn="ctr">
              <a:buFont typeface="Arial" charset="0"/>
              <a:buNone/>
            </a:pPr>
            <a:endParaRPr lang="en-US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702" y="2988497"/>
            <a:ext cx="4571999" cy="3516312"/>
            <a:chOff x="293702" y="2988497"/>
            <a:chExt cx="4571999" cy="3516312"/>
          </a:xfrm>
        </p:grpSpPr>
        <p:pic>
          <p:nvPicPr>
            <p:cNvPr id="14" name="Picture 1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" t="1359" r="1363" b="728"/>
            <a:stretch/>
          </p:blipFill>
          <p:spPr bwMode="auto">
            <a:xfrm>
              <a:off x="293702" y="3209794"/>
              <a:ext cx="4571999" cy="3295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589103" y="3933059"/>
              <a:ext cx="1600200" cy="16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32003" y="2988497"/>
              <a:ext cx="1257300" cy="7921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24"/>
            <a:ext cx="9144000" cy="822326"/>
          </a:xfrm>
        </p:spPr>
        <p:txBody>
          <a:bodyPr/>
          <a:lstStyle/>
          <a:p>
            <a:r>
              <a:rPr lang="en-US" sz="3700" dirty="0" smtClean="0"/>
              <a:t>Time-Series </a:t>
            </a:r>
            <a:r>
              <a:rPr lang="en-US" sz="3700" dirty="0"/>
              <a:t>at Select </a:t>
            </a:r>
            <a:r>
              <a:rPr lang="en-US" sz="3700" dirty="0" smtClean="0"/>
              <a:t>Sites:  PM</a:t>
            </a:r>
            <a:r>
              <a:rPr lang="en-US" sz="3700" baseline="-25000" dirty="0" smtClean="0"/>
              <a:t>2.5</a:t>
            </a:r>
            <a:r>
              <a:rPr lang="en-US" sz="3700" dirty="0" smtClean="0"/>
              <a:t> &amp; </a:t>
            </a:r>
            <a:r>
              <a:rPr lang="en-US" sz="3700" dirty="0" err="1" smtClean="0"/>
              <a:t>AOD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2746-8206-4C46-A7D2-D385F88053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6387448"/>
            <a:ext cx="8229600" cy="38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G</a:t>
            </a:r>
            <a:r>
              <a:rPr lang="en-US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eneral </a:t>
            </a:r>
            <a:r>
              <a:rPr lang="en-US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shape of the pollution episodes is </a:t>
            </a:r>
            <a:r>
              <a:rPr lang="en-US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well captured</a:t>
            </a:r>
            <a:endParaRPr lang="en-US" sz="1800" kern="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1793288"/>
            <a:ext cx="7735824" cy="4462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6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 dirty="0" err="1" smtClean="0"/>
              <a:t>AOD</a:t>
            </a:r>
            <a:r>
              <a:rPr lang="en-US" dirty="0" smtClean="0"/>
              <a:t>-Estimated PM</a:t>
            </a:r>
            <a:r>
              <a:rPr lang="en-US" baseline="-25000" dirty="0" smtClean="0"/>
              <a:t>2.5</a:t>
            </a:r>
            <a:endParaRPr lang="en-US" sz="2000" baseline="-25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635810"/>
            <a:ext cx="8698281" cy="2481705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2400" dirty="0" smtClean="0"/>
              <a:t>Develop day-specific regression relationships (including all monitoring sites)</a:t>
            </a:r>
          </a:p>
          <a:p>
            <a:pPr marL="342900" lvl="1" indent="-342900">
              <a:spcBef>
                <a:spcPts val="200"/>
              </a:spcBef>
              <a:buFontTx/>
              <a:buChar char="•"/>
              <a:defRPr/>
            </a:pPr>
            <a:r>
              <a:rPr lang="en-US" sz="2400" dirty="0" smtClean="0"/>
              <a:t>Use the daily slope to predict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lvl="1" indent="-342900">
              <a:buFontTx/>
              <a:buChar char="•"/>
              <a:defRPr/>
            </a:pPr>
            <a:endParaRPr lang="en-US" sz="2400" dirty="0" smtClean="0"/>
          </a:p>
          <a:p>
            <a:pPr marL="342900" lvl="1" indent="-342900">
              <a:buFontTx/>
              <a:buChar char="•"/>
              <a:defRPr/>
            </a:pPr>
            <a:endParaRPr lang="en-US" sz="2400" dirty="0"/>
          </a:p>
        </p:txBody>
      </p:sp>
      <p:pic>
        <p:nvPicPr>
          <p:cNvPr id="14" name="Picture 13" descr="PanelTimeSeries_predPM_zoo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2" b="4508"/>
          <a:stretch/>
        </p:blipFill>
        <p:spPr bwMode="auto">
          <a:xfrm>
            <a:off x="1985328" y="3076518"/>
            <a:ext cx="5420341" cy="3611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11995" y="4432071"/>
            <a:ext cx="628829" cy="58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Units: µg/</a:t>
            </a:r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en-US" sz="1200" baseline="30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en-US" sz="1200" baseline="30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424-5051-4A4D-A5F1-8FC46DCE7BBB}" type="slidenum">
              <a:rPr lang="en-US"/>
              <a:pPr/>
              <a:t>16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7860"/>
            <a:ext cx="9144000" cy="64135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802227"/>
            <a:ext cx="8453732" cy="4573560"/>
          </a:xfrm>
        </p:spPr>
        <p:txBody>
          <a:bodyPr/>
          <a:lstStyle/>
          <a:p>
            <a:r>
              <a:rPr lang="en-US" dirty="0" smtClean="0"/>
              <a:t>Developed a high spatial resolution </a:t>
            </a:r>
            <a:r>
              <a:rPr lang="en-US" dirty="0" err="1" smtClean="0"/>
              <a:t>AOD</a:t>
            </a:r>
            <a:r>
              <a:rPr lang="en-US" dirty="0" smtClean="0"/>
              <a:t> product specific to smoke aerosol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 surface reflectance properties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erosol </a:t>
            </a:r>
            <a:r>
              <a:rPr lang="en-US" dirty="0"/>
              <a:t>optical properties typical of California biomass burning aerosol</a:t>
            </a:r>
            <a:endParaRPr lang="en-US" dirty="0" smtClean="0"/>
          </a:p>
          <a:p>
            <a:pPr lvl="1"/>
            <a:r>
              <a:rPr lang="en-US" dirty="0" smtClean="0"/>
              <a:t>Relaxed </a:t>
            </a:r>
            <a:r>
              <a:rPr lang="en-US" dirty="0"/>
              <a:t>cloud filter </a:t>
            </a:r>
            <a:r>
              <a:rPr lang="en-US" dirty="0" smtClean="0"/>
              <a:t>preserved </a:t>
            </a:r>
            <a:r>
              <a:rPr lang="en-US" dirty="0"/>
              <a:t>smoke pixels typically classified as </a:t>
            </a:r>
            <a:r>
              <a:rPr lang="en-US" dirty="0" smtClean="0"/>
              <a:t>clouds</a:t>
            </a:r>
          </a:p>
          <a:p>
            <a:r>
              <a:rPr lang="en-US" dirty="0" smtClean="0"/>
              <a:t>Predicted PM</a:t>
            </a:r>
            <a:r>
              <a:rPr lang="en-US" baseline="-25000" dirty="0" smtClean="0"/>
              <a:t>2.5, </a:t>
            </a:r>
            <a:r>
              <a:rPr lang="en-US" dirty="0" smtClean="0"/>
              <a:t>particularly on days when smoke is well-mixed to the surface</a:t>
            </a:r>
          </a:p>
        </p:txBody>
      </p:sp>
    </p:spTree>
    <p:extLst>
      <p:ext uri="{BB962C8B-B14F-4D97-AF65-F5344CB8AC3E}">
        <p14:creationId xmlns:p14="http://schemas.microsoft.com/office/powerpoint/2010/main" val="40469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 dirty="0" smtClean="0"/>
              <a:t>Future Applications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2" y="1770321"/>
            <a:ext cx="8474997" cy="4499693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High resolution </a:t>
            </a:r>
            <a:r>
              <a:rPr lang="en-US" sz="2800" dirty="0" err="1" smtClean="0"/>
              <a:t>AOD</a:t>
            </a:r>
            <a:r>
              <a:rPr lang="en-US" sz="2800" dirty="0" smtClean="0"/>
              <a:t> product will be useful for 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Others </a:t>
            </a:r>
            <a:r>
              <a:rPr lang="en-US" sz="2400" dirty="0"/>
              <a:t>studying the 2008 fire </a:t>
            </a:r>
            <a:r>
              <a:rPr lang="en-US" sz="2400" dirty="0" smtClean="0"/>
              <a:t>event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E</a:t>
            </a:r>
            <a:r>
              <a:rPr lang="en-US" sz="2400" dirty="0" smtClean="0"/>
              <a:t>valuating </a:t>
            </a:r>
            <a:r>
              <a:rPr lang="en-US" sz="2400" dirty="0"/>
              <a:t>modeled smoke </a:t>
            </a:r>
            <a:r>
              <a:rPr lang="en-US" sz="2400" dirty="0" smtClean="0"/>
              <a:t>predictions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A</a:t>
            </a:r>
            <a:r>
              <a:rPr lang="en-US" sz="2400" dirty="0" smtClean="0"/>
              <a:t>ssimilation </a:t>
            </a:r>
            <a:r>
              <a:rPr lang="en-US" sz="2400" dirty="0"/>
              <a:t>into air quality models to improve PM</a:t>
            </a:r>
            <a:r>
              <a:rPr lang="en-US" sz="2400" baseline="-25000" dirty="0"/>
              <a:t>2.5</a:t>
            </a:r>
            <a:r>
              <a:rPr lang="en-US" sz="2400" dirty="0"/>
              <a:t> forecasts</a:t>
            </a:r>
          </a:p>
          <a:p>
            <a:r>
              <a:rPr lang="en-US" sz="2800" dirty="0" smtClean="0"/>
              <a:t>Method </a:t>
            </a:r>
            <a:r>
              <a:rPr lang="en-US" sz="2800" dirty="0"/>
              <a:t>can </a:t>
            </a:r>
            <a:r>
              <a:rPr lang="en-US" sz="2800" dirty="0" smtClean="0"/>
              <a:t>also be used </a:t>
            </a:r>
            <a:r>
              <a:rPr lang="en-US" sz="2800" dirty="0"/>
              <a:t>in other </a:t>
            </a:r>
            <a:r>
              <a:rPr lang="en-US" sz="2800" dirty="0" smtClean="0"/>
              <a:t>areas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Requires data processing to develop local </a:t>
            </a:r>
            <a:r>
              <a:rPr lang="en-US" sz="2400" dirty="0" err="1"/>
              <a:t>AOD</a:t>
            </a:r>
            <a:r>
              <a:rPr lang="en-US" sz="2400" dirty="0"/>
              <a:t> product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Requires further </a:t>
            </a:r>
            <a:r>
              <a:rPr lang="en-US" sz="2400" dirty="0"/>
              <a:t>improvements to surface reflectance ratios and cloud </a:t>
            </a:r>
            <a:r>
              <a:rPr lang="en-US" sz="2400" dirty="0" smtClean="0"/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30642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2864"/>
            <a:ext cx="9144000" cy="914400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Contact</a:t>
            </a:r>
            <a:endParaRPr lang="en-US" kern="1200" dirty="0">
              <a:solidFill>
                <a:srgbClr val="4E81BE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74062" y="5679132"/>
            <a:ext cx="25889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sonomatech.com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@</a:t>
            </a:r>
            <a:r>
              <a:rPr lang="en-US" sz="2400" dirty="0" err="1" smtClean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sonoma_tech</a:t>
            </a:r>
            <a:endParaRPr lang="en-US" sz="2400" dirty="0" smtClean="0">
              <a:solidFill>
                <a:srgbClr val="1166A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51066" y="1868328"/>
            <a:ext cx="4547804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00"/>
              </a:spcBef>
              <a:buFontTx/>
              <a:buNone/>
            </a:pPr>
            <a:r>
              <a:rPr lang="en-US" sz="34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Stephen Reid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sreid@sonomatech.com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4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Jennifer DeWinter</a:t>
            </a:r>
            <a:endParaRPr lang="en-US" sz="3400" dirty="0">
              <a:solidFill>
                <a:srgbClr val="99A87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jdewinter@sonomatech.com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sz="1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707.665.9900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32" y="5454502"/>
            <a:ext cx="2784273" cy="9657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flipH="1">
            <a:off x="8818032" y="56536"/>
            <a:ext cx="316060" cy="2308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35</a:t>
            </a:r>
            <a:endParaRPr lang="en-US" sz="900" dirty="0">
              <a:solidFill>
                <a:srgbClr val="BEBEBE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Outline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696492"/>
            <a:ext cx="8451225" cy="512960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sz="3000" dirty="0" smtClean="0"/>
              <a:t>Background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Study objectives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Methods</a:t>
            </a:r>
            <a:endParaRPr lang="en-US" sz="3000" dirty="0"/>
          </a:p>
          <a:p>
            <a:pPr lvl="1">
              <a:spcBef>
                <a:spcPts val="400"/>
              </a:spcBef>
            </a:pPr>
            <a:r>
              <a:rPr lang="en-US" sz="2600" dirty="0" smtClean="0"/>
              <a:t>Data acquisition and preparation</a:t>
            </a:r>
            <a:endParaRPr lang="en-US" sz="2600" dirty="0"/>
          </a:p>
          <a:p>
            <a:pPr lvl="1">
              <a:spcBef>
                <a:spcPts val="400"/>
              </a:spcBef>
            </a:pPr>
            <a:r>
              <a:rPr lang="en-US" sz="2600" dirty="0" smtClean="0"/>
              <a:t>Surface reflectance ratios</a:t>
            </a:r>
          </a:p>
          <a:p>
            <a:pPr lvl="1">
              <a:spcBef>
                <a:spcPts val="400"/>
              </a:spcBef>
            </a:pPr>
            <a:r>
              <a:rPr lang="en-US" sz="2600" dirty="0" smtClean="0"/>
              <a:t>Aerosol optical properties</a:t>
            </a:r>
          </a:p>
          <a:p>
            <a:pPr lvl="1">
              <a:spcBef>
                <a:spcPts val="400"/>
              </a:spcBef>
            </a:pPr>
            <a:r>
              <a:rPr lang="en-US" sz="2600" dirty="0" smtClean="0"/>
              <a:t>Cloud filter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en-US" sz="3000" dirty="0" smtClean="0"/>
              <a:t>Results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Conclusions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Future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and Air Pollution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964" y="1691784"/>
            <a:ext cx="4700440" cy="5115246"/>
          </a:xfrm>
        </p:spPr>
        <p:txBody>
          <a:bodyPr/>
          <a:lstStyle/>
          <a:p>
            <a:r>
              <a:rPr lang="en-US" sz="2400" dirty="0" smtClean="0"/>
              <a:t>Wildfires are a major source of air pollution, particularly in the western U.S. during summer/fall</a:t>
            </a:r>
          </a:p>
          <a:p>
            <a:r>
              <a:rPr lang="en-US" sz="2400" dirty="0" smtClean="0"/>
              <a:t>Smoke </a:t>
            </a:r>
            <a:r>
              <a:rPr lang="en-US" sz="2400" dirty="0"/>
              <a:t>from fires decreases visibility and exposes people to harmful air pollution such as </a:t>
            </a:r>
            <a:r>
              <a:rPr lang="en-US" sz="2400" dirty="0" smtClean="0"/>
              <a:t>PM</a:t>
            </a:r>
            <a:r>
              <a:rPr lang="en-US" sz="2400" baseline="-25000" dirty="0" smtClean="0"/>
              <a:t>2.5</a:t>
            </a:r>
          </a:p>
          <a:p>
            <a:r>
              <a:rPr lang="en-US" sz="2400" dirty="0" smtClean="0"/>
              <a:t>Accurate </a:t>
            </a:r>
            <a:r>
              <a:rPr lang="en-US" sz="2400" dirty="0"/>
              <a:t>estimation </a:t>
            </a:r>
            <a:r>
              <a:rPr lang="en-US" sz="2400" dirty="0" smtClean="0"/>
              <a:t>of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</a:t>
            </a:r>
            <a:r>
              <a:rPr lang="en-US" sz="2400" dirty="0"/>
              <a:t>concentrations during wildfires is important to quantify air pollution exposure and </a:t>
            </a:r>
            <a:r>
              <a:rPr lang="en-US" sz="2400" dirty="0" smtClean="0"/>
              <a:t>visibility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11623"/>
          <a:stretch>
            <a:fillRect/>
          </a:stretch>
        </p:blipFill>
        <p:spPr bwMode="auto">
          <a:xfrm>
            <a:off x="3966260" y="2707763"/>
            <a:ext cx="54848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852621" y="3462338"/>
            <a:ext cx="111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29%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19358" y="2038115"/>
            <a:ext cx="3499940" cy="6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>
                <a:latin typeface="Segoe UI Semibold" pitchFamily="34" charset="0"/>
                <a:ea typeface="Segoe UI" pitchFamily="34" charset="0"/>
                <a:cs typeface="Segoe UI" pitchFamily="34" charset="0"/>
              </a:rPr>
              <a:t>2008 f</a:t>
            </a:r>
            <a:r>
              <a:rPr lang="en-US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ire </a:t>
            </a:r>
            <a:r>
              <a:rPr lang="en-US" dirty="0">
                <a:latin typeface="Segoe UI Semibold" pitchFamily="34" charset="0"/>
                <a:ea typeface="Segoe UI" pitchFamily="34" charset="0"/>
                <a:cs typeface="Segoe UI" pitchFamily="34" charset="0"/>
              </a:rPr>
              <a:t>e</a:t>
            </a:r>
            <a:r>
              <a:rPr lang="en-US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missions </a:t>
            </a:r>
            <a:r>
              <a:rPr lang="en-US" dirty="0">
                <a:latin typeface="Segoe UI Semibold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lang="en-US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nventory</a:t>
            </a:r>
          </a:p>
          <a:p>
            <a:pPr algn="ctr">
              <a:buFont typeface="Arial" charset="0"/>
              <a:buNone/>
            </a:pPr>
            <a:r>
              <a:rPr lang="en-US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sources of PM</a:t>
            </a:r>
            <a:r>
              <a:rPr lang="en-US" baseline="-25000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2.5</a:t>
            </a:r>
            <a:endParaRPr lang="en-US" baseline="-25000" dirty="0"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Fires in Northern California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1659" y="2270079"/>
            <a:ext cx="4505325" cy="3711785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2400" dirty="0" smtClean="0"/>
              <a:t>1.5 to 2 million acres burned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400" dirty="0" smtClean="0"/>
              <a:t>600,000 to 800,000 tons of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produced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400" dirty="0" smtClean="0"/>
              <a:t>Stagnant </a:t>
            </a:r>
            <a:r>
              <a:rPr lang="en-US" sz="2400" dirty="0"/>
              <a:t>meteorology and </a:t>
            </a:r>
            <a:r>
              <a:rPr lang="en-US" sz="2400" dirty="0" smtClean="0"/>
              <a:t>plumes mixed to the surface</a:t>
            </a:r>
            <a:endParaRPr lang="en-US" sz="2400" dirty="0"/>
          </a:p>
          <a:p>
            <a:pPr marL="342900" lvl="1" indent="-342900">
              <a:buFontTx/>
              <a:buChar char="•"/>
              <a:defRPr/>
            </a:pPr>
            <a:r>
              <a:rPr lang="en-US" sz="2400" dirty="0" smtClean="0"/>
              <a:t>30-50 </a:t>
            </a:r>
            <a:r>
              <a:rPr lang="en-US" sz="2400" dirty="0"/>
              <a:t>days of smoke impact 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400" dirty="0" smtClean="0"/>
              <a:t>Many days violated the National </a:t>
            </a:r>
            <a:r>
              <a:rPr lang="en-US" sz="2400" dirty="0"/>
              <a:t>Ambient Air Quality Standards </a:t>
            </a:r>
            <a:r>
              <a:rPr lang="en-US" sz="2400" dirty="0" smtClean="0"/>
              <a:t>for </a:t>
            </a:r>
            <a:r>
              <a:rPr lang="en-US" sz="2400" dirty="0"/>
              <a:t>PM</a:t>
            </a:r>
            <a:r>
              <a:rPr lang="en-US" sz="2400" baseline="-25000" dirty="0"/>
              <a:t>2.5</a:t>
            </a:r>
            <a:r>
              <a:rPr lang="en-US" sz="2400" dirty="0"/>
              <a:t> and PM</a:t>
            </a:r>
            <a:r>
              <a:rPr lang="en-US" sz="2400" baseline="-25000" dirty="0"/>
              <a:t>10</a:t>
            </a:r>
          </a:p>
        </p:txBody>
      </p:sp>
      <p:pic>
        <p:nvPicPr>
          <p:cNvPr id="5" name="Picture 2" descr="Fires in Califor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50" y="2683153"/>
            <a:ext cx="3209925" cy="378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6250" y="1684396"/>
            <a:ext cx="3209925" cy="94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latin typeface="Segoe UI Semibold" pitchFamily="34" charset="0"/>
              </a:rPr>
              <a:t>Fire </a:t>
            </a:r>
            <a:r>
              <a:rPr lang="en-US" dirty="0">
                <a:latin typeface="Segoe UI Semibold" pitchFamily="34" charset="0"/>
              </a:rPr>
              <a:t>locations in Northern California on June 25, </a:t>
            </a:r>
            <a:r>
              <a:rPr lang="en-US" dirty="0" smtClean="0">
                <a:latin typeface="Segoe UI Semibold" pitchFamily="34" charset="0"/>
              </a:rPr>
              <a:t>2008, </a:t>
            </a:r>
            <a:r>
              <a:rPr lang="en-US" dirty="0">
                <a:latin typeface="Segoe UI Semibold" pitchFamily="34" charset="0"/>
              </a:rPr>
              <a:t>as detected by </a:t>
            </a:r>
            <a:r>
              <a:rPr lang="en-US" dirty="0" err="1">
                <a:latin typeface="Segoe UI Semibold" pitchFamily="34" charset="0"/>
              </a:rPr>
              <a:t>MODIS</a:t>
            </a:r>
            <a:endParaRPr lang="en-US" dirty="0">
              <a:latin typeface="Segoe UI Semibold" pitchFamily="34" charset="0"/>
            </a:endParaRPr>
          </a:p>
          <a:p>
            <a:pPr algn="ctr">
              <a:buFont typeface="Arial" charset="0"/>
              <a:buNone/>
            </a:pPr>
            <a:endParaRPr lang="en-US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6250" y="6475211"/>
            <a:ext cx="3209925" cy="23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Image courtesy of NASA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charset="0"/>
              <a:buNone/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4223" y="5630018"/>
            <a:ext cx="14819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Fire locations</a:t>
            </a:r>
            <a:endParaRPr lang="en-US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22703" y="5726201"/>
            <a:ext cx="106532" cy="1154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9569"/>
            <a:ext cx="9144000" cy="914400"/>
          </a:xfrm>
        </p:spPr>
        <p:txBody>
          <a:bodyPr/>
          <a:lstStyle/>
          <a:p>
            <a:r>
              <a:rPr lang="en-US" sz="3600" dirty="0" smtClean="0"/>
              <a:t>Estimating the Spatial Distribution of PM</a:t>
            </a:r>
            <a:r>
              <a:rPr lang="en-US" sz="3600" baseline="-25000" dirty="0" smtClean="0"/>
              <a:t>2.5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47" y="1898913"/>
            <a:ext cx="4128448" cy="4672048"/>
          </a:xfrm>
        </p:spPr>
        <p:txBody>
          <a:bodyPr/>
          <a:lstStyle/>
          <a:p>
            <a:r>
              <a:rPr lang="en-US" sz="2400" dirty="0" smtClean="0"/>
              <a:t>Measurements, models, satellites</a:t>
            </a:r>
          </a:p>
          <a:p>
            <a:r>
              <a:rPr lang="en-US" sz="2400" dirty="0" smtClean="0"/>
              <a:t>Data from satellites can provide information on </a:t>
            </a:r>
            <a:br>
              <a:rPr lang="en-US" sz="2400" dirty="0" smtClean="0"/>
            </a:br>
            <a:r>
              <a:rPr lang="en-US" sz="2400" dirty="0" smtClean="0"/>
              <a:t>the spatial distribution </a:t>
            </a:r>
            <a:br>
              <a:rPr lang="en-US" sz="2400" dirty="0" smtClean="0"/>
            </a:br>
            <a:r>
              <a:rPr lang="en-US" sz="2400" dirty="0" smtClean="0"/>
              <a:t>of pollution</a:t>
            </a:r>
          </a:p>
          <a:p>
            <a:r>
              <a:rPr lang="en-US" sz="2400" dirty="0"/>
              <a:t>Aerosol optical depth (</a:t>
            </a:r>
            <a:r>
              <a:rPr lang="en-US" sz="2400" dirty="0" err="1"/>
              <a:t>AOD</a:t>
            </a:r>
            <a:r>
              <a:rPr lang="en-US" sz="2400" dirty="0"/>
              <a:t>) is a </a:t>
            </a:r>
            <a:r>
              <a:rPr lang="en-US" sz="2400" dirty="0" err="1" smtClean="0"/>
              <a:t>unitless</a:t>
            </a:r>
            <a:r>
              <a:rPr lang="en-US" sz="2400" dirty="0" smtClean="0"/>
              <a:t> measure </a:t>
            </a:r>
            <a:r>
              <a:rPr lang="en-US" sz="2400" dirty="0"/>
              <a:t>of the total scattering and absorption of light by aerosols in an atmospheric </a:t>
            </a:r>
            <a:r>
              <a:rPr lang="en-US" sz="2400" dirty="0" smtClean="0"/>
              <a:t>column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 t="7613"/>
          <a:stretch>
            <a:fillRect/>
          </a:stretch>
        </p:blipFill>
        <p:spPr bwMode="auto">
          <a:xfrm>
            <a:off x="4723376" y="2587113"/>
            <a:ext cx="4206875" cy="316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51882" y="1788272"/>
            <a:ext cx="4149862" cy="66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>
                <a:latin typeface="Segoe UI Semibold" pitchFamily="34" charset="0"/>
              </a:rPr>
              <a:t>Correlation between </a:t>
            </a:r>
            <a:r>
              <a:rPr lang="en-US" dirty="0" err="1">
                <a:latin typeface="Segoe UI Semibold" pitchFamily="34" charset="0"/>
              </a:rPr>
              <a:t>AOD</a:t>
            </a:r>
            <a:r>
              <a:rPr lang="en-US" dirty="0">
                <a:latin typeface="Segoe UI Semibold" pitchFamily="34" charset="0"/>
              </a:rPr>
              <a:t> and hourly PM</a:t>
            </a:r>
            <a:r>
              <a:rPr lang="en-US" baseline="-25000" dirty="0">
                <a:latin typeface="Segoe UI Semibold" pitchFamily="34" charset="0"/>
              </a:rPr>
              <a:t>2.5</a:t>
            </a:r>
            <a:r>
              <a:rPr lang="en-US" dirty="0">
                <a:latin typeface="Segoe UI Semibold" pitchFamily="34" charset="0"/>
              </a:rPr>
              <a:t> across United States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10838" y="5906127"/>
            <a:ext cx="3962400" cy="95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Engel-Cox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J.A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., Holloman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C.H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.,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Coutant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B.W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., Hoff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R.M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., 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2004.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Qualitative and quantitative evaluation of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MODIS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satellite sensor data for regional and urban scale air quality. </a:t>
            </a:r>
            <a:r>
              <a:rPr lang="en-US" sz="12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Atmospheric Environment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n-US" sz="1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38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(16), 2495-2509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16200000">
            <a:off x="4173213" y="3807008"/>
            <a:ext cx="698370" cy="30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200" dirty="0" smtClean="0">
                <a:latin typeface="+mn-lt"/>
              </a:rPr>
              <a:t>R value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 Objectives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876658"/>
            <a:ext cx="8581323" cy="371178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200" dirty="0" smtClean="0"/>
              <a:t>Develop a customized </a:t>
            </a:r>
            <a:r>
              <a:rPr lang="en-US" sz="3200" dirty="0" err="1"/>
              <a:t>AOD</a:t>
            </a:r>
            <a:r>
              <a:rPr lang="en-US" sz="3200" dirty="0"/>
              <a:t> product for wildfire conditions in </a:t>
            </a:r>
            <a:r>
              <a:rPr lang="en-US" sz="3200" dirty="0" smtClean="0"/>
              <a:t>the western U.S.</a:t>
            </a:r>
          </a:p>
          <a:p>
            <a:pPr lvl="1"/>
            <a:r>
              <a:rPr lang="en-US" dirty="0" smtClean="0"/>
              <a:t>High spatial resolution</a:t>
            </a:r>
          </a:p>
          <a:p>
            <a:pPr lvl="1"/>
            <a:r>
              <a:rPr lang="en-US" dirty="0"/>
              <a:t>Localized aerosol and optical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Improved cloud screening</a:t>
            </a:r>
            <a:endParaRPr lang="en-US" sz="2400" dirty="0" smtClean="0"/>
          </a:p>
          <a:p>
            <a:pPr marL="342900" lvl="1" indent="-342900">
              <a:buFontTx/>
              <a:buChar char="•"/>
            </a:pPr>
            <a:r>
              <a:rPr lang="en-US" sz="3200" dirty="0" smtClean="0"/>
              <a:t>Estimate PM</a:t>
            </a:r>
            <a:r>
              <a:rPr lang="en-US" sz="3200" baseline="-25000" dirty="0" smtClean="0"/>
              <a:t>2.5</a:t>
            </a:r>
            <a:r>
              <a:rPr lang="en-US" sz="3200" dirty="0" smtClean="0"/>
              <a:t> </a:t>
            </a:r>
            <a:r>
              <a:rPr lang="en-US" sz="3200" dirty="0"/>
              <a:t>concentrations during wildfire </a:t>
            </a:r>
            <a:r>
              <a:rPr lang="en-US" sz="3200" dirty="0" smtClean="0"/>
              <a:t>events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Objectives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85"/>
            <a:ext cx="9144000" cy="641350"/>
          </a:xfrm>
        </p:spPr>
        <p:txBody>
          <a:bodyPr/>
          <a:lstStyle/>
          <a:p>
            <a:r>
              <a:rPr lang="en-US" dirty="0" smtClean="0"/>
              <a:t>Methods Overview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478" y="1699144"/>
            <a:ext cx="5148127" cy="5096780"/>
          </a:xfrm>
        </p:spPr>
        <p:txBody>
          <a:bodyPr/>
          <a:lstStyle/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Obtain raw L</a:t>
            </a:r>
            <a:r>
              <a:rPr lang="en-US" sz="2400" dirty="0" smtClean="0"/>
              <a:t>evel </a:t>
            </a:r>
            <a:r>
              <a:rPr lang="en-US" sz="2400" dirty="0"/>
              <a:t>1b </a:t>
            </a:r>
            <a:r>
              <a:rPr lang="en-US" sz="2400" dirty="0" err="1"/>
              <a:t>MODIS</a:t>
            </a:r>
            <a:r>
              <a:rPr lang="en-US" sz="2400" dirty="0"/>
              <a:t> radiance data and corresponding </a:t>
            </a:r>
            <a:r>
              <a:rPr lang="en-US" sz="2400" dirty="0" err="1"/>
              <a:t>geolocation</a:t>
            </a:r>
            <a:r>
              <a:rPr lang="en-US" sz="2400" dirty="0"/>
              <a:t> data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>
                <a:hlinkClick r:id="rId2"/>
              </a:rPr>
              <a:t>http://ladsweb.nascom.nasa.gov/</a:t>
            </a:r>
            <a:endParaRPr lang="en-US" sz="18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/>
              <a:t>Raw data at 250 m, 500 m, </a:t>
            </a:r>
            <a:r>
              <a:rPr lang="en-US" sz="1800" dirty="0" smtClean="0"/>
              <a:t>1-km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spatial resolution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/>
              <a:t>Terra and Aqua satellites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/>
              <a:t>Time period: </a:t>
            </a:r>
            <a:r>
              <a:rPr lang="en-US" sz="1800" dirty="0" smtClean="0"/>
              <a:t> June </a:t>
            </a:r>
            <a:r>
              <a:rPr lang="en-US" sz="1800" dirty="0"/>
              <a:t>24 through July 31, </a:t>
            </a:r>
            <a:br>
              <a:rPr lang="en-US" sz="1800" dirty="0"/>
            </a:br>
            <a:r>
              <a:rPr lang="en-US" sz="1800" dirty="0"/>
              <a:t>2008 (and 2009)</a:t>
            </a:r>
          </a:p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Modifications </a:t>
            </a:r>
            <a:r>
              <a:rPr lang="en-US" sz="2400" dirty="0"/>
              <a:t>to NASA algorithm to develop our </a:t>
            </a:r>
            <a:r>
              <a:rPr lang="en-US" sz="2400" dirty="0" err="1"/>
              <a:t>AOD</a:t>
            </a:r>
            <a:r>
              <a:rPr lang="en-US" sz="2400" dirty="0"/>
              <a:t> </a:t>
            </a:r>
            <a:r>
              <a:rPr lang="en-US" sz="2400" dirty="0" smtClean="0"/>
              <a:t>product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/>
              <a:t>Develop localized surface reflectance properties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/>
              <a:t>Better characterize smoke aerosol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/>
              <a:t>Relax cloud filter </a:t>
            </a:r>
            <a:r>
              <a:rPr lang="en-US" sz="1800" dirty="0" smtClean="0"/>
              <a:t>algorithm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41512" y="2444973"/>
            <a:ext cx="3558096" cy="2888509"/>
            <a:chOff x="5541512" y="2444973"/>
            <a:chExt cx="3558096" cy="2888509"/>
          </a:xfrm>
        </p:grpSpPr>
        <p:pic>
          <p:nvPicPr>
            <p:cNvPr id="20" name="Picture 7" descr="MCj030527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512" y="2683890"/>
              <a:ext cx="9906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 descr="MCj0440405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132" y="2444973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H="1">
              <a:off x="7511616" y="3531670"/>
              <a:ext cx="952500" cy="15621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7511616" y="3531670"/>
              <a:ext cx="800100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 flipV="1">
              <a:off x="6036812" y="3425254"/>
              <a:ext cx="1474803" cy="166851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 flipV="1">
              <a:off x="6292414" y="3425254"/>
              <a:ext cx="1219200" cy="12589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5797116" y="4306467"/>
              <a:ext cx="2920753" cy="697706"/>
            </a:xfrm>
            <a:custGeom>
              <a:avLst/>
              <a:gdLst>
                <a:gd name="T0" fmla="*/ 69 w 5048"/>
                <a:gd name="T1" fmla="*/ 399 h 879"/>
                <a:gd name="T2" fmla="*/ 666 w 5048"/>
                <a:gd name="T3" fmla="*/ 303 h 879"/>
                <a:gd name="T4" fmla="*/ 871 w 5048"/>
                <a:gd name="T5" fmla="*/ 241 h 879"/>
                <a:gd name="T6" fmla="*/ 1262 w 5048"/>
                <a:gd name="T7" fmla="*/ 282 h 879"/>
                <a:gd name="T8" fmla="*/ 1557 w 5048"/>
                <a:gd name="T9" fmla="*/ 227 h 879"/>
                <a:gd name="T10" fmla="*/ 1694 w 5048"/>
                <a:gd name="T11" fmla="*/ 200 h 879"/>
                <a:gd name="T12" fmla="*/ 2023 w 5048"/>
                <a:gd name="T13" fmla="*/ 63 h 879"/>
                <a:gd name="T14" fmla="*/ 2325 w 5048"/>
                <a:gd name="T15" fmla="*/ 111 h 879"/>
                <a:gd name="T16" fmla="*/ 2654 w 5048"/>
                <a:gd name="T17" fmla="*/ 131 h 879"/>
                <a:gd name="T18" fmla="*/ 2764 w 5048"/>
                <a:gd name="T19" fmla="*/ 97 h 879"/>
                <a:gd name="T20" fmla="*/ 3210 w 5048"/>
                <a:gd name="T21" fmla="*/ 22 h 879"/>
                <a:gd name="T22" fmla="*/ 3415 w 5048"/>
                <a:gd name="T23" fmla="*/ 125 h 879"/>
                <a:gd name="T24" fmla="*/ 3779 w 5048"/>
                <a:gd name="T25" fmla="*/ 63 h 879"/>
                <a:gd name="T26" fmla="*/ 3854 w 5048"/>
                <a:gd name="T27" fmla="*/ 42 h 879"/>
                <a:gd name="T28" fmla="*/ 4060 w 5048"/>
                <a:gd name="T29" fmla="*/ 83 h 879"/>
                <a:gd name="T30" fmla="*/ 4526 w 5048"/>
                <a:gd name="T31" fmla="*/ 173 h 879"/>
                <a:gd name="T32" fmla="*/ 4848 w 5048"/>
                <a:gd name="T33" fmla="*/ 227 h 879"/>
                <a:gd name="T34" fmla="*/ 4965 w 5048"/>
                <a:gd name="T35" fmla="*/ 125 h 879"/>
                <a:gd name="T36" fmla="*/ 5027 w 5048"/>
                <a:gd name="T37" fmla="*/ 227 h 879"/>
                <a:gd name="T38" fmla="*/ 4965 w 5048"/>
                <a:gd name="T39" fmla="*/ 618 h 879"/>
                <a:gd name="T40" fmla="*/ 4807 w 5048"/>
                <a:gd name="T41" fmla="*/ 762 h 879"/>
                <a:gd name="T42" fmla="*/ 4183 w 5048"/>
                <a:gd name="T43" fmla="*/ 810 h 879"/>
                <a:gd name="T44" fmla="*/ 3738 w 5048"/>
                <a:gd name="T45" fmla="*/ 797 h 879"/>
                <a:gd name="T46" fmla="*/ 3422 w 5048"/>
                <a:gd name="T47" fmla="*/ 851 h 879"/>
                <a:gd name="T48" fmla="*/ 3237 w 5048"/>
                <a:gd name="T49" fmla="*/ 845 h 879"/>
                <a:gd name="T50" fmla="*/ 2716 w 5048"/>
                <a:gd name="T51" fmla="*/ 797 h 879"/>
                <a:gd name="T52" fmla="*/ 2126 w 5048"/>
                <a:gd name="T53" fmla="*/ 810 h 879"/>
                <a:gd name="T54" fmla="*/ 1824 w 5048"/>
                <a:gd name="T55" fmla="*/ 735 h 879"/>
                <a:gd name="T56" fmla="*/ 899 w 5048"/>
                <a:gd name="T57" fmla="*/ 803 h 879"/>
                <a:gd name="T58" fmla="*/ 398 w 5048"/>
                <a:gd name="T59" fmla="*/ 776 h 879"/>
                <a:gd name="T60" fmla="*/ 288 w 5048"/>
                <a:gd name="T61" fmla="*/ 694 h 879"/>
                <a:gd name="T62" fmla="*/ 0 w 5048"/>
                <a:gd name="T63" fmla="*/ 543 h 879"/>
                <a:gd name="T64" fmla="*/ 7 w 5048"/>
                <a:gd name="T65" fmla="*/ 509 h 8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48"/>
                <a:gd name="T100" fmla="*/ 0 h 879"/>
                <a:gd name="T101" fmla="*/ 5048 w 5048"/>
                <a:gd name="T102" fmla="*/ 879 h 8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48" h="879">
                  <a:moveTo>
                    <a:pt x="7" y="509"/>
                  </a:moveTo>
                  <a:cubicBezTo>
                    <a:pt x="34" y="469"/>
                    <a:pt x="25" y="428"/>
                    <a:pt x="69" y="399"/>
                  </a:cubicBezTo>
                  <a:cubicBezTo>
                    <a:pt x="99" y="339"/>
                    <a:pt x="150" y="312"/>
                    <a:pt x="213" y="303"/>
                  </a:cubicBezTo>
                  <a:cubicBezTo>
                    <a:pt x="399" y="312"/>
                    <a:pt x="440" y="317"/>
                    <a:pt x="666" y="303"/>
                  </a:cubicBezTo>
                  <a:cubicBezTo>
                    <a:pt x="681" y="302"/>
                    <a:pt x="712" y="275"/>
                    <a:pt x="727" y="269"/>
                  </a:cubicBezTo>
                  <a:cubicBezTo>
                    <a:pt x="772" y="253"/>
                    <a:pt x="825" y="246"/>
                    <a:pt x="871" y="241"/>
                  </a:cubicBezTo>
                  <a:cubicBezTo>
                    <a:pt x="897" y="235"/>
                    <a:pt x="921" y="227"/>
                    <a:pt x="947" y="221"/>
                  </a:cubicBezTo>
                  <a:cubicBezTo>
                    <a:pt x="1077" y="225"/>
                    <a:pt x="1161" y="216"/>
                    <a:pt x="1262" y="282"/>
                  </a:cubicBezTo>
                  <a:cubicBezTo>
                    <a:pt x="1355" y="274"/>
                    <a:pt x="1436" y="245"/>
                    <a:pt x="1530" y="234"/>
                  </a:cubicBezTo>
                  <a:cubicBezTo>
                    <a:pt x="1539" y="232"/>
                    <a:pt x="1548" y="228"/>
                    <a:pt x="1557" y="227"/>
                  </a:cubicBezTo>
                  <a:cubicBezTo>
                    <a:pt x="1584" y="224"/>
                    <a:pt x="1612" y="226"/>
                    <a:pt x="1639" y="221"/>
                  </a:cubicBezTo>
                  <a:cubicBezTo>
                    <a:pt x="1658" y="217"/>
                    <a:pt x="1675" y="205"/>
                    <a:pt x="1694" y="200"/>
                  </a:cubicBezTo>
                  <a:cubicBezTo>
                    <a:pt x="1764" y="130"/>
                    <a:pt x="1848" y="124"/>
                    <a:pt x="1941" y="111"/>
                  </a:cubicBezTo>
                  <a:cubicBezTo>
                    <a:pt x="1972" y="101"/>
                    <a:pt x="1988" y="68"/>
                    <a:pt x="2023" y="63"/>
                  </a:cubicBezTo>
                  <a:cubicBezTo>
                    <a:pt x="2051" y="59"/>
                    <a:pt x="2078" y="58"/>
                    <a:pt x="2106" y="56"/>
                  </a:cubicBezTo>
                  <a:cubicBezTo>
                    <a:pt x="2178" y="80"/>
                    <a:pt x="2250" y="101"/>
                    <a:pt x="2325" y="111"/>
                  </a:cubicBezTo>
                  <a:cubicBezTo>
                    <a:pt x="2400" y="130"/>
                    <a:pt x="2481" y="127"/>
                    <a:pt x="2558" y="138"/>
                  </a:cubicBezTo>
                  <a:cubicBezTo>
                    <a:pt x="2590" y="136"/>
                    <a:pt x="2622" y="135"/>
                    <a:pt x="2654" y="131"/>
                  </a:cubicBezTo>
                  <a:cubicBezTo>
                    <a:pt x="2681" y="128"/>
                    <a:pt x="2671" y="123"/>
                    <a:pt x="2695" y="111"/>
                  </a:cubicBezTo>
                  <a:cubicBezTo>
                    <a:pt x="2714" y="101"/>
                    <a:pt x="2748" y="99"/>
                    <a:pt x="2764" y="97"/>
                  </a:cubicBezTo>
                  <a:cubicBezTo>
                    <a:pt x="2903" y="0"/>
                    <a:pt x="2931" y="40"/>
                    <a:pt x="3155" y="35"/>
                  </a:cubicBezTo>
                  <a:cubicBezTo>
                    <a:pt x="3173" y="31"/>
                    <a:pt x="3191" y="20"/>
                    <a:pt x="3210" y="22"/>
                  </a:cubicBezTo>
                  <a:cubicBezTo>
                    <a:pt x="3236" y="24"/>
                    <a:pt x="3273" y="40"/>
                    <a:pt x="3299" y="49"/>
                  </a:cubicBezTo>
                  <a:cubicBezTo>
                    <a:pt x="3337" y="75"/>
                    <a:pt x="3379" y="97"/>
                    <a:pt x="3415" y="125"/>
                  </a:cubicBezTo>
                  <a:cubicBezTo>
                    <a:pt x="3608" y="117"/>
                    <a:pt x="3543" y="113"/>
                    <a:pt x="3669" y="97"/>
                  </a:cubicBezTo>
                  <a:cubicBezTo>
                    <a:pt x="3710" y="76"/>
                    <a:pt x="3731" y="71"/>
                    <a:pt x="3779" y="63"/>
                  </a:cubicBezTo>
                  <a:cubicBezTo>
                    <a:pt x="3790" y="61"/>
                    <a:pt x="3802" y="59"/>
                    <a:pt x="3813" y="56"/>
                  </a:cubicBezTo>
                  <a:cubicBezTo>
                    <a:pt x="3827" y="52"/>
                    <a:pt x="3854" y="42"/>
                    <a:pt x="3854" y="42"/>
                  </a:cubicBezTo>
                  <a:cubicBezTo>
                    <a:pt x="3909" y="44"/>
                    <a:pt x="3964" y="43"/>
                    <a:pt x="4019" y="49"/>
                  </a:cubicBezTo>
                  <a:cubicBezTo>
                    <a:pt x="4028" y="50"/>
                    <a:pt x="4056" y="79"/>
                    <a:pt x="4060" y="83"/>
                  </a:cubicBezTo>
                  <a:cubicBezTo>
                    <a:pt x="4095" y="112"/>
                    <a:pt x="4126" y="140"/>
                    <a:pt x="4163" y="166"/>
                  </a:cubicBezTo>
                  <a:cubicBezTo>
                    <a:pt x="4263" y="234"/>
                    <a:pt x="4405" y="171"/>
                    <a:pt x="4526" y="173"/>
                  </a:cubicBezTo>
                  <a:cubicBezTo>
                    <a:pt x="4546" y="182"/>
                    <a:pt x="4560" y="201"/>
                    <a:pt x="4581" y="207"/>
                  </a:cubicBezTo>
                  <a:cubicBezTo>
                    <a:pt x="4653" y="227"/>
                    <a:pt x="4784" y="224"/>
                    <a:pt x="4848" y="227"/>
                  </a:cubicBezTo>
                  <a:cubicBezTo>
                    <a:pt x="4862" y="225"/>
                    <a:pt x="4877" y="225"/>
                    <a:pt x="4890" y="221"/>
                  </a:cubicBezTo>
                  <a:cubicBezTo>
                    <a:pt x="4918" y="212"/>
                    <a:pt x="4940" y="149"/>
                    <a:pt x="4965" y="125"/>
                  </a:cubicBezTo>
                  <a:cubicBezTo>
                    <a:pt x="5000" y="142"/>
                    <a:pt x="5002" y="150"/>
                    <a:pt x="5013" y="186"/>
                  </a:cubicBezTo>
                  <a:cubicBezTo>
                    <a:pt x="5017" y="200"/>
                    <a:pt x="5027" y="227"/>
                    <a:pt x="5027" y="227"/>
                  </a:cubicBezTo>
                  <a:cubicBezTo>
                    <a:pt x="5032" y="258"/>
                    <a:pt x="5037" y="287"/>
                    <a:pt x="5047" y="317"/>
                  </a:cubicBezTo>
                  <a:cubicBezTo>
                    <a:pt x="5040" y="472"/>
                    <a:pt x="5048" y="512"/>
                    <a:pt x="4965" y="618"/>
                  </a:cubicBezTo>
                  <a:cubicBezTo>
                    <a:pt x="4951" y="660"/>
                    <a:pt x="4904" y="707"/>
                    <a:pt x="4862" y="721"/>
                  </a:cubicBezTo>
                  <a:cubicBezTo>
                    <a:pt x="4853" y="747"/>
                    <a:pt x="4838" y="761"/>
                    <a:pt x="4807" y="762"/>
                  </a:cubicBezTo>
                  <a:cubicBezTo>
                    <a:pt x="4643" y="766"/>
                    <a:pt x="4478" y="767"/>
                    <a:pt x="4314" y="769"/>
                  </a:cubicBezTo>
                  <a:cubicBezTo>
                    <a:pt x="4239" y="806"/>
                    <a:pt x="4299" y="800"/>
                    <a:pt x="4183" y="810"/>
                  </a:cubicBezTo>
                  <a:cubicBezTo>
                    <a:pt x="4139" y="825"/>
                    <a:pt x="4109" y="807"/>
                    <a:pt x="4074" y="783"/>
                  </a:cubicBezTo>
                  <a:cubicBezTo>
                    <a:pt x="3962" y="789"/>
                    <a:pt x="3850" y="789"/>
                    <a:pt x="3738" y="797"/>
                  </a:cubicBezTo>
                  <a:cubicBezTo>
                    <a:pt x="3712" y="799"/>
                    <a:pt x="3662" y="810"/>
                    <a:pt x="3662" y="810"/>
                  </a:cubicBezTo>
                  <a:cubicBezTo>
                    <a:pt x="3560" y="846"/>
                    <a:pt x="3561" y="845"/>
                    <a:pt x="3422" y="851"/>
                  </a:cubicBezTo>
                  <a:cubicBezTo>
                    <a:pt x="3394" y="858"/>
                    <a:pt x="3368" y="869"/>
                    <a:pt x="3340" y="879"/>
                  </a:cubicBezTo>
                  <a:cubicBezTo>
                    <a:pt x="3291" y="871"/>
                    <a:pt x="3279" y="857"/>
                    <a:pt x="3237" y="845"/>
                  </a:cubicBezTo>
                  <a:cubicBezTo>
                    <a:pt x="3206" y="799"/>
                    <a:pt x="3103" y="801"/>
                    <a:pt x="3052" y="797"/>
                  </a:cubicBezTo>
                  <a:cubicBezTo>
                    <a:pt x="2919" y="752"/>
                    <a:pt x="3017" y="779"/>
                    <a:pt x="2716" y="797"/>
                  </a:cubicBezTo>
                  <a:cubicBezTo>
                    <a:pt x="2542" y="807"/>
                    <a:pt x="2647" y="802"/>
                    <a:pt x="2400" y="810"/>
                  </a:cubicBezTo>
                  <a:cubicBezTo>
                    <a:pt x="2291" y="832"/>
                    <a:pt x="2355" y="822"/>
                    <a:pt x="2126" y="810"/>
                  </a:cubicBezTo>
                  <a:cubicBezTo>
                    <a:pt x="2081" y="808"/>
                    <a:pt x="2050" y="777"/>
                    <a:pt x="2010" y="762"/>
                  </a:cubicBezTo>
                  <a:cubicBezTo>
                    <a:pt x="1949" y="739"/>
                    <a:pt x="1889" y="739"/>
                    <a:pt x="1824" y="735"/>
                  </a:cubicBezTo>
                  <a:cubicBezTo>
                    <a:pt x="1558" y="747"/>
                    <a:pt x="1295" y="765"/>
                    <a:pt x="1029" y="776"/>
                  </a:cubicBezTo>
                  <a:cubicBezTo>
                    <a:pt x="974" y="795"/>
                    <a:pt x="960" y="798"/>
                    <a:pt x="899" y="803"/>
                  </a:cubicBezTo>
                  <a:cubicBezTo>
                    <a:pt x="739" y="801"/>
                    <a:pt x="579" y="806"/>
                    <a:pt x="419" y="797"/>
                  </a:cubicBezTo>
                  <a:cubicBezTo>
                    <a:pt x="409" y="796"/>
                    <a:pt x="406" y="782"/>
                    <a:pt x="398" y="776"/>
                  </a:cubicBezTo>
                  <a:cubicBezTo>
                    <a:pt x="380" y="760"/>
                    <a:pt x="379" y="762"/>
                    <a:pt x="357" y="755"/>
                  </a:cubicBezTo>
                  <a:cubicBezTo>
                    <a:pt x="347" y="726"/>
                    <a:pt x="318" y="704"/>
                    <a:pt x="288" y="694"/>
                  </a:cubicBezTo>
                  <a:cubicBezTo>
                    <a:pt x="207" y="637"/>
                    <a:pt x="99" y="697"/>
                    <a:pt x="7" y="666"/>
                  </a:cubicBezTo>
                  <a:cubicBezTo>
                    <a:pt x="5" y="625"/>
                    <a:pt x="0" y="584"/>
                    <a:pt x="0" y="543"/>
                  </a:cubicBezTo>
                  <a:cubicBezTo>
                    <a:pt x="0" y="526"/>
                    <a:pt x="14" y="512"/>
                    <a:pt x="14" y="495"/>
                  </a:cubicBezTo>
                  <a:cubicBezTo>
                    <a:pt x="14" y="490"/>
                    <a:pt x="9" y="504"/>
                    <a:pt x="7" y="509"/>
                  </a:cubicBezTo>
                  <a:close/>
                </a:path>
              </a:pathLst>
            </a:custGeom>
            <a:solidFill>
              <a:schemeClr val="bg2">
                <a:alpha val="67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b="1"/>
            </a:p>
          </p:txBody>
        </p:sp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5797115" y="5093770"/>
              <a:ext cx="3302493" cy="23971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b="1"/>
            </a:p>
          </p:txBody>
        </p:sp>
        <p:sp>
          <p:nvSpPr>
            <p:cNvPr id="28" name="Tree"/>
            <p:cNvSpPr>
              <a:spLocks noEditPoints="1" noChangeArrowheads="1"/>
            </p:cNvSpPr>
            <p:nvPr/>
          </p:nvSpPr>
          <p:spPr bwMode="auto">
            <a:xfrm>
              <a:off x="5913265" y="4427020"/>
              <a:ext cx="533400" cy="51435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b="1"/>
            </a:p>
          </p:txBody>
        </p:sp>
        <p:pic>
          <p:nvPicPr>
            <p:cNvPr id="29" name="Picture 4" descr="MCj0434816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265" y="4579420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ree"/>
            <p:cNvSpPr>
              <a:spLocks noEditPoints="1" noChangeArrowheads="1"/>
            </p:cNvSpPr>
            <p:nvPr/>
          </p:nvSpPr>
          <p:spPr bwMode="auto">
            <a:xfrm>
              <a:off x="5608465" y="4579420"/>
              <a:ext cx="533400" cy="51435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b="1"/>
            </a:p>
          </p:txBody>
        </p:sp>
      </p:grp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797115" y="1729314"/>
            <a:ext cx="3031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Total signal measured by satellite = </a:t>
            </a:r>
            <a:endParaRPr lang="en-US" sz="1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US" sz="1400" dirty="0">
                <a:solidFill>
                  <a:srgbClr val="A9B58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</a:t>
            </a:r>
            <a:r>
              <a:rPr lang="en-US" sz="1400" dirty="0" smtClean="0">
                <a:solidFill>
                  <a:srgbClr val="A9B58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ight </a:t>
            </a:r>
            <a:r>
              <a:rPr lang="en-US" sz="1400" dirty="0">
                <a:solidFill>
                  <a:srgbClr val="A9B58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reflected by ground 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+ light </a:t>
            </a: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reflected by aerosol </a:t>
            </a:r>
            <a:r>
              <a:rPr lang="en-US" sz="1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column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004913" y="5445558"/>
            <a:ext cx="30114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1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MODIS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measures reflectance in 36 spectral 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channels</a:t>
            </a:r>
            <a:endParaRPr lang="en-US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Daily satellite-detected reflectance at 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2.13 </a:t>
            </a: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and 0.66 µ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endParaRPr lang="en-US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 dirty="0" smtClean="0"/>
              <a:t>Local Surface Reflectance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962691"/>
            <a:ext cx="4984812" cy="4498282"/>
          </a:xfrm>
        </p:spPr>
        <p:txBody>
          <a:bodyPr/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Distinguish reflectance from aerosols in the atmospheric column vs. surface reflectance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Use </a:t>
            </a:r>
            <a:r>
              <a:rPr lang="en-US" sz="2200" dirty="0" err="1" smtClean="0"/>
              <a:t>MODIS</a:t>
            </a:r>
            <a:r>
              <a:rPr lang="en-US" sz="2200" dirty="0" smtClean="0"/>
              <a:t> top-of-atmosphere reflectance in two channels—0.66 and 2.13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Develop 0.66/2.13 </a:t>
            </a:r>
            <a:r>
              <a:rPr lang="en-US" sz="2200" dirty="0"/>
              <a:t>surface reflectance ratio under clean </a:t>
            </a:r>
            <a:r>
              <a:rPr lang="en-US" sz="2200" dirty="0" smtClean="0"/>
              <a:t>conditions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C</a:t>
            </a:r>
            <a:r>
              <a:rPr lang="en-US" sz="2200" dirty="0" smtClean="0"/>
              <a:t>alculate </a:t>
            </a:r>
            <a:r>
              <a:rPr lang="en-US" sz="2200" dirty="0"/>
              <a:t>the total column aerosol that would produce the observed 0.66 reflectance</a:t>
            </a:r>
          </a:p>
          <a:p>
            <a:pPr marL="342900" lvl="1" indent="-342900">
              <a:buFontTx/>
              <a:buChar char="•"/>
            </a:pPr>
            <a:endParaRPr lang="en-US" sz="3200" dirty="0"/>
          </a:p>
        </p:txBody>
      </p:sp>
      <p:pic>
        <p:nvPicPr>
          <p:cNvPr id="18" name="Picture 2" descr="Fig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6814" y="2838175"/>
            <a:ext cx="31496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494282" y="1962691"/>
            <a:ext cx="3224413" cy="6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Average surface </a:t>
            </a:r>
            <a:r>
              <a:rPr lang="en-US" dirty="0">
                <a:latin typeface="Segoe UI Semibold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en-US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eflectance </a:t>
            </a:r>
            <a:r>
              <a:rPr lang="en-US" dirty="0">
                <a:latin typeface="Segoe UI Semibold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en-US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atio (0.66/2.13) </a:t>
            </a:r>
            <a:endParaRPr lang="en-US" dirty="0"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57A1-679A-4407-907A-EF64E45B8F91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9126"/>
            <a:ext cx="9144000" cy="641350"/>
          </a:xfrm>
        </p:spPr>
        <p:txBody>
          <a:bodyPr/>
          <a:lstStyle/>
          <a:p>
            <a:r>
              <a:rPr lang="en-US" dirty="0" smtClean="0"/>
              <a:t>Local Aerosol Properties</a:t>
            </a:r>
            <a:endParaRPr lang="en-US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916968"/>
            <a:ext cx="3562756" cy="4647426"/>
          </a:xfrm>
        </p:spPr>
        <p:txBody>
          <a:bodyPr/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Omar Western aerosol model for western U.S. </a:t>
            </a:r>
            <a:r>
              <a:rPr lang="en-US" sz="2200" dirty="0"/>
              <a:t>used in </a:t>
            </a:r>
            <a:r>
              <a:rPr lang="en-US" sz="2200" dirty="0" smtClean="0"/>
              <a:t>standard </a:t>
            </a:r>
            <a:r>
              <a:rPr lang="en-US" sz="2200" dirty="0"/>
              <a:t>NASA </a:t>
            </a:r>
            <a:r>
              <a:rPr lang="en-US" sz="2200" dirty="0" err="1"/>
              <a:t>AOD</a:t>
            </a:r>
            <a:r>
              <a:rPr lang="en-US" sz="2200" dirty="0"/>
              <a:t> product </a:t>
            </a:r>
            <a:endParaRPr lang="en-US" sz="2200" dirty="0" smtClean="0"/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California biomass model has aerosol optical properties specific to California and biomass burning conditions</a:t>
            </a:r>
          </a:p>
          <a:p>
            <a:pPr marL="285750" lvl="3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Biomass model better characterizes </a:t>
            </a:r>
            <a:r>
              <a:rPr lang="en-US" sz="2200" dirty="0">
                <a:ea typeface="+mn-ea"/>
                <a:cs typeface="+mn-cs"/>
              </a:rPr>
              <a:t>smoke aerosol</a:t>
            </a:r>
          </a:p>
        </p:txBody>
      </p:sp>
      <p:pic>
        <p:nvPicPr>
          <p:cNvPr id="5" name="Picture 8" descr="aerosol model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9511" y="2900954"/>
            <a:ext cx="4638675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05916" y="1916968"/>
            <a:ext cx="3733309" cy="69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Aerosol </a:t>
            </a:r>
            <a:r>
              <a:rPr lang="en-US" dirty="0">
                <a:latin typeface="Segoe UI Semibold" pitchFamily="34" charset="0"/>
                <a:ea typeface="Segoe UI" pitchFamily="34" charset="0"/>
                <a:cs typeface="Segoe UI" pitchFamily="34" charset="0"/>
              </a:rPr>
              <a:t>size distributions for different aerosol optical models</a:t>
            </a:r>
          </a:p>
          <a:p>
            <a:pPr algn="ctr">
              <a:buFont typeface="Arial" charset="0"/>
              <a:buNone/>
            </a:pP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Green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BlueGreenTemplate</Template>
  <TotalTime>626</TotalTime>
  <Words>807</Words>
  <Application>Microsoft Office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BlueGreenTemplate</vt:lpstr>
      <vt:lpstr>Developing a High Spatial Resolution Aerosol Optical Depth Product Using MODIS Data to Evaluate Aerosol During Large Wildfire Events</vt:lpstr>
      <vt:lpstr>Outline</vt:lpstr>
      <vt:lpstr>Smoke and Air Pollution</vt:lpstr>
      <vt:lpstr>2008 Fires in Northern California</vt:lpstr>
      <vt:lpstr>Estimating the Spatial Distribution of PM2.5</vt:lpstr>
      <vt:lpstr>Our Study Objectives</vt:lpstr>
      <vt:lpstr>Methods Overview</vt:lpstr>
      <vt:lpstr>Local Surface Reflectance</vt:lpstr>
      <vt:lpstr>Local Aerosol Properties</vt:lpstr>
      <vt:lpstr>Improved Cloud Filter</vt:lpstr>
      <vt:lpstr>Comparison of AOD Products</vt:lpstr>
      <vt:lpstr>Validating AOD with AOT</vt:lpstr>
      <vt:lpstr>Validating AOD with PM2.5</vt:lpstr>
      <vt:lpstr>Time-Series at Select Sites:  PM2.5 &amp; AOD</vt:lpstr>
      <vt:lpstr>AOD-Estimated PM2.5</vt:lpstr>
      <vt:lpstr>Conclusions</vt:lpstr>
      <vt:lpstr>Future Applications</vt:lpstr>
      <vt:lpstr>Contact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Presentation, Sometimes Two Lines</dc:title>
  <dc:creator>Steve Reid</dc:creator>
  <cp:lastModifiedBy>Steve Reid</cp:lastModifiedBy>
  <cp:revision>30</cp:revision>
  <cp:lastPrinted>2013-10-22T21:58:57Z</cp:lastPrinted>
  <dcterms:created xsi:type="dcterms:W3CDTF">2013-10-14T20:37:30Z</dcterms:created>
  <dcterms:modified xsi:type="dcterms:W3CDTF">2013-10-24T22:26:15Z</dcterms:modified>
</cp:coreProperties>
</file>