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0" r:id="rId2"/>
    <p:sldId id="665" r:id="rId3"/>
    <p:sldId id="659" r:id="rId4"/>
    <p:sldId id="608" r:id="rId5"/>
    <p:sldId id="612" r:id="rId6"/>
    <p:sldId id="662" r:id="rId7"/>
    <p:sldId id="666" r:id="rId8"/>
    <p:sldId id="627" r:id="rId9"/>
    <p:sldId id="634" r:id="rId10"/>
    <p:sldId id="637" r:id="rId11"/>
    <p:sldId id="616" r:id="rId12"/>
    <p:sldId id="660" r:id="rId13"/>
    <p:sldId id="668" r:id="rId14"/>
    <p:sldId id="661" r:id="rId15"/>
    <p:sldId id="654" r:id="rId16"/>
  </p:sldIdLst>
  <p:sldSz cx="9144000" cy="6858000" type="screen4x3"/>
  <p:notesSz cx="7019925" cy="93059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Rounded MT Bold" pitchFamily="34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9"/>
    <a:srgbClr val="FF0000"/>
    <a:srgbClr val="333333"/>
    <a:srgbClr val="000000"/>
    <a:srgbClr val="336699"/>
    <a:srgbClr val="009900"/>
    <a:srgbClr val="EAEAEA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76" autoAdjust="0"/>
  </p:normalViewPr>
  <p:slideViewPr>
    <p:cSldViewPr snapToGrid="0">
      <p:cViewPr varScale="1">
        <p:scale>
          <a:sx n="83" d="100"/>
          <a:sy n="83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l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733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l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733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C0D43DB-AE9B-44C9-B826-D0711630F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l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733" y="0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9" y="4420950"/>
            <a:ext cx="5614668" cy="418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l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733" y="8838722"/>
            <a:ext cx="3042603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28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8B6A537-8018-4331-8D85-54855E0A2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6BA34-C78F-4D09-BEF6-76D8EB37BB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 so that AQS</a:t>
            </a:r>
            <a:r>
              <a:rPr lang="en-US" baseline="0" dirty="0" smtClean="0"/>
              <a:t> and CASTNET sections are side-by-side, and box on right is at bottom?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B6A537-8018-4331-8D85-54855E0A2A3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PA_Master Template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224588"/>
            <a:ext cx="762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3438" y="6224588"/>
            <a:ext cx="5643562" cy="228600"/>
          </a:xfrm>
          <a:prstGeom prst="rect">
            <a:avLst/>
          </a:prstGeom>
          <a:solidFill>
            <a:srgbClr val="003F69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l">
              <a:lnSpc>
                <a:spcPct val="90000"/>
              </a:lnSpc>
              <a:defRPr/>
            </a:pPr>
            <a:r>
              <a:rPr lang="en-US" sz="900" b="1">
                <a:solidFill>
                  <a:schemeClr val="bg1"/>
                </a:solidFill>
              </a:rPr>
              <a:t>Office of Research and Development</a:t>
            </a:r>
            <a:endParaRPr lang="en-US" sz="900" b="1"/>
          </a:p>
          <a:p>
            <a:pPr algn="l">
              <a:lnSpc>
                <a:spcPct val="90000"/>
              </a:lnSpc>
              <a:defRPr/>
            </a:pPr>
            <a:r>
              <a:rPr lang="en-US" sz="900">
                <a:solidFill>
                  <a:schemeClr val="bg1"/>
                </a:solidFill>
              </a:rPr>
              <a:t>National Exposure Research Laboratory, Atmospheric Modeling and Analysis Division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895600" y="3581400"/>
            <a:ext cx="6248400" cy="1676400"/>
          </a:xfrm>
          <a:prstGeom prst="rect">
            <a:avLst/>
          </a:prstGeom>
          <a:solidFill>
            <a:srgbClr val="0070B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1988" y="990600"/>
            <a:ext cx="7966075" cy="1447800"/>
          </a:xfrm>
          <a:solidFill>
            <a:srgbClr val="003F69">
              <a:alpha val="0"/>
            </a:srgbClr>
          </a:solidFill>
        </p:spPr>
        <p:txBody>
          <a:bodyPr lIns="0" tIns="0" rIns="0" bIns="0" anchor="b"/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9288" y="2559050"/>
            <a:ext cx="7978775" cy="1579563"/>
          </a:xfrm>
          <a:solidFill>
            <a:srgbClr val="003F69">
              <a:alpha val="0"/>
            </a:srgbClr>
          </a:solidFill>
        </p:spPr>
        <p:txBody>
          <a:bodyPr lIns="0" tIns="0" rIns="0" bIns="0"/>
          <a:lstStyle>
            <a:lvl1pPr marL="0" indent="0">
              <a:lnSpc>
                <a:spcPct val="70000"/>
              </a:lnSpc>
              <a:buFont typeface="Times" pitchFamily="18" charset="0"/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95DC-4683-4270-AEE8-58634869E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96838"/>
            <a:ext cx="2182812" cy="605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96838"/>
            <a:ext cx="6396038" cy="605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02F38-A2D7-401B-8D74-A8DD35002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775" y="96838"/>
            <a:ext cx="7943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490663"/>
            <a:ext cx="4289425" cy="4660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90663"/>
            <a:ext cx="4289425" cy="4660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22F1E-C7DC-42BB-9B03-B7DC02F97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227B-4E24-4462-A9C3-2CD9F15AC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1D40C-C4AD-4D54-AD0E-35853D5BD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490663"/>
            <a:ext cx="4289425" cy="466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0663"/>
            <a:ext cx="4289425" cy="466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A9132-22C5-467F-9EAE-4F134465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6455F-B070-4602-9548-9CB56E852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6979-4A75-45D5-A6C3-CCED5556B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4006-84F8-48C3-8FF1-101F0697F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1BDF-F2F7-4000-AA00-7AC9D022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11A97-3E89-45BA-8138-C03E0C1AF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490663"/>
            <a:ext cx="873125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6224588"/>
            <a:ext cx="685800" cy="228600"/>
          </a:xfrm>
          <a:prstGeom prst="rect">
            <a:avLst/>
          </a:prstGeom>
          <a:solidFill>
            <a:srgbClr val="0070B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24588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291FAF2A-7305-4169-9EB0-3D893EB00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93775" y="96838"/>
            <a:ext cx="7943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6" descr="EPA_log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563" y="55563"/>
            <a:ext cx="8223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+mj-lt"/>
          <a:ea typeface="+mj-ea"/>
          <a:cs typeface="+mj-cs"/>
        </a:defRPr>
      </a:lvl1pPr>
      <a:lvl2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2pPr>
      <a:lvl3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3pPr>
      <a:lvl4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4pPr>
      <a:lvl5pPr marL="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5pPr>
      <a:lvl6pPr marL="5111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6pPr>
      <a:lvl7pPr marL="9683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7pPr>
      <a:lvl8pPr marL="14255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8pPr>
      <a:lvl9pPr marL="1882775" algn="l" rtl="0" fontAlgn="base">
        <a:spcBef>
          <a:spcPct val="0"/>
        </a:spcBef>
        <a:spcAft>
          <a:spcPct val="0"/>
        </a:spcAft>
        <a:defRPr sz="2000" b="1">
          <a:solidFill>
            <a:srgbClr val="0070B9"/>
          </a:solidFill>
          <a:latin typeface="Arial Rounded MT Bold" pitchFamily="34" charset="0"/>
          <a:ea typeface="ＭＳ Ｐゴシック" pitchFamily="1" charset="-128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8788" indent="-17462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742950" indent="-168275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SzPct val="9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027113" indent="-169863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1317625" indent="-176213" algn="l" rtl="0" eaLnBrk="0" fontAlgn="base" hangingPunct="0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5pPr>
      <a:lvl6pPr marL="17748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6pPr>
      <a:lvl7pPr marL="22320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7pPr>
      <a:lvl8pPr marL="26892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8pPr>
      <a:lvl9pPr marL="3146425" indent="-176213" algn="l" rtl="0" fontAlgn="base">
        <a:spcBef>
          <a:spcPct val="20000"/>
        </a:spcBef>
        <a:spcAft>
          <a:spcPct val="0"/>
        </a:spcAft>
        <a:buClr>
          <a:srgbClr val="0070B9"/>
        </a:buClr>
        <a:buChar char="»"/>
        <a:defRPr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4838" y="1165225"/>
            <a:ext cx="826135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Changes in U.S. Regional-Scale Air Quality </a:t>
            </a:r>
            <a:b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 2030 Simulated Using RCP 6.0</a:t>
            </a:r>
            <a:endParaRPr lang="en-US" sz="1800" b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22300" y="2546350"/>
            <a:ext cx="8193088" cy="1398588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dirty="0" smtClean="0"/>
              <a:t>Chris Nolte</a:t>
            </a:r>
            <a:r>
              <a:rPr lang="en-US" baseline="30000" dirty="0" smtClean="0"/>
              <a:t>1</a:t>
            </a:r>
            <a:r>
              <a:rPr lang="en-US" dirty="0" smtClean="0"/>
              <a:t>,Tanya Otte</a:t>
            </a:r>
            <a:r>
              <a:rPr lang="en-US" baseline="30000" dirty="0" smtClean="0"/>
              <a:t>1</a:t>
            </a:r>
            <a:r>
              <a:rPr lang="en-US" dirty="0" smtClean="0"/>
              <a:t>, Rob Pinder</a:t>
            </a:r>
            <a:r>
              <a:rPr lang="en-US" baseline="30000" dirty="0" smtClean="0"/>
              <a:t>1</a:t>
            </a:r>
            <a:r>
              <a:rPr lang="en-US" dirty="0" smtClean="0"/>
              <a:t>, Jared Bowden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Greg Faluvegi</a:t>
            </a:r>
            <a:r>
              <a:rPr lang="en-US" baseline="30000" dirty="0" smtClean="0"/>
              <a:t>3</a:t>
            </a:r>
            <a:r>
              <a:rPr lang="en-US" dirty="0" smtClean="0"/>
              <a:t>, and Drew Shindell</a:t>
            </a:r>
            <a:r>
              <a:rPr lang="en-US" baseline="30000" dirty="0" smtClean="0"/>
              <a:t>3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endParaRPr lang="en-US" sz="1050" dirty="0" smtClean="0"/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z="1200" baseline="30000" dirty="0" smtClean="0"/>
              <a:t>1</a:t>
            </a:r>
            <a:r>
              <a:rPr lang="en-US" sz="1200" dirty="0" smtClean="0"/>
              <a:t>U.S. Environmental Protection Agency, Research Triangle Park, North Carolina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z="1200" baseline="30000" dirty="0" smtClean="0"/>
              <a:t>2</a:t>
            </a:r>
            <a:r>
              <a:rPr lang="en-US" sz="1200" dirty="0" smtClean="0"/>
              <a:t>Institute for the Environment, University of North Carolina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z="1200" baseline="30000" dirty="0" smtClean="0"/>
              <a:t>3</a:t>
            </a:r>
            <a:r>
              <a:rPr lang="en-US" sz="1200" dirty="0" smtClean="0"/>
              <a:t>NASA Goddard Institute for Space Studies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endParaRPr lang="en-US" sz="1050" dirty="0" smtClean="0"/>
          </a:p>
          <a:p>
            <a:pPr algn="ctr" eaLnBrk="1" hangingPunct="1">
              <a:lnSpc>
                <a:spcPct val="100000"/>
              </a:lnSpc>
              <a:spcAft>
                <a:spcPct val="25000"/>
              </a:spcAft>
            </a:pPr>
            <a:endParaRPr lang="en-US" sz="1800" dirty="0" smtClean="0"/>
          </a:p>
          <a:p>
            <a:pPr algn="ctr" eaLnBrk="1" hangingPunct="1">
              <a:lnSpc>
                <a:spcPct val="100000"/>
              </a:lnSpc>
              <a:spcAft>
                <a:spcPct val="25000"/>
              </a:spcAft>
            </a:pP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Annual CMAS Users’ Conference</a:t>
            </a:r>
            <a:endParaRPr lang="en-US" sz="1800" dirty="0" smtClean="0"/>
          </a:p>
          <a:p>
            <a:pPr algn="ctr" eaLnBrk="1" hangingPunct="1">
              <a:lnSpc>
                <a:spcPct val="100000"/>
              </a:lnSpc>
              <a:spcAft>
                <a:spcPct val="25000"/>
              </a:spcAft>
            </a:pPr>
            <a:r>
              <a:rPr lang="en-US" sz="1800" dirty="0" smtClean="0"/>
              <a:t>30 October 2013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endParaRPr lang="en-US" baseline="30000" dirty="0" smtClean="0"/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endParaRPr lang="en-US" sz="9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pr-pm25-modobs-Ann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710" y="731223"/>
            <a:ext cx="3143250" cy="3143250"/>
          </a:xfrm>
          <a:prstGeom prst="rect">
            <a:avLst/>
          </a:prstGeom>
        </p:spPr>
      </p:pic>
      <p:pic>
        <p:nvPicPr>
          <p:cNvPr id="9" name="Picture 8" descr="impr-so4-modobs-Annu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265" y="3727694"/>
            <a:ext cx="3143250" cy="3143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6800" y="228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B9"/>
                </a:solidFill>
              </a:rPr>
              <a:t>PM2.5 and SO4 Bias at IMPROVE sites</a:t>
            </a:r>
            <a:endParaRPr lang="en-US" sz="2400" dirty="0">
              <a:solidFill>
                <a:srgbClr val="0070B9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77635" y="736717"/>
          <a:ext cx="4941640" cy="5404080"/>
        </p:xfrm>
        <a:graphic>
          <a:graphicData uri="http://schemas.openxmlformats.org/drawingml/2006/table">
            <a:tbl>
              <a:tblPr/>
              <a:tblGrid>
                <a:gridCol w="1024520"/>
                <a:gridCol w="833029"/>
                <a:gridCol w="984489"/>
                <a:gridCol w="1111274"/>
                <a:gridCol w="988328"/>
              </a:tblGrid>
              <a:tr h="1340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Seasonal PM2.5 Bias at IMPROVE Sites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532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median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bias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NMdB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DJF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4.9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MAM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-0.30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JJA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-2.6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-0.44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SON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-0.7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-0.18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annual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-1.0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Seasonal SO4 Bias at IMPROVE Sites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median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bias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NMdB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DJF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MAM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-0.09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JJA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SON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annual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8196" y="3458709"/>
            <a:ext cx="340963" cy="338554"/>
          </a:xfrm>
          <a:prstGeom prst="rect">
            <a:avLst/>
          </a:prstGeom>
          <a:solidFill>
            <a:schemeClr val="accent3"/>
          </a:solidFill>
        </p:spPr>
        <p:txBody>
          <a:bodyPr wrap="square" lIns="0" rIns="0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8196" y="3422548"/>
            <a:ext cx="2882684" cy="338554"/>
            <a:chOff x="488196" y="3461293"/>
            <a:chExt cx="2882684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1113295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-2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00386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0</a:t>
              </a:r>
              <a:endParaRPr lang="en-US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29917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07403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8196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-4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46509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-1</a:t>
              </a:r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330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-3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17367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89688" y="3461293"/>
              <a:ext cx="34096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2369" y="6473074"/>
            <a:ext cx="2890433" cy="276999"/>
            <a:chOff x="462369" y="6473074"/>
            <a:chExt cx="2890433" cy="276999"/>
          </a:xfrm>
        </p:grpSpPr>
        <p:sp>
          <p:nvSpPr>
            <p:cNvPr id="20" name="TextBox 19"/>
            <p:cNvSpPr txBox="1"/>
            <p:nvPr/>
          </p:nvSpPr>
          <p:spPr>
            <a:xfrm>
              <a:off x="1102966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-1.0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82308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0.0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11839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2.0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89325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1.0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2369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-2.0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43929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-0.5</a:t>
              </a:r>
              <a:endParaRPr lang="en-US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93001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-1.5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99289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1.5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71610" y="6473074"/>
              <a:ext cx="340963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/>
                <a:t>0.5</a:t>
              </a:r>
              <a:endParaRPr lang="en-US" sz="12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28081" y="6307810"/>
            <a:ext cx="498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SO4 concentrations unbiased on  average.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484006-84F8-48C3-8FF1-101F0697FE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 descr="cc-wrf-t2mean-dj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4994" y="1409299"/>
            <a:ext cx="1905000" cy="1428750"/>
          </a:xfrm>
          <a:prstGeom prst="rect">
            <a:avLst/>
          </a:prstGeom>
        </p:spPr>
      </p:pic>
      <p:pic>
        <p:nvPicPr>
          <p:cNvPr id="9" name="Picture 8" descr="cc-wrf-t2mean-j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08366" y="1409299"/>
            <a:ext cx="1905000" cy="1428750"/>
          </a:xfrm>
          <a:prstGeom prst="rect">
            <a:avLst/>
          </a:prstGeom>
        </p:spPr>
      </p:pic>
      <p:pic>
        <p:nvPicPr>
          <p:cNvPr id="10" name="Picture 9" descr="cc-wrf-t2mean-ma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48548" y="1409299"/>
            <a:ext cx="1905000" cy="1428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06634" y="168260"/>
            <a:ext cx="66724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B9"/>
                </a:solidFill>
              </a:rPr>
              <a:t>Changes in Seasonal Average Temperature </a:t>
            </a:r>
            <a:br>
              <a:rPr lang="en-US" sz="2400" dirty="0" smtClean="0">
                <a:solidFill>
                  <a:srgbClr val="0070B9"/>
                </a:solidFill>
              </a:rPr>
            </a:br>
            <a:r>
              <a:rPr lang="en-US" sz="2400" dirty="0" smtClean="0">
                <a:solidFill>
                  <a:srgbClr val="0070B9"/>
                </a:solidFill>
              </a:rPr>
              <a:t>and Accumulated Precip</a:t>
            </a:r>
            <a:endParaRPr lang="en-US" sz="2400" dirty="0">
              <a:solidFill>
                <a:srgbClr val="0070B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0763" y="1009033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Winter (DJF)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91719" y="1009033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Spring (MAM)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37009" y="1009033"/>
            <a:ext cx="14164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Summer (JJA)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66993" y="1009033"/>
            <a:ext cx="1065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(SON)</a:t>
            </a:r>
            <a:endParaRPr lang="en-US" dirty="0"/>
          </a:p>
        </p:txBody>
      </p:sp>
      <p:pic>
        <p:nvPicPr>
          <p:cNvPr id="3" name="Picture 2" descr="cc-wrf-t2mean-s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0838" y="1409299"/>
            <a:ext cx="1905000" cy="1428750"/>
          </a:xfrm>
          <a:prstGeom prst="rect">
            <a:avLst/>
          </a:prstGeom>
        </p:spPr>
      </p:pic>
      <p:pic>
        <p:nvPicPr>
          <p:cNvPr id="32" name="Picture 31" descr="cc-wrf-precip-s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0838" y="3988358"/>
            <a:ext cx="1905000" cy="1428750"/>
          </a:xfrm>
          <a:prstGeom prst="rect">
            <a:avLst/>
          </a:prstGeom>
        </p:spPr>
      </p:pic>
      <p:pic>
        <p:nvPicPr>
          <p:cNvPr id="33" name="Picture 32" descr="cc-wrf-precip-dj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4994" y="3988358"/>
            <a:ext cx="1905000" cy="1428750"/>
          </a:xfrm>
          <a:prstGeom prst="rect">
            <a:avLst/>
          </a:prstGeom>
        </p:spPr>
      </p:pic>
      <p:pic>
        <p:nvPicPr>
          <p:cNvPr id="34" name="Picture 33" descr="cc-wrf-precip-jja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08366" y="3988358"/>
            <a:ext cx="1905000" cy="1428750"/>
          </a:xfrm>
          <a:prstGeom prst="rect">
            <a:avLst/>
          </a:prstGeom>
        </p:spPr>
      </p:pic>
      <p:pic>
        <p:nvPicPr>
          <p:cNvPr id="35" name="Picture 34" descr="cc-wrf-precip-mam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48548" y="3988358"/>
            <a:ext cx="1905000" cy="142875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642820" y="5424407"/>
            <a:ext cx="691224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Precip changes are small in comparison to current biases </a:t>
            </a:r>
          </a:p>
          <a:p>
            <a:pPr algn="l">
              <a:spcBef>
                <a:spcPts val="600"/>
              </a:spcBef>
            </a:pPr>
            <a:r>
              <a:rPr lang="en-US" sz="1600" dirty="0" smtClean="0"/>
              <a:t>Wintertime drying in California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69017" y="2926596"/>
            <a:ext cx="69122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Summertime increase of 0.5 K throughout US, reaching 2 K in central US.  Warming during fall up to 3 K.  </a:t>
            </a:r>
          </a:p>
          <a:p>
            <a:pPr algn="l">
              <a:spcBef>
                <a:spcPts val="600"/>
              </a:spcBef>
            </a:pPr>
            <a:r>
              <a:rPr lang="en-US" sz="1600" dirty="0" smtClean="0"/>
              <a:t>Changes in average of daily maximum temperature are similar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4281" y="1196598"/>
          <a:ext cx="4075876" cy="5393055"/>
        </p:xfrm>
        <a:graphic>
          <a:graphicData uri="http://schemas.openxmlformats.org/drawingml/2006/table">
            <a:tbl>
              <a:tblPr/>
              <a:tblGrid>
                <a:gridCol w="890976"/>
                <a:gridCol w="573675"/>
                <a:gridCol w="708534"/>
                <a:gridCol w="531881"/>
                <a:gridCol w="642391"/>
                <a:gridCol w="728419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AQS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CASTNET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CMAQ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Projected Change in Ozone Distribution from 2000 to 2030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2491546"/>
            <a:ext cx="34290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Modeled 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increases by 0.4 ppb on average throughout distribution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Seasonal/annual average PM</a:t>
            </a:r>
            <a:r>
              <a:rPr lang="en-US" sz="1600" baseline="-25000" dirty="0" smtClean="0"/>
              <a:t>2.5</a:t>
            </a:r>
            <a:r>
              <a:rPr lang="en-US" sz="1600" dirty="0" smtClean="0"/>
              <a:t> concentrations virtually unchanged (&lt; 0.1 </a:t>
            </a:r>
            <a:r>
              <a:rPr lang="el-GR" sz="1600" dirty="0" smtClean="0">
                <a:latin typeface="Calibri"/>
              </a:rPr>
              <a:t>μ</a:t>
            </a:r>
            <a:r>
              <a:rPr lang="en-US" sz="1600" dirty="0" smtClean="0"/>
              <a:t>g m</a:t>
            </a:r>
            <a:r>
              <a:rPr lang="en-US" sz="1600" baseline="30000" dirty="0" smtClean="0"/>
              <a:t>-3</a:t>
            </a:r>
            <a:r>
              <a:rPr lang="en-US" sz="1600" dirty="0" smtClean="0"/>
              <a:t>; not shown)</a:t>
            </a:r>
          </a:p>
          <a:p>
            <a:pPr algn="l"/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741" y="1673817"/>
            <a:ext cx="1286359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800" b="1" dirty="0" smtClean="0">
                <a:latin typeface="Calibri" pitchFamily="34" charset="0"/>
              </a:rPr>
              <a:t>AQS </a:t>
            </a:r>
            <a:br>
              <a:rPr lang="en-US" sz="1800" b="1" dirty="0" smtClean="0">
                <a:latin typeface="Calibri" pitchFamily="34" charset="0"/>
              </a:rPr>
            </a:br>
            <a:r>
              <a:rPr lang="en-US" sz="1800" b="1" dirty="0" smtClean="0">
                <a:latin typeface="Calibri" pitchFamily="34" charset="0"/>
              </a:rPr>
              <a:t>(~1150 sites)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742" y="4626244"/>
            <a:ext cx="951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CASTNET</a:t>
            </a:r>
            <a:br>
              <a:rPr lang="en-US" sz="1600" b="1" dirty="0" smtClean="0">
                <a:latin typeface="Calibri" pitchFamily="34" charset="0"/>
              </a:rPr>
            </a:br>
            <a:r>
              <a:rPr lang="en-US" sz="1600" b="1" dirty="0" smtClean="0">
                <a:latin typeface="Calibri" pitchFamily="34" charset="0"/>
              </a:rPr>
              <a:t>(80 sites)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Air Quality under Future Climate</a:t>
            </a:r>
            <a:br>
              <a:rPr lang="en-US" dirty="0" smtClean="0"/>
            </a:br>
            <a:r>
              <a:rPr lang="en-US" dirty="0" smtClean="0"/>
              <a:t>with Constant Anthropogenic Emissions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01955" y="1251585"/>
            <a:ext cx="3872081" cy="3811905"/>
            <a:chOff x="4551045" y="1251585"/>
            <a:chExt cx="3872081" cy="3811905"/>
          </a:xfrm>
        </p:grpSpPr>
        <p:pic>
          <p:nvPicPr>
            <p:cNvPr id="4" name="Picture 3" descr="max8-v6-curfu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51045" y="1348740"/>
              <a:ext cx="3714750" cy="3714750"/>
            </a:xfrm>
            <a:prstGeom prst="rect">
              <a:avLst/>
            </a:prstGeom>
          </p:spPr>
        </p:pic>
        <p:grpSp>
          <p:nvGrpSpPr>
            <p:cNvPr id="7" name="Group 29"/>
            <p:cNvGrpSpPr/>
            <p:nvPr/>
          </p:nvGrpSpPr>
          <p:grpSpPr>
            <a:xfrm>
              <a:off x="4749861" y="4618289"/>
              <a:ext cx="3295282" cy="307777"/>
              <a:chOff x="4749861" y="4637339"/>
              <a:chExt cx="3295282" cy="30777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49861" y="4637339"/>
                <a:ext cx="35137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-4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96795" y="4637339"/>
                <a:ext cx="35137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-2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155767" y="4637339"/>
                <a:ext cx="514886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-0.5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385585" y="4637339"/>
                <a:ext cx="29206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573275" y="4637339"/>
                <a:ext cx="45557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0.5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121336" y="4637339"/>
                <a:ext cx="35137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-3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64286" y="4637339"/>
                <a:ext cx="35137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-1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019651" y="4637339"/>
                <a:ext cx="292067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753076" y="4637339"/>
                <a:ext cx="292067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901829" y="4281382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ppb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67300" y="1251585"/>
              <a:ext cx="273367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Change in mean MDA8 O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316229" y="1819275"/>
            <a:ext cx="238125" cy="21717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ＭＳ Ｐゴシック" pitchFamily="1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2970" y="4960620"/>
            <a:ext cx="7772400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1600" dirty="0" smtClean="0"/>
              <a:t>Mean MDA8 O3 increases 0.5-2 ppb, largely consistent with area of warming.</a:t>
            </a:r>
          </a:p>
          <a:p>
            <a:pPr algn="l">
              <a:spcAft>
                <a:spcPts val="0"/>
              </a:spcAft>
            </a:pPr>
            <a:endParaRPr lang="en-US" sz="1600" dirty="0" smtClean="0"/>
          </a:p>
          <a:p>
            <a:pPr algn="l">
              <a:spcAft>
                <a:spcPts val="0"/>
              </a:spcAft>
            </a:pPr>
            <a:r>
              <a:rPr lang="en-US" sz="1600" dirty="0" smtClean="0"/>
              <a:t>Larger increases for 95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percentile.</a:t>
            </a:r>
            <a:endParaRPr lang="en-US" sz="1600" dirty="0"/>
          </a:p>
        </p:txBody>
      </p:sp>
      <p:pic>
        <p:nvPicPr>
          <p:cNvPr id="39" name="Picture 38" descr="max8-v7-curfut-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9620" y="1314450"/>
            <a:ext cx="3543300" cy="3543300"/>
          </a:xfrm>
          <a:prstGeom prst="rect">
            <a:avLst/>
          </a:prstGeom>
        </p:spPr>
      </p:pic>
      <p:grpSp>
        <p:nvGrpSpPr>
          <p:cNvPr id="40" name="Group 29"/>
          <p:cNvGrpSpPr/>
          <p:nvPr/>
        </p:nvGrpSpPr>
        <p:grpSpPr>
          <a:xfrm>
            <a:off x="4646991" y="4606859"/>
            <a:ext cx="3295282" cy="307777"/>
            <a:chOff x="4749861" y="4637339"/>
            <a:chExt cx="3295282" cy="307777"/>
          </a:xfrm>
        </p:grpSpPr>
        <p:sp>
          <p:nvSpPr>
            <p:cNvPr id="41" name="TextBox 40"/>
            <p:cNvSpPr txBox="1"/>
            <p:nvPr/>
          </p:nvSpPr>
          <p:spPr>
            <a:xfrm>
              <a:off x="4749861" y="4637339"/>
              <a:ext cx="35137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96795" y="4637339"/>
              <a:ext cx="35137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55767" y="4637339"/>
              <a:ext cx="51488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-0.5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85585" y="4637339"/>
              <a:ext cx="29206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73275" y="4637339"/>
              <a:ext cx="45557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0.5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21336" y="4637339"/>
              <a:ext cx="35137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64286" y="4637339"/>
              <a:ext cx="35137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19651" y="4637339"/>
              <a:ext cx="29206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753076" y="4637339"/>
              <a:ext cx="29206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709160" y="1243965"/>
            <a:ext cx="33489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Change in 95</a:t>
            </a:r>
            <a:r>
              <a:rPr lang="en-US" baseline="30000" dirty="0" smtClean="0"/>
              <a:t>th</a:t>
            </a:r>
            <a:r>
              <a:rPr lang="en-US" dirty="0" smtClean="0"/>
              <a:t> Percentile MDA8 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Downscaled Climate and Air Quality (ca. 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" y="1440180"/>
            <a:ext cx="8731250" cy="4711383"/>
          </a:xfrm>
        </p:spPr>
        <p:txBody>
          <a:bodyPr/>
          <a:lstStyle/>
          <a:p>
            <a:r>
              <a:rPr lang="en-US" dirty="0" smtClean="0"/>
              <a:t>WRF temperatures and precip consistent with Model E2 and representative of spatial patterns in NARR</a:t>
            </a:r>
          </a:p>
          <a:p>
            <a:pPr lvl="1"/>
            <a:r>
              <a:rPr lang="en-US" dirty="0" smtClean="0"/>
              <a:t>Cool bias during summer of &gt; 1 K</a:t>
            </a:r>
          </a:p>
          <a:p>
            <a:pPr lvl="1"/>
            <a:r>
              <a:rPr lang="en-US" dirty="0" smtClean="0"/>
              <a:t>Wet bias throughout year, particularly spring/summer in eastern US</a:t>
            </a:r>
          </a:p>
          <a:p>
            <a:r>
              <a:rPr lang="en-US" dirty="0" smtClean="0"/>
              <a:t>Biases in O</a:t>
            </a:r>
            <a:r>
              <a:rPr lang="en-US" baseline="-25000" dirty="0" smtClean="0"/>
              <a:t>3</a:t>
            </a:r>
            <a:r>
              <a:rPr lang="en-US" dirty="0" smtClean="0"/>
              <a:t> roughly comparable to those obtained in retrospective modeling applications</a:t>
            </a:r>
          </a:p>
          <a:p>
            <a:pPr lvl="1"/>
            <a:r>
              <a:rPr lang="en-US" dirty="0" smtClean="0"/>
              <a:t>98</a:t>
            </a:r>
            <a:r>
              <a:rPr lang="en-US" baseline="30000" dirty="0" smtClean="0"/>
              <a:t>th</a:t>
            </a:r>
            <a:r>
              <a:rPr lang="en-US" dirty="0" smtClean="0"/>
              <a:t> percentile MDA8 O</a:t>
            </a:r>
            <a:r>
              <a:rPr lang="en-US" baseline="-25000" dirty="0" smtClean="0"/>
              <a:t>3</a:t>
            </a:r>
            <a:r>
              <a:rPr lang="en-US" dirty="0" smtClean="0"/>
              <a:t> positively biased by 1-3 ppb</a:t>
            </a:r>
          </a:p>
          <a:p>
            <a:pPr lvl="1"/>
            <a:r>
              <a:rPr lang="en-US" dirty="0" smtClean="0"/>
              <a:t>Mean MDA8 O</a:t>
            </a:r>
            <a:r>
              <a:rPr lang="en-US" baseline="-25000" dirty="0" smtClean="0"/>
              <a:t>3</a:t>
            </a:r>
            <a:r>
              <a:rPr lang="en-US" dirty="0" smtClean="0"/>
              <a:t> positively biased by 7-9 ppb </a:t>
            </a:r>
          </a:p>
          <a:p>
            <a:pPr lvl="2"/>
            <a:r>
              <a:rPr lang="en-US" dirty="0" smtClean="0"/>
              <a:t>Bias higher in eastern US</a:t>
            </a:r>
          </a:p>
          <a:p>
            <a:pPr lvl="2"/>
            <a:r>
              <a:rPr lang="en-US" dirty="0" smtClean="0"/>
              <a:t>Strong negative bias in California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Negative bias in PM</a:t>
            </a:r>
            <a:r>
              <a:rPr lang="en-US" baseline="-25000" dirty="0" smtClean="0"/>
              <a:t>2.5</a:t>
            </a:r>
            <a:r>
              <a:rPr lang="en-US" dirty="0" smtClean="0"/>
              <a:t> (-25% annually, -40% in summer)</a:t>
            </a:r>
          </a:p>
          <a:p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unbiased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 Projected Changes from 2000 to 2030 </a:t>
            </a:r>
            <a:br>
              <a:rPr lang="en-US" dirty="0" smtClean="0"/>
            </a:br>
            <a:r>
              <a:rPr lang="en-US" dirty="0" smtClean="0"/>
              <a:t>under RCP 6.0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" y="1440180"/>
            <a:ext cx="8731250" cy="471138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Summertime warming of 0.5 K throughout US, reaching 2.0 K in central/eastern US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Increases of 0.4 ppb in average 8-h O3, reaching 2 ppb in some </a:t>
            </a:r>
            <a:r>
              <a:rPr lang="en-US" dirty="0" smtClean="0"/>
              <a:t>locations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Increases at upper end of distribution somewhat larger and more widespread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Small changes in average PM concentrations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0" y="381510"/>
            <a:ext cx="6659593" cy="77443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Motivation for Regional Climate Modeling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" y="1376363"/>
            <a:ext cx="8731250" cy="46609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1800" dirty="0" smtClean="0"/>
              <a:t>Leverage latest global modeling science/expertise/data to create </a:t>
            </a:r>
            <a:br>
              <a:rPr lang="en-US" sz="1800" dirty="0" smtClean="0"/>
            </a:br>
            <a:r>
              <a:rPr lang="en-US" sz="1800" dirty="0" smtClean="0"/>
              <a:t>regional climate simulations that are “driven” by global scenarios</a:t>
            </a:r>
          </a:p>
          <a:p>
            <a:pPr>
              <a:spcBef>
                <a:spcPts val="1800"/>
              </a:spcBef>
            </a:pPr>
            <a:r>
              <a:rPr lang="en-US" sz="1800" dirty="0" smtClean="0"/>
              <a:t>Focus on U.S. interests in the light of global context</a:t>
            </a:r>
          </a:p>
          <a:p>
            <a:pPr>
              <a:spcBef>
                <a:spcPts val="1800"/>
              </a:spcBef>
            </a:pPr>
            <a:r>
              <a:rPr lang="en-US" sz="1800" dirty="0" smtClean="0"/>
              <a:t>Provide </a:t>
            </a:r>
            <a:r>
              <a:rPr lang="en-US" sz="1800" dirty="0" smtClean="0">
                <a:solidFill>
                  <a:srgbClr val="C00000"/>
                </a:solidFill>
              </a:rPr>
              <a:t>higher spatial and temporal resolution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 smtClean="0"/>
              <a:t>climate data for climate change impact applications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C227B-4E24-4462-A9C3-2CD9F15AC8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95478" y="4137293"/>
            <a:ext cx="6753045" cy="209288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u="sng" smtClean="0"/>
              <a:t>Overall Objective</a:t>
            </a:r>
            <a:r>
              <a:rPr lang="en-US" sz="2000" dirty="0" smtClean="0"/>
              <a:t>:</a:t>
            </a:r>
          </a:p>
          <a:p>
            <a:pPr algn="l"/>
            <a:r>
              <a:rPr lang="en-US" sz="2000" dirty="0" smtClean="0"/>
              <a:t>To equip environmental managers and policy/decision makers with </a:t>
            </a:r>
            <a:r>
              <a:rPr lang="en-US" sz="2000" dirty="0" smtClean="0">
                <a:solidFill>
                  <a:srgbClr val="C00000"/>
                </a:solidFill>
              </a:rPr>
              <a:t>science, tools, and data </a:t>
            </a:r>
            <a:r>
              <a:rPr lang="en-US" sz="2000" dirty="0" smtClean="0"/>
              <a:t>to inform decisions related to </a:t>
            </a:r>
            <a:r>
              <a:rPr lang="en-US" sz="2000" dirty="0" smtClean="0">
                <a:solidFill>
                  <a:srgbClr val="C00000"/>
                </a:solidFill>
              </a:rPr>
              <a:t>adapting to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C00000"/>
                </a:solidFill>
              </a:rPr>
              <a:t>mitigating</a:t>
            </a:r>
            <a:r>
              <a:rPr lang="en-US" sz="2000" dirty="0" smtClean="0"/>
              <a:t> the potential impacts of regional climate change on </a:t>
            </a:r>
            <a:r>
              <a:rPr lang="en-US" sz="2000" dirty="0" smtClean="0">
                <a:solidFill>
                  <a:srgbClr val="C00000"/>
                </a:solidFill>
              </a:rPr>
              <a:t>air quality, ecosystems, and human health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Downscaling NASA/GISS ModelE2 using WRF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75" y="1360037"/>
            <a:ext cx="8182882" cy="46609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ModelE2:  AR5 runs at 2° x 2.5°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40 hybrid layers up to 0.1 hPa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ca. 2000 (“1995–2005”) and RCP 6.0 ca. 2030 (“2025–2035”)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Input data used at 6-h intervals; 3-h data used for evaluation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WRFv3.2.1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WRF Preprocessing System adapted to ingest raw ModelE2 fields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108-36-km, two-way-nested, domains (81x51 and 199x127)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34 layers up to 50 hPa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Continuous 11-year runs (no </a:t>
            </a:r>
            <a:r>
              <a:rPr lang="en-US" dirty="0" err="1" smtClean="0"/>
              <a:t>reinitialization</a:t>
            </a:r>
            <a:r>
              <a:rPr lang="en-US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Spectral nudging of wavelengths &gt;1500 km toward ModelE2 fields, applied above PBL only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9225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Seasonal Mean Temperature Bias relative to NARR</a:t>
            </a:r>
            <a:endParaRPr lang="en-US" sz="2400" dirty="0"/>
          </a:p>
        </p:txBody>
      </p:sp>
      <p:pic>
        <p:nvPicPr>
          <p:cNvPr id="14" name="Picture 13" descr="giss-narr-t2mean-dj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800" y="1478741"/>
            <a:ext cx="1905000" cy="1428750"/>
          </a:xfrm>
          <a:prstGeom prst="rect">
            <a:avLst/>
          </a:prstGeom>
        </p:spPr>
      </p:pic>
      <p:pic>
        <p:nvPicPr>
          <p:cNvPr id="22" name="Picture 21" descr="giss-narr-t2mean-m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2259" y="1478741"/>
            <a:ext cx="1905000" cy="1428750"/>
          </a:xfrm>
          <a:prstGeom prst="rect">
            <a:avLst/>
          </a:prstGeom>
        </p:spPr>
      </p:pic>
      <p:pic>
        <p:nvPicPr>
          <p:cNvPr id="23" name="Picture 22" descr="giss-narr-t2mean-s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7011" y="1478741"/>
            <a:ext cx="1905000" cy="1428750"/>
          </a:xfrm>
          <a:prstGeom prst="rect">
            <a:avLst/>
          </a:prstGeom>
        </p:spPr>
      </p:pic>
      <p:pic>
        <p:nvPicPr>
          <p:cNvPr id="21" name="Picture 20" descr="giss-narr-t2mean-jj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92716" y="1478741"/>
            <a:ext cx="1905000" cy="1428750"/>
          </a:xfrm>
          <a:prstGeom prst="rect">
            <a:avLst/>
          </a:prstGeom>
        </p:spPr>
      </p:pic>
      <p:pic>
        <p:nvPicPr>
          <p:cNvPr id="24" name="Picture 23" descr="colorba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1745" y="4570507"/>
            <a:ext cx="6372225" cy="781050"/>
          </a:xfrm>
          <a:prstGeom prst="rect">
            <a:avLst/>
          </a:prstGeom>
        </p:spPr>
      </p:pic>
      <p:pic>
        <p:nvPicPr>
          <p:cNvPr id="18" name="Picture 17" descr="wrf-narr-t2mean-dj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800" y="2988335"/>
            <a:ext cx="1905000" cy="1428750"/>
          </a:xfrm>
          <a:prstGeom prst="rect">
            <a:avLst/>
          </a:prstGeom>
        </p:spPr>
      </p:pic>
      <p:pic>
        <p:nvPicPr>
          <p:cNvPr id="13" name="Picture 12" descr="wrf-narr-t2mean-s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47011" y="2988335"/>
            <a:ext cx="1905000" cy="1428750"/>
          </a:xfrm>
          <a:prstGeom prst="rect">
            <a:avLst/>
          </a:prstGeom>
        </p:spPr>
      </p:pic>
      <p:pic>
        <p:nvPicPr>
          <p:cNvPr id="19" name="Picture 18" descr="wrf-narr-t2mean-jj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92716" y="2988335"/>
            <a:ext cx="1905000" cy="1428750"/>
          </a:xfrm>
          <a:prstGeom prst="rect">
            <a:avLst/>
          </a:prstGeom>
        </p:spPr>
      </p:pic>
      <p:pic>
        <p:nvPicPr>
          <p:cNvPr id="20" name="Picture 19" descr="wrf-narr-t2mean-mam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22259" y="2988335"/>
            <a:ext cx="1905000" cy="14287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1899" y="1798072"/>
            <a:ext cx="995082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600" dirty="0" smtClean="0"/>
              <a:t>Model E2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71812" y="3551816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WRF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314002" y="1102883"/>
            <a:ext cx="1428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Winter (DJF)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208363" y="1102883"/>
            <a:ext cx="1532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Spring (MAM)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152691" y="1102883"/>
            <a:ext cx="1585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Summer (JJA)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7306400" y="1102883"/>
            <a:ext cx="1186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Fall (SON)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7795347" y="5124547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°C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71600" y="5647001"/>
            <a:ext cx="69122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Only long-term comparisons with observations are valid</a:t>
            </a:r>
          </a:p>
          <a:p>
            <a:pPr algn="l">
              <a:spcBef>
                <a:spcPts val="600"/>
              </a:spcBef>
            </a:pPr>
            <a:r>
              <a:rPr lang="en-US" sz="1600" dirty="0" smtClean="0"/>
              <a:t>WRF mostly consistent with Model E2</a:t>
            </a:r>
          </a:p>
          <a:p>
            <a:pPr algn="l">
              <a:spcBef>
                <a:spcPts val="600"/>
              </a:spcBef>
            </a:pPr>
            <a:r>
              <a:rPr lang="en-US" sz="1600" dirty="0" smtClean="0"/>
              <a:t>Cool bias &gt; 1 K throughout summer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Seasonal Accumulated Precip Bias relative to NARR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7576" y="2142565"/>
            <a:ext cx="88750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dirty="0" smtClean="0"/>
              <a:t>Model E2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9864" y="3917576"/>
            <a:ext cx="591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WRF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89343" y="1434353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Winter (DJF)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91719" y="1434353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Spring (MAM)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37009" y="1434353"/>
            <a:ext cx="14164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Summer (JJA)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66993" y="1434353"/>
            <a:ext cx="1065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(SON)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70580" y="5685193"/>
            <a:ext cx="450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3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0" y="6224588"/>
            <a:ext cx="609600" cy="228600"/>
          </a:xfrm>
        </p:spPr>
        <p:txBody>
          <a:bodyPr/>
          <a:lstStyle/>
          <a:p>
            <a:pPr>
              <a:defRPr/>
            </a:pPr>
            <a:fld id="{24484006-84F8-48C3-8FF1-101F0697FE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3" name="Picture 32" descr="wrf-narr-precip-m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2200" y="3337560"/>
            <a:ext cx="1905000" cy="1428750"/>
          </a:xfrm>
          <a:prstGeom prst="rect">
            <a:avLst/>
          </a:prstGeom>
        </p:spPr>
      </p:pic>
      <p:pic>
        <p:nvPicPr>
          <p:cNvPr id="34" name="Picture 33" descr="wrf-narr-precip-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5530" y="3337560"/>
            <a:ext cx="1905000" cy="1428750"/>
          </a:xfrm>
          <a:prstGeom prst="rect">
            <a:avLst/>
          </a:prstGeom>
        </p:spPr>
      </p:pic>
      <p:pic>
        <p:nvPicPr>
          <p:cNvPr id="35" name="Picture 34" descr="giss-narr-precip-dj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4850" y="1687260"/>
            <a:ext cx="1905000" cy="1428750"/>
          </a:xfrm>
          <a:prstGeom prst="rect">
            <a:avLst/>
          </a:prstGeom>
        </p:spPr>
      </p:pic>
      <p:pic>
        <p:nvPicPr>
          <p:cNvPr id="36" name="Picture 35" descr="giss-narr-precip-jj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15320" y="1687260"/>
            <a:ext cx="1905000" cy="1428750"/>
          </a:xfrm>
          <a:prstGeom prst="rect">
            <a:avLst/>
          </a:prstGeom>
        </p:spPr>
      </p:pic>
      <p:pic>
        <p:nvPicPr>
          <p:cNvPr id="37" name="Picture 36" descr="giss-narr-precip-ma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62200" y="1687260"/>
            <a:ext cx="1905000" cy="1428750"/>
          </a:xfrm>
          <a:prstGeom prst="rect">
            <a:avLst/>
          </a:prstGeom>
        </p:spPr>
      </p:pic>
      <p:pic>
        <p:nvPicPr>
          <p:cNvPr id="38" name="Picture 37" descr="giss-narr-precip-s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95530" y="1687260"/>
            <a:ext cx="1905000" cy="1428750"/>
          </a:xfrm>
          <a:prstGeom prst="rect">
            <a:avLst/>
          </a:prstGeom>
        </p:spPr>
      </p:pic>
      <p:pic>
        <p:nvPicPr>
          <p:cNvPr id="39" name="Picture 38" descr="wrf-narr-precip-dj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04850" y="3337560"/>
            <a:ext cx="1905000" cy="1428750"/>
          </a:xfrm>
          <a:prstGeom prst="rect">
            <a:avLst/>
          </a:prstGeom>
        </p:spPr>
      </p:pic>
      <p:pic>
        <p:nvPicPr>
          <p:cNvPr id="40" name="Picture 39" descr="wrf-narr-precip-jj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15320" y="3337560"/>
            <a:ext cx="1905000" cy="1428750"/>
          </a:xfrm>
          <a:prstGeom prst="rect">
            <a:avLst/>
          </a:prstGeom>
        </p:spPr>
      </p:pic>
      <p:pic>
        <p:nvPicPr>
          <p:cNvPr id="41" name="Picture 40" descr="precip-colorba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523047" y="5034915"/>
            <a:ext cx="6372225" cy="7429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22148" y="5944376"/>
            <a:ext cx="793513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WRF precip largely consistent with Model E2</a:t>
            </a:r>
          </a:p>
          <a:p>
            <a:pPr algn="l">
              <a:spcBef>
                <a:spcPts val="600"/>
              </a:spcBef>
            </a:pPr>
            <a:r>
              <a:rPr lang="en-US" sz="1600" dirty="0" smtClean="0"/>
              <a:t>Pronounced wet bias in WRF, particularly spring and summer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Quality Model Configuration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CMAQ v5.0, SAPRC07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Using online photolysis and lightning </a:t>
            </a:r>
            <a:r>
              <a:rPr lang="en-US" dirty="0" err="1" smtClean="0"/>
              <a:t>NOx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Wind-blown dust option turned off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36-km North American domain (153 x 100)</a:t>
            </a:r>
          </a:p>
          <a:p>
            <a:pPr>
              <a:spcBef>
                <a:spcPts val="0"/>
              </a:spcBef>
            </a:pPr>
            <a:endParaRPr lang="en-US" u="sng" dirty="0" smtClean="0"/>
          </a:p>
          <a:p>
            <a:pPr>
              <a:spcBef>
                <a:spcPts val="0"/>
              </a:spcBef>
            </a:pPr>
            <a:r>
              <a:rPr lang="en-US" u="sng" dirty="0" smtClean="0"/>
              <a:t>Constant</a:t>
            </a:r>
            <a:r>
              <a:rPr lang="en-US" dirty="0" smtClean="0"/>
              <a:t> (for each year) anthropogenic emissions 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2006 inventory </a:t>
            </a:r>
          </a:p>
          <a:p>
            <a:pPr lvl="1">
              <a:spcBef>
                <a:spcPts val="600"/>
              </a:spcBef>
            </a:pPr>
            <a:r>
              <a:rPr lang="en-US" dirty="0" err="1" smtClean="0"/>
              <a:t>Biogenics</a:t>
            </a:r>
            <a:r>
              <a:rPr lang="en-US" dirty="0" smtClean="0"/>
              <a:t> simulated online using downscaled meteorology</a:t>
            </a:r>
          </a:p>
          <a:p>
            <a:pPr>
              <a:spcBef>
                <a:spcPts val="1800"/>
              </a:spcBef>
            </a:pPr>
            <a:r>
              <a:rPr lang="en-US" u="sng" dirty="0" smtClean="0"/>
              <a:t>Constant</a:t>
            </a:r>
            <a:r>
              <a:rPr lang="en-US" dirty="0" smtClean="0"/>
              <a:t> (clean, default) chemical boundary conditions</a:t>
            </a:r>
          </a:p>
          <a:p>
            <a:pPr>
              <a:spcBef>
                <a:spcPts val="1800"/>
              </a:spcBef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Purpose is to examine AQ averages and distribution obtained using meteorology downscaled from GCM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6C6979-4A75-45D5-A6C3-CCED5556B21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Max 8-h Ozone: multiyear average </a:t>
            </a:r>
            <a:r>
              <a:rPr lang="en-US" dirty="0" smtClean="0">
                <a:solidFill>
                  <a:srgbClr val="FF0000"/>
                </a:solidFill>
              </a:rPr>
              <a:t>98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percentile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(May – September)</a:t>
            </a:r>
            <a:endParaRPr lang="en-US" dirty="0"/>
          </a:p>
        </p:txBody>
      </p:sp>
      <p:pic>
        <p:nvPicPr>
          <p:cNvPr id="15" name="Picture 14" descr="cast-mda8-modobs-q9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8850" y="3976230"/>
            <a:ext cx="2857500" cy="2857500"/>
          </a:xfrm>
          <a:prstGeom prst="rect">
            <a:avLst/>
          </a:prstGeom>
        </p:spPr>
      </p:pic>
      <p:pic>
        <p:nvPicPr>
          <p:cNvPr id="21" name="Picture 20" descr="cast-mda8-obs-q9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" y="3976230"/>
            <a:ext cx="2857500" cy="2857500"/>
          </a:xfrm>
          <a:prstGeom prst="rect">
            <a:avLst/>
          </a:prstGeom>
        </p:spPr>
      </p:pic>
      <p:pic>
        <p:nvPicPr>
          <p:cNvPr id="22" name="Picture 21" descr="cast-mda8-mod-q9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0400" y="3976230"/>
            <a:ext cx="2857500" cy="285750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742950" y="1200960"/>
            <a:ext cx="8092440" cy="2939047"/>
            <a:chOff x="708660" y="1200960"/>
            <a:chExt cx="8092440" cy="2939047"/>
          </a:xfrm>
        </p:grpSpPr>
        <p:pic>
          <p:nvPicPr>
            <p:cNvPr id="19" name="Picture 18" descr="aqs-mda8-obs-q98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8660" y="1282507"/>
              <a:ext cx="2857500" cy="2857500"/>
            </a:xfrm>
            <a:prstGeom prst="rect">
              <a:avLst/>
            </a:prstGeom>
          </p:spPr>
        </p:pic>
        <p:pic>
          <p:nvPicPr>
            <p:cNvPr id="20" name="Picture 19" descr="aqs-mda8-mod-q98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61830" y="1282507"/>
              <a:ext cx="2857500" cy="2857500"/>
            </a:xfrm>
            <a:prstGeom prst="rect">
              <a:avLst/>
            </a:prstGeom>
          </p:spPr>
        </p:pic>
        <p:pic>
          <p:nvPicPr>
            <p:cNvPr id="7" name="Picture 6" descr="aqs-mda8-modobs-q98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43600" y="1282507"/>
              <a:ext cx="2857500" cy="28575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393496" y="1208055"/>
              <a:ext cx="1504643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Observations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51976" y="1200960"/>
              <a:ext cx="2158410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Modeled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96091" y="1232867"/>
              <a:ext cx="2390700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Model Bias</a:t>
              </a:r>
              <a:endParaRPr lang="en-US" sz="16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494" y="1783435"/>
            <a:ext cx="1228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AQS</a:t>
            </a:r>
            <a:br>
              <a:rPr lang="en-US" sz="1600" dirty="0" smtClean="0"/>
            </a:br>
            <a:r>
              <a:rPr lang="en-US" sz="1600" dirty="0" smtClean="0"/>
              <a:t>2001-2010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9093" y="4464860"/>
            <a:ext cx="1228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CASTNET</a:t>
            </a:r>
            <a:br>
              <a:rPr lang="en-US" sz="1600" dirty="0" smtClean="0"/>
            </a:br>
            <a:r>
              <a:rPr lang="en-US" sz="1600" dirty="0" smtClean="0"/>
              <a:t>2001-2011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43740" y="1181100"/>
          <a:ext cx="3147236" cy="5393055"/>
        </p:xfrm>
        <a:graphic>
          <a:graphicData uri="http://schemas.openxmlformats.org/drawingml/2006/table">
            <a:tbl>
              <a:tblPr/>
              <a:tblGrid>
                <a:gridCol w="900538"/>
                <a:gridCol w="619917"/>
                <a:gridCol w="829340"/>
                <a:gridCol w="79744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percentile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CMAQ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percentile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CMAQ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Average Ozone Distribution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215180" y="2491546"/>
            <a:ext cx="370022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Modeled 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positively biased throughout distribution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Peaks fairly well captured; larger bias for mean and lower end of </a:t>
            </a:r>
            <a:br>
              <a:rPr lang="en-US" sz="1600" dirty="0" smtClean="0"/>
            </a:br>
            <a:r>
              <a:rPr lang="en-US" sz="1600" dirty="0" smtClean="0"/>
              <a:t>distribution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Bias smaller for CASTNET than for AQS.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984" y="1844298"/>
            <a:ext cx="1681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AQS </a:t>
            </a:r>
            <a:br>
              <a:rPr lang="en-US" sz="1800" dirty="0" smtClean="0"/>
            </a:br>
            <a:r>
              <a:rPr lang="en-US" sz="1800" dirty="0" smtClean="0"/>
              <a:t>(~1150 sites)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06955" y="4572000"/>
            <a:ext cx="1351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CASTNET </a:t>
            </a:r>
            <a:br>
              <a:rPr lang="en-US" sz="1800" dirty="0" smtClean="0"/>
            </a:br>
            <a:r>
              <a:rPr lang="en-US" sz="1800" dirty="0" smtClean="0"/>
              <a:t>(80 sites)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qs-pm25-modobs-Ann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449" y="1174897"/>
            <a:ext cx="4572000" cy="4572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00419" y="1920240"/>
          <a:ext cx="3283510" cy="2576768"/>
        </p:xfrm>
        <a:graphic>
          <a:graphicData uri="http://schemas.openxmlformats.org/drawingml/2006/table">
            <a:tbl>
              <a:tblPr/>
              <a:tblGrid>
                <a:gridCol w="656702"/>
                <a:gridCol w="513421"/>
                <a:gridCol w="720672"/>
                <a:gridCol w="736013"/>
                <a:gridCol w="656702"/>
              </a:tblGrid>
              <a:tr h="40509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Seasonal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PM</a:t>
                      </a:r>
                      <a:r>
                        <a:rPr lang="en-US" sz="20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Bias </a:t>
                      </a:r>
                      <a:b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 AQS Sites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990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bias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NMdb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DJF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10.4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8.4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MAM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-2.7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-0.27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JJA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-4.7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-0.42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-1.8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-0.19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annual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-2.6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-0.25</a:t>
                      </a:r>
                    </a:p>
                  </a:txBody>
                  <a:tcPr marL="6704" marR="6704" marT="6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tle 17"/>
          <p:cNvSpPr txBox="1">
            <a:spLocks/>
          </p:cNvSpPr>
          <p:nvPr/>
        </p:nvSpPr>
        <p:spPr>
          <a:xfrm>
            <a:off x="993775" y="96838"/>
            <a:ext cx="7943850" cy="1143000"/>
          </a:xfrm>
          <a:prstGeom prst="rect">
            <a:avLst/>
          </a:prstGeom>
        </p:spPr>
        <p:txBody>
          <a:bodyPr/>
          <a:lstStyle/>
          <a:p>
            <a:pPr marL="53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B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PM</a:t>
            </a:r>
            <a:r>
              <a:rPr kumimoji="0" lang="en-US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70B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2.5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B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Bias at AQS Sites, 2006-2011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70B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0710" y="4688237"/>
            <a:ext cx="2858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NMdb</a:t>
            </a:r>
            <a:r>
              <a:rPr lang="en-US" sz="1600" dirty="0" smtClean="0">
                <a:latin typeface="Calibri" pitchFamily="34" charset="0"/>
              </a:rPr>
              <a:t> = normalized median bias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8031" y="5827363"/>
            <a:ext cx="670727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PM</a:t>
            </a:r>
            <a:r>
              <a:rPr lang="en-US" sz="1800" baseline="-25000" dirty="0" smtClean="0"/>
              <a:t>2.5</a:t>
            </a:r>
            <a:r>
              <a:rPr lang="en-US" sz="1800" dirty="0" smtClean="0"/>
              <a:t> biased low throughout year.  </a:t>
            </a:r>
          </a:p>
          <a:p>
            <a:pPr algn="l">
              <a:spcBef>
                <a:spcPts val="600"/>
              </a:spcBef>
            </a:pPr>
            <a:r>
              <a:rPr lang="en-US" sz="1800" dirty="0" smtClean="0"/>
              <a:t>Largest negative bias during summer (-42%).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Rounded MT Bold"/>
        <a:ea typeface="ＭＳ Ｐゴシック"/>
        <a:cs typeface=""/>
      </a:majorFont>
      <a:minorFont>
        <a:latin typeface="Arial Rounded MT Bol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19826</TotalTime>
  <Words>1121</Words>
  <Application>Microsoft Office PowerPoint</Application>
  <PresentationFormat>On-screen Show (4:3)</PresentationFormat>
  <Paragraphs>444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Changes in U.S. Regional-Scale Air Quality  at 2030 Simulated Using RCP 6.0</vt:lpstr>
      <vt:lpstr>Motivation for Regional Climate Modeling</vt:lpstr>
      <vt:lpstr>Downscaling NASA/GISS ModelE2 using WRF</vt:lpstr>
      <vt:lpstr>Slide 4</vt:lpstr>
      <vt:lpstr>Slide 5</vt:lpstr>
      <vt:lpstr>Air Quality Model Configuration</vt:lpstr>
      <vt:lpstr>Daily Max 8-h Ozone: multiyear average 98th percentile  (May – September)</vt:lpstr>
      <vt:lpstr>Average Ozone Distribution</vt:lpstr>
      <vt:lpstr>Slide 9</vt:lpstr>
      <vt:lpstr>Slide 10</vt:lpstr>
      <vt:lpstr>Slide 11</vt:lpstr>
      <vt:lpstr>Projected Change in Ozone Distribution from 2000 to 2030</vt:lpstr>
      <vt:lpstr>Changes in Air Quality under Future Climate with Constant Anthropogenic Emissions</vt:lpstr>
      <vt:lpstr>Summary: Downscaled Climate and Air Quality (ca. 2000)</vt:lpstr>
      <vt:lpstr>Summary:  Projected Changes from 2000 to 2030  under RCP 6.0</vt:lpstr>
    </vt:vector>
  </TitlesOfParts>
  <Company>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 Gilliland</dc:creator>
  <cp:lastModifiedBy>Chris Nolte</cp:lastModifiedBy>
  <cp:revision>831</cp:revision>
  <dcterms:created xsi:type="dcterms:W3CDTF">2008-09-29T20:29:27Z</dcterms:created>
  <dcterms:modified xsi:type="dcterms:W3CDTF">2013-10-30T11:29:21Z</dcterms:modified>
</cp:coreProperties>
</file>