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64" r:id="rId5"/>
    <p:sldId id="266" r:id="rId6"/>
    <p:sldId id="265" r:id="rId7"/>
    <p:sldId id="267" r:id="rId8"/>
    <p:sldId id="277" r:id="rId9"/>
    <p:sldId id="278" r:id="rId10"/>
    <p:sldId id="279" r:id="rId11"/>
    <p:sldId id="270" r:id="rId12"/>
    <p:sldId id="280" r:id="rId13"/>
    <p:sldId id="273" r:id="rId14"/>
    <p:sldId id="274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1DF2D-061D-4E6F-91EB-BBBA9486901C}" type="datetimeFigureOut">
              <a:rPr lang="en-CA" smtClean="0"/>
              <a:pPr/>
              <a:t>30/10/2013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4D5BC-9318-46C4-9793-F5D7EC16BF5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989383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4D5BC-9318-46C4-9793-F5D7EC16BF58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Take out</a:t>
            </a:r>
            <a:r>
              <a:rPr lang="en-CA" baseline="0" dirty="0" smtClean="0"/>
              <a:t> social cost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4D5BC-9318-46C4-9793-F5D7EC16BF58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4D5BC-9318-46C4-9793-F5D7EC16BF58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Reduction is </a:t>
            </a:r>
            <a:r>
              <a:rPr lang="en-US" dirty="0" err="1" smtClean="0"/>
              <a:t>mis</a:t>
            </a:r>
            <a:r>
              <a:rPr lang="en-US" dirty="0" smtClean="0"/>
              <a:t>-spelled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4D5BC-9318-46C4-9793-F5D7EC16BF58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4748829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Reduction is </a:t>
            </a:r>
            <a:r>
              <a:rPr lang="en-US" dirty="0" err="1" smtClean="0"/>
              <a:t>mis</a:t>
            </a:r>
            <a:r>
              <a:rPr lang="en-US" dirty="0" smtClean="0"/>
              <a:t>-spelled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4D5BC-9318-46C4-9793-F5D7EC16BF58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4748829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Reduction is </a:t>
            </a:r>
            <a:r>
              <a:rPr lang="en-US" dirty="0" err="1" smtClean="0"/>
              <a:t>mis</a:t>
            </a:r>
            <a:r>
              <a:rPr lang="en-US" dirty="0" smtClean="0"/>
              <a:t>-spelled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4D5BC-9318-46C4-9793-F5D7EC16BF58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4748829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Reduction is </a:t>
            </a:r>
            <a:r>
              <a:rPr lang="en-US" dirty="0" err="1" smtClean="0"/>
              <a:t>mis</a:t>
            </a:r>
            <a:r>
              <a:rPr lang="en-US" dirty="0" smtClean="0"/>
              <a:t>-spelled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4D5BC-9318-46C4-9793-F5D7EC16BF58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4748829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4D5BC-9318-46C4-9793-F5D7EC16BF58}" type="slidenum">
              <a:rPr lang="en-CA" smtClean="0"/>
              <a:pPr/>
              <a:t>12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7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CA" smtClean="0"/>
              <a:t>Click to edit Master subtitle style</a:t>
            </a:r>
            <a:endParaRPr lang="en-CA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9013EBD-1FB4-4E95-8AB8-911B32EAC3CD}" type="datetime1">
              <a:rPr lang="en-CA" smtClean="0"/>
              <a:pPr/>
              <a:t>30/10/2013</a:t>
            </a:fld>
            <a:endParaRPr lang="en-CA"/>
          </a:p>
        </p:txBody>
      </p:sp>
      <p:sp>
        <p:nvSpPr>
          <p:cNvPr id="88072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8073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7AFC724-3957-44FD-A371-52E2CEBF8469}" type="slidenum">
              <a:rPr lang="en-CA" smtClean="0"/>
              <a:pPr/>
              <a:t>‹#›</a:t>
            </a:fld>
            <a:endParaRPr lang="en-CA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88066" name="Oval 2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/>
            </a:p>
          </p:txBody>
        </p:sp>
        <p:sp>
          <p:nvSpPr>
            <p:cNvPr id="88067" name="Rectangle 3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88068" name="Rectangle 4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88074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88075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8806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060D16-43AA-4DD6-8B54-8825F6533EF3}" type="datetime1">
              <a:rPr lang="en-CA" smtClean="0"/>
              <a:pPr/>
              <a:t>30/10/2013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FC724-3957-44FD-A371-52E2CEBF846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36CA27-847A-40C0-B9EF-ED7B84605032}" type="datetime1">
              <a:rPr lang="en-CA" smtClean="0"/>
              <a:pPr/>
              <a:t>30/10/2013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FC724-3957-44FD-A371-52E2CEBF846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F91FE5-F738-4E2E-9156-7A9AE9BE1D8D}" type="datetime1">
              <a:rPr lang="en-CA" smtClean="0"/>
              <a:pPr/>
              <a:t>30/10/2013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FC724-3957-44FD-A371-52E2CEBF846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CAFEA9-54F1-4B8C-8F01-B70E28CD65AB}" type="datetime1">
              <a:rPr lang="en-CA" smtClean="0"/>
              <a:pPr/>
              <a:t>30/10/2013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FC724-3957-44FD-A371-52E2CEBF846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E5BD50-2000-4417-94B7-1EA27CAD59D2}" type="datetime1">
              <a:rPr lang="en-CA" smtClean="0"/>
              <a:pPr/>
              <a:t>30/10/2013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FC724-3957-44FD-A371-52E2CEBF846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86A660-2954-4FDA-991D-9FF246C4AA17}" type="datetime1">
              <a:rPr lang="en-CA" smtClean="0"/>
              <a:pPr/>
              <a:t>30/10/2013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FC724-3957-44FD-A371-52E2CEBF846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4C861C-6912-43B4-BE73-BE6FD2148AF8}" type="datetime1">
              <a:rPr lang="en-CA" smtClean="0"/>
              <a:pPr/>
              <a:t>30/10/2013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FC724-3957-44FD-A371-52E2CEBF846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5E2A12-86FB-4278-9269-EFFE93031C3F}" type="datetime1">
              <a:rPr lang="en-CA" smtClean="0"/>
              <a:pPr/>
              <a:t>30/10/2013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FC724-3957-44FD-A371-52E2CEBF846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1F4F6C-DD94-4D13-8B47-BAD6149C7F24}" type="datetime1">
              <a:rPr lang="en-CA" smtClean="0"/>
              <a:pPr/>
              <a:t>30/10/2013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FC724-3957-44FD-A371-52E2CEBF846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442F95-C2CC-4EEE-90EB-0757A672E6A9}" type="datetime1">
              <a:rPr lang="en-CA" smtClean="0"/>
              <a:pPr/>
              <a:t>30/10/2013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FC724-3957-44FD-A371-52E2CEBF846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FBB8A2CF-3E21-498A-888F-6E7B83DB6C20}" type="datetime1">
              <a:rPr lang="en-CA" smtClean="0"/>
              <a:pPr/>
              <a:t>30/10/2013</a:t>
            </a:fld>
            <a:endParaRPr lang="en-CA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CA"/>
          </a:p>
        </p:txBody>
      </p:sp>
      <p:sp>
        <p:nvSpPr>
          <p:cNvPr id="8704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57AFC724-3957-44FD-A371-52E2CEBF8469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7049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7050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D-10016053.jpg"/>
          <p:cNvPicPr>
            <a:picLocks noChangeAspect="1"/>
          </p:cNvPicPr>
          <p:nvPr/>
        </p:nvPicPr>
        <p:blipFill>
          <a:blip r:embed="rId3" cstate="print"/>
          <a:srcRect l="40795"/>
          <a:stretch>
            <a:fillRect/>
          </a:stretch>
        </p:blipFill>
        <p:spPr>
          <a:xfrm>
            <a:off x="7030" y="4188951"/>
            <a:ext cx="2376264" cy="266905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581400"/>
            <a:ext cx="5958408" cy="1905000"/>
          </a:xfrm>
        </p:spPr>
        <p:txBody>
          <a:bodyPr/>
          <a:lstStyle/>
          <a:p>
            <a:endParaRPr lang="en-CA" sz="2000" dirty="0" smtClean="0"/>
          </a:p>
          <a:p>
            <a:endParaRPr lang="en-CA" sz="2000" dirty="0"/>
          </a:p>
          <a:p>
            <a:endParaRPr lang="en-CA" sz="2000" dirty="0" smtClean="0"/>
          </a:p>
          <a:p>
            <a:r>
              <a:rPr lang="en-CA" sz="2000" dirty="0" smtClean="0"/>
              <a:t>S. </a:t>
            </a:r>
            <a:r>
              <a:rPr lang="en-CA" sz="2000" dirty="0" err="1" smtClean="0"/>
              <a:t>Morteza</a:t>
            </a:r>
            <a:r>
              <a:rPr lang="en-CA" sz="2000" dirty="0" smtClean="0"/>
              <a:t> </a:t>
            </a:r>
            <a:r>
              <a:rPr lang="en-CA" sz="2000" dirty="0" err="1" smtClean="0"/>
              <a:t>Mesbah</a:t>
            </a:r>
            <a:r>
              <a:rPr lang="en-CA" sz="2000" dirty="0" smtClean="0"/>
              <a:t>, Amir </a:t>
            </a:r>
            <a:r>
              <a:rPr lang="en-CA" sz="2000" dirty="0" err="1" smtClean="0"/>
              <a:t>Hakami</a:t>
            </a:r>
            <a:r>
              <a:rPr lang="en-CA" sz="2000" dirty="0" smtClean="0"/>
              <a:t>, Stephan Schott</a:t>
            </a:r>
          </a:p>
          <a:p>
            <a:r>
              <a:rPr lang="en-CA" sz="2000" b="1" dirty="0" smtClean="0"/>
              <a:t>Carleton University, Ottawa, Canada</a:t>
            </a:r>
            <a:endParaRPr lang="en-CA" sz="20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latin typeface="Franklin Gothic Demi Cond" pitchFamily="34" charset="0"/>
                <a:cs typeface="FrankRuehl" pitchFamily="34" charset="-79"/>
              </a:rPr>
              <a:t>Marginal </a:t>
            </a:r>
            <a:r>
              <a:rPr lang="en-US" dirty="0" smtClean="0">
                <a:solidFill>
                  <a:schemeClr val="tx2"/>
                </a:solidFill>
                <a:latin typeface="Franklin Gothic Demi Cond" pitchFamily="34" charset="0"/>
                <a:cs typeface="FrankRuehl" pitchFamily="34" charset="-79"/>
              </a:rPr>
              <a:t>Health</a:t>
            </a:r>
            <a:r>
              <a:rPr lang="en-US" b="1" dirty="0" smtClean="0">
                <a:solidFill>
                  <a:schemeClr val="tx2"/>
                </a:solidFill>
                <a:latin typeface="Franklin Gothic Demi Cond" pitchFamily="34" charset="0"/>
                <a:cs typeface="FrankRuehl" pitchFamily="34" charset="-79"/>
              </a:rPr>
              <a:t> Damages </a:t>
            </a:r>
            <a:r>
              <a:rPr lang="en-US" sz="28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Franklin Gothic Demi Cond" pitchFamily="34" charset="0"/>
                <a:cs typeface="FrankRuehl" pitchFamily="34" charset="-79"/>
              </a:rPr>
              <a:t>of</a:t>
            </a:r>
            <a:r>
              <a:rPr lang="en-US" sz="2800" dirty="0" smtClean="0">
                <a:solidFill>
                  <a:schemeClr val="tx2"/>
                </a:solidFill>
                <a:latin typeface="Franklin Gothic Demi Cond" pitchFamily="34" charset="0"/>
                <a:cs typeface="FrankRuehl" pitchFamily="34" charset="-79"/>
              </a:rPr>
              <a:t/>
            </a:r>
            <a:br>
              <a:rPr lang="en-US" sz="2800" dirty="0" smtClean="0">
                <a:solidFill>
                  <a:schemeClr val="tx2"/>
                </a:solidFill>
                <a:latin typeface="Franklin Gothic Demi Cond" pitchFamily="34" charset="0"/>
                <a:cs typeface="FrankRuehl" pitchFamily="34" charset="-79"/>
              </a:rPr>
            </a:br>
            <a:r>
              <a:rPr lang="en-US" sz="2400" b="1" dirty="0" smtClean="0">
                <a:solidFill>
                  <a:schemeClr val="tx2"/>
                </a:solidFill>
                <a:latin typeface="Franklin Gothic Demi Cond" pitchFamily="34" charset="0"/>
                <a:cs typeface="FrankRuehl" pitchFamily="34" charset="-79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Franklin Gothic Demi Cond" pitchFamily="34" charset="0"/>
                <a:cs typeface="FrankRuehl" pitchFamily="34" charset="-79"/>
              </a:rPr>
              <a:t>NO</a:t>
            </a:r>
            <a:r>
              <a:rPr lang="en-US" b="1" baseline="-25000" dirty="0" err="1" smtClean="0">
                <a:solidFill>
                  <a:schemeClr val="tx2"/>
                </a:solidFill>
                <a:latin typeface="Franklin Gothic Demi Cond" pitchFamily="34" charset="0"/>
                <a:cs typeface="FrankRuehl" pitchFamily="34" charset="-79"/>
              </a:rPr>
              <a:t>x</a:t>
            </a:r>
            <a:r>
              <a:rPr lang="en-US" b="1" dirty="0" smtClean="0">
                <a:solidFill>
                  <a:schemeClr val="tx2"/>
                </a:solidFill>
                <a:latin typeface="Franklin Gothic Demi Cond" pitchFamily="34" charset="0"/>
                <a:cs typeface="FrankRuehl" pitchFamily="34" charset="-79"/>
              </a:rPr>
              <a:t> Emissions: </a:t>
            </a:r>
            <a:r>
              <a:rPr lang="en-US" sz="28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Franklin Gothic Demi Cond" pitchFamily="34" charset="0"/>
                <a:cs typeface="FrankRuehl" pitchFamily="34" charset="-79"/>
              </a:rPr>
              <a:t>An Application of the </a:t>
            </a:r>
            <a:r>
              <a:rPr lang="en-US" sz="2800" dirty="0" smtClean="0">
                <a:solidFill>
                  <a:schemeClr val="tx2"/>
                </a:solidFill>
                <a:latin typeface="Franklin Gothic Demi Cond" pitchFamily="34" charset="0"/>
                <a:cs typeface="FrankRuehl" pitchFamily="34" charset="-79"/>
              </a:rPr>
              <a:t/>
            </a:r>
            <a:br>
              <a:rPr lang="en-US" sz="2800" dirty="0" smtClean="0">
                <a:solidFill>
                  <a:schemeClr val="tx2"/>
                </a:solidFill>
                <a:latin typeface="Franklin Gothic Demi Cond" pitchFamily="34" charset="0"/>
                <a:cs typeface="FrankRuehl" pitchFamily="34" charset="-79"/>
              </a:rPr>
            </a:br>
            <a:r>
              <a:rPr lang="en-US" b="1" dirty="0" err="1" smtClean="0">
                <a:solidFill>
                  <a:schemeClr val="tx2"/>
                </a:solidFill>
                <a:latin typeface="Franklin Gothic Demi Cond" pitchFamily="34" charset="0"/>
                <a:cs typeface="FrankRuehl" pitchFamily="34" charset="-79"/>
              </a:rPr>
              <a:t>Adjoint</a:t>
            </a:r>
            <a:r>
              <a:rPr lang="en-US" b="1" dirty="0" smtClean="0">
                <a:solidFill>
                  <a:schemeClr val="tx2"/>
                </a:solidFill>
                <a:latin typeface="Franklin Gothic Demi Cond" pitchFamily="34" charset="0"/>
                <a:cs typeface="FrankRuehl" pitchFamily="34" charset="-79"/>
              </a:rPr>
              <a:t> of CMAQ </a:t>
            </a:r>
            <a:r>
              <a:rPr lang="en-CA" b="1" dirty="0" smtClean="0">
                <a:solidFill>
                  <a:schemeClr val="tx2"/>
                </a:solidFill>
                <a:latin typeface="Franklin Gothic Demi Cond" pitchFamily="34" charset="0"/>
                <a:cs typeface="FrankRuehl" pitchFamily="34" charset="-79"/>
              </a:rPr>
              <a:t/>
            </a:r>
            <a:br>
              <a:rPr lang="en-CA" b="1" dirty="0" smtClean="0">
                <a:solidFill>
                  <a:schemeClr val="tx2"/>
                </a:solidFill>
                <a:latin typeface="Franklin Gothic Demi Cond" pitchFamily="34" charset="0"/>
                <a:cs typeface="FrankRuehl" pitchFamily="34" charset="-79"/>
              </a:rPr>
            </a:br>
            <a:endParaRPr lang="en-CA" dirty="0">
              <a:latin typeface="Franklin Gothic Demi Cond" pitchFamily="34" charset="0"/>
              <a:cs typeface="FrankRuehl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Figure-ant-mbw.png"/>
          <p:cNvPicPr>
            <a:picLocks noChangeAspect="1"/>
          </p:cNvPicPr>
          <p:nvPr/>
        </p:nvPicPr>
        <p:blipFill>
          <a:blip r:embed="rId3" cstate="print"/>
          <a:srcRect l="314" r="94191"/>
          <a:stretch>
            <a:fillRect/>
          </a:stretch>
        </p:blipFill>
        <p:spPr>
          <a:xfrm>
            <a:off x="0" y="1700808"/>
            <a:ext cx="708176" cy="332858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Franklin Gothic Demi Cond" pitchFamily="34" charset="0"/>
              </a:rPr>
              <a:t>MBL MDs for ANT Reduction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914400" y="1772816"/>
            <a:ext cx="7315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C724-3957-44FD-A371-52E2CEBF8469}" type="slidenum">
              <a:rPr lang="en-CA" smtClean="0"/>
              <a:pPr/>
              <a:t>10</a:t>
            </a:fld>
            <a:endParaRPr lang="en-CA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539552" y="1981200"/>
            <a:ext cx="8280919" cy="4114800"/>
          </a:xfrm>
        </p:spPr>
        <p:txBody>
          <a:bodyPr/>
          <a:lstStyle/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sz="2400" dirty="0" smtClean="0"/>
              <a:t>    80% Reduction         40% Reduction              Baseline </a:t>
            </a:r>
            <a:endParaRPr lang="en-CA" sz="2400" dirty="0"/>
          </a:p>
        </p:txBody>
      </p:sp>
      <p:pic>
        <p:nvPicPr>
          <p:cNvPr id="11" name="Picture 10" descr="Figure-ant-mbw.png"/>
          <p:cNvPicPr>
            <a:picLocks noChangeAspect="1"/>
          </p:cNvPicPr>
          <p:nvPr/>
        </p:nvPicPr>
        <p:blipFill>
          <a:blip r:embed="rId3" cstate="print"/>
          <a:srcRect l="5901"/>
          <a:stretch>
            <a:fillRect/>
          </a:stretch>
        </p:blipFill>
        <p:spPr>
          <a:xfrm>
            <a:off x="611560" y="2060848"/>
            <a:ext cx="8460432" cy="23220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Franklin Gothic Demi Cond" pitchFamily="34" charset="0"/>
              </a:rPr>
              <a:t>PNT MDs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914400" y="1772816"/>
            <a:ext cx="7762056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n-US" sz="2800" kern="0" dirty="0" smtClean="0"/>
              <a:t>             </a:t>
            </a:r>
          </a:p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tabLst/>
              <a:defRPr/>
            </a:pPr>
            <a:endParaRPr lang="en-US" sz="2800" kern="0" dirty="0" smtClean="0"/>
          </a:p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tabLst/>
              <a:defRPr/>
            </a:pPr>
            <a:endParaRPr lang="en-US" sz="2800" kern="0" dirty="0" smtClean="0"/>
          </a:p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tabLst/>
              <a:defRPr/>
            </a:pPr>
            <a:endParaRPr lang="en-US" sz="2800" kern="0" dirty="0" smtClean="0"/>
          </a:p>
          <a:p>
            <a:pPr marL="447675" lvl="0" indent="-44767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defRPr/>
            </a:pPr>
            <a:endParaRPr lang="en-US" sz="2400" kern="0" dirty="0" smtClean="0"/>
          </a:p>
          <a:p>
            <a:pPr marL="447675" lvl="0" indent="-44767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defRPr/>
            </a:pPr>
            <a:endParaRPr lang="en-US" sz="2400" kern="0" dirty="0" smtClean="0"/>
          </a:p>
          <a:p>
            <a:pPr marL="447675" lvl="0" indent="-44767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defRPr/>
            </a:pPr>
            <a:r>
              <a:rPr lang="en-US" sz="2400" kern="0" dirty="0" smtClean="0"/>
              <a:t>PNT Reduction      MBL Reduction     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C724-3957-44FD-A371-52E2CEBF8469}" type="slidenum">
              <a:rPr lang="en-CA" smtClean="0"/>
              <a:pPr/>
              <a:t>11</a:t>
            </a:fld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2492896"/>
            <a:ext cx="492443" cy="259228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CA" sz="2000" dirty="0" smtClean="0"/>
              <a:t>MDs ($1000/ton)</a:t>
            </a:r>
            <a:endParaRPr lang="en-CA" sz="2000" dirty="0"/>
          </a:p>
        </p:txBody>
      </p:sp>
      <p:pic>
        <p:nvPicPr>
          <p:cNvPr id="14" name="Content Placeholder 13" descr="Fig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3015604"/>
            <a:ext cx="5184576" cy="2285604"/>
          </a:xfrm>
        </p:spPr>
      </p:pic>
      <p:pic>
        <p:nvPicPr>
          <p:cNvPr id="16" name="Picture 15" descr="Fig3-1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147" b="1593"/>
          <a:stretch>
            <a:fillRect/>
          </a:stretch>
        </p:blipFill>
        <p:spPr>
          <a:xfrm>
            <a:off x="5796135" y="548680"/>
            <a:ext cx="2376265" cy="4735910"/>
          </a:xfrm>
          <a:prstGeom prst="rect">
            <a:avLst/>
          </a:prstGeom>
        </p:spPr>
      </p:pic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986408" y="1772816"/>
            <a:ext cx="7762056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n-US" sz="2800" kern="0" dirty="0" smtClean="0"/>
              <a:t>             </a:t>
            </a:r>
          </a:p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tabLst/>
              <a:defRPr/>
            </a:pPr>
            <a:endParaRPr lang="en-US" sz="2800" kern="0" dirty="0" smtClean="0"/>
          </a:p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tabLst/>
              <a:defRPr/>
            </a:pPr>
            <a:endParaRPr lang="en-US" sz="2800" kern="0" dirty="0" smtClean="0"/>
          </a:p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tabLst/>
              <a:defRPr/>
            </a:pPr>
            <a:endParaRPr lang="en-US" sz="2800" kern="0" dirty="0" smtClean="0"/>
          </a:p>
          <a:p>
            <a:pPr marL="447675" lvl="0" indent="-44767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defRPr/>
            </a:pPr>
            <a:endParaRPr lang="en-US" sz="2400" kern="0" dirty="0" smtClean="0"/>
          </a:p>
          <a:p>
            <a:pPr marL="447675" lvl="0" indent="-44767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defRPr/>
            </a:pPr>
            <a:endParaRPr lang="en-US" sz="2400" kern="0" dirty="0" smtClean="0"/>
          </a:p>
          <a:p>
            <a:pPr marL="447675" lvl="0" indent="-44767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defRPr/>
            </a:pPr>
            <a:r>
              <a:rPr lang="en-US" sz="2400" kern="0" dirty="0" smtClean="0"/>
              <a:t>                                                            ANT Reduction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Franklin Gothic Demi Cond" pitchFamily="34" charset="0"/>
              </a:rPr>
              <a:t>MBL MDs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914400" y="1772816"/>
            <a:ext cx="7762056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n-US" sz="2800" kern="0" dirty="0" smtClean="0"/>
              <a:t>             </a:t>
            </a:r>
          </a:p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tabLst/>
              <a:defRPr/>
            </a:pPr>
            <a:endParaRPr lang="en-US" sz="2800" kern="0" dirty="0" smtClean="0"/>
          </a:p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tabLst/>
              <a:defRPr/>
            </a:pPr>
            <a:endParaRPr lang="en-US" sz="2800" kern="0" dirty="0" smtClean="0"/>
          </a:p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tabLst/>
              <a:defRPr/>
            </a:pPr>
            <a:endParaRPr lang="en-US" sz="2800" kern="0" dirty="0" smtClean="0"/>
          </a:p>
          <a:p>
            <a:pPr marL="447675" lvl="0" indent="-44767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defRPr/>
            </a:pPr>
            <a:endParaRPr lang="en-US" sz="2400" kern="0" dirty="0" smtClean="0"/>
          </a:p>
          <a:p>
            <a:pPr marL="447675" lvl="0" indent="-44767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defRPr/>
            </a:pPr>
            <a:endParaRPr lang="en-US" sz="2400" kern="0" dirty="0" smtClean="0"/>
          </a:p>
          <a:p>
            <a:pPr marL="447675" lvl="0" indent="-44767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defRPr/>
            </a:pPr>
            <a:r>
              <a:rPr lang="en-US" sz="2400" kern="0" dirty="0" smtClean="0"/>
              <a:t>PNT </a:t>
            </a:r>
            <a:r>
              <a:rPr lang="en-US" sz="2400" kern="0" dirty="0" smtClean="0"/>
              <a:t>Reduction                            </a:t>
            </a:r>
            <a:r>
              <a:rPr lang="en-US" sz="2400" kern="0" dirty="0" smtClean="0"/>
              <a:t>MBL Reduction     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C724-3957-44FD-A371-52E2CEBF8469}" type="slidenum">
              <a:rPr lang="en-CA" smtClean="0"/>
              <a:pPr/>
              <a:t>12</a:t>
            </a:fld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2204864"/>
            <a:ext cx="492443" cy="259228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CA" sz="2000" dirty="0" smtClean="0"/>
              <a:t>MDs ($1000/ton)</a:t>
            </a:r>
            <a:endParaRPr lang="en-CA" sz="2000" dirty="0"/>
          </a:p>
        </p:txBody>
      </p:sp>
      <p:pic>
        <p:nvPicPr>
          <p:cNvPr id="10" name="Content Placeholder 9" descr="Figure-3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b="4973"/>
          <a:stretch>
            <a:fillRect/>
          </a:stretch>
        </p:blipFill>
        <p:spPr>
          <a:xfrm>
            <a:off x="663455" y="1916832"/>
            <a:ext cx="7580953" cy="331236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Franklin Gothic Demi Cond" pitchFamily="34" charset="0"/>
              </a:rPr>
              <a:t>Emission Targets?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914400" y="1772816"/>
            <a:ext cx="7315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C724-3957-44FD-A371-52E2CEBF8469}" type="slidenum">
              <a:rPr lang="en-CA" smtClean="0"/>
              <a:pPr/>
              <a:t>13</a:t>
            </a:fld>
            <a:endParaRPr lang="en-CA"/>
          </a:p>
        </p:txBody>
      </p:sp>
      <p:pic>
        <p:nvPicPr>
          <p:cNvPr id="7" name="Content Placeholder 6" descr="Figure-5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561924"/>
            <a:ext cx="5400600" cy="467741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Franklin Gothic Demi Cond" pitchFamily="34" charset="0"/>
              </a:rPr>
              <a:t>Conclusions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914400" y="1772816"/>
            <a:ext cx="7315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C724-3957-44FD-A371-52E2CEBF8469}" type="slidenum">
              <a:rPr lang="en-CA" smtClean="0"/>
              <a:pPr/>
              <a:t>14</a:t>
            </a:fld>
            <a:endParaRPr lang="en-CA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 err="1" smtClean="0"/>
              <a:t>Adjoint</a:t>
            </a:r>
            <a:r>
              <a:rPr lang="en-CA" sz="2800" dirty="0" smtClean="0"/>
              <a:t> is an efficient tool for source-specific MD estimation </a:t>
            </a:r>
          </a:p>
          <a:p>
            <a:r>
              <a:rPr lang="en-CA" sz="2800" dirty="0" smtClean="0"/>
              <a:t>MDs vary significantly by location</a:t>
            </a:r>
          </a:p>
          <a:p>
            <a:r>
              <a:rPr lang="en-CA" sz="2800" dirty="0" smtClean="0"/>
              <a:t>Ozone based </a:t>
            </a:r>
            <a:r>
              <a:rPr lang="en-CA" sz="2800" dirty="0" err="1" smtClean="0"/>
              <a:t>NO</a:t>
            </a:r>
            <a:r>
              <a:rPr lang="en-CA" sz="2800" baseline="-10000" dirty="0" err="1" smtClean="0"/>
              <a:t>x</a:t>
            </a:r>
            <a:r>
              <a:rPr lang="en-CA" sz="2800" dirty="0" smtClean="0"/>
              <a:t> MD curves are negatively slopped</a:t>
            </a:r>
          </a:p>
          <a:p>
            <a:r>
              <a:rPr lang="en-CA" sz="2800" dirty="0" smtClean="0"/>
              <a:t>MDs in large cities change sign with emission reductions</a:t>
            </a:r>
          </a:p>
          <a:p>
            <a:r>
              <a:rPr lang="en-CA" sz="2800" dirty="0" smtClean="0"/>
              <a:t>Further emission reduction is </a:t>
            </a:r>
            <a:r>
              <a:rPr lang="en-CA" sz="2800" dirty="0" smtClean="0"/>
              <a:t>required</a:t>
            </a:r>
            <a:endParaRPr lang="en-CA" sz="2800" dirty="0" smtClean="0"/>
          </a:p>
          <a:p>
            <a:endParaRPr lang="en-CA" dirty="0" smtClean="0"/>
          </a:p>
          <a:p>
            <a:pPr>
              <a:buNone/>
            </a:pPr>
            <a:endParaRPr lang="en-CA" dirty="0" smtClean="0"/>
          </a:p>
          <a:p>
            <a:endParaRPr lang="en-CA" dirty="0" smtClean="0"/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Franklin Gothic Demi Cond" pitchFamily="34" charset="0"/>
              </a:rPr>
              <a:t>Questions?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914400" y="1772816"/>
            <a:ext cx="7315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C724-3957-44FD-A371-52E2CEBF8469}" type="slidenum">
              <a:rPr lang="en-CA" smtClean="0"/>
              <a:pPr/>
              <a:t>15</a:t>
            </a:fld>
            <a:endParaRPr lang="en-CA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sz="2800" dirty="0" smtClean="0"/>
          </a:p>
          <a:p>
            <a:endParaRPr lang="en-CA" sz="2800" dirty="0" smtClean="0"/>
          </a:p>
          <a:p>
            <a:endParaRPr lang="en-CA" sz="2800" dirty="0" smtClean="0"/>
          </a:p>
          <a:p>
            <a:pPr>
              <a:buNone/>
            </a:pPr>
            <a:r>
              <a:rPr lang="en-CA" sz="2800" dirty="0" smtClean="0"/>
              <a:t>                           Thank-you</a:t>
            </a:r>
          </a:p>
          <a:p>
            <a:endParaRPr lang="en-CA" dirty="0" smtClean="0"/>
          </a:p>
          <a:p>
            <a:pPr>
              <a:buNone/>
            </a:pPr>
            <a:endParaRPr lang="en-CA" dirty="0" smtClean="0"/>
          </a:p>
          <a:p>
            <a:endParaRPr lang="en-CA" dirty="0" smtClean="0"/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Franklin Gothic Demi Cond" pitchFamily="34" charset="0"/>
              </a:rPr>
              <a:t>Outline</a:t>
            </a:r>
            <a:endParaRPr lang="en-CA" dirty="0">
              <a:latin typeface="Franklin Gothic Demi Con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988840"/>
            <a:ext cx="7661275" cy="4114800"/>
          </a:xfrm>
        </p:spPr>
        <p:txBody>
          <a:bodyPr/>
          <a:lstStyle/>
          <a:p>
            <a:r>
              <a:rPr lang="en-CA" dirty="0" smtClean="0"/>
              <a:t>Marginal damage</a:t>
            </a:r>
          </a:p>
          <a:p>
            <a:r>
              <a:rPr lang="en-CA" dirty="0" err="1" smtClean="0"/>
              <a:t>Adjoint</a:t>
            </a:r>
            <a:r>
              <a:rPr lang="en-CA" dirty="0" smtClean="0"/>
              <a:t> model for health damage</a:t>
            </a:r>
          </a:p>
          <a:p>
            <a:r>
              <a:rPr lang="en-CA" dirty="0" smtClean="0"/>
              <a:t>North American domain case study</a:t>
            </a:r>
          </a:p>
          <a:p>
            <a:r>
              <a:rPr lang="en-CA" dirty="0" smtClean="0"/>
              <a:t>Source-specific MD curves</a:t>
            </a:r>
          </a:p>
          <a:p>
            <a:r>
              <a:rPr lang="en-CA" dirty="0" smtClean="0"/>
              <a:t>Policy insight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C724-3957-44FD-A371-52E2CEBF8469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387946"/>
          </a:xfrm>
        </p:spPr>
        <p:txBody>
          <a:bodyPr/>
          <a:lstStyle/>
          <a:p>
            <a:r>
              <a:rPr lang="en-CA" dirty="0" smtClean="0">
                <a:latin typeface="Franklin Gothic Demi Cond" pitchFamily="34" charset="0"/>
              </a:rPr>
              <a:t/>
            </a:r>
            <a:br>
              <a:rPr lang="en-CA" dirty="0" smtClean="0">
                <a:latin typeface="Franklin Gothic Demi Cond" pitchFamily="34" charset="0"/>
              </a:rPr>
            </a:br>
            <a:r>
              <a:rPr lang="en-CA" dirty="0" smtClean="0">
                <a:latin typeface="Franklin Gothic Demi Cond" pitchFamily="34" charset="0"/>
              </a:rPr>
              <a:t/>
            </a:r>
            <a:br>
              <a:rPr lang="en-CA" dirty="0" smtClean="0">
                <a:latin typeface="Franklin Gothic Demi Cond" pitchFamily="34" charset="0"/>
              </a:rPr>
            </a:br>
            <a:r>
              <a:rPr lang="en-CA" dirty="0" smtClean="0">
                <a:latin typeface="Franklin Gothic Demi Cond" pitchFamily="34" charset="0"/>
              </a:rPr>
              <a:t>Marginal damage</a:t>
            </a:r>
            <a:endParaRPr lang="en-CA" dirty="0">
              <a:latin typeface="Franklin Gothic Demi Cond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C724-3957-44FD-A371-52E2CEBF8469}" type="slidenum">
              <a:rPr lang="en-CA" smtClean="0"/>
              <a:pPr/>
              <a:t>3</a:t>
            </a:fld>
            <a:endParaRPr lang="en-CA"/>
          </a:p>
        </p:txBody>
      </p:sp>
      <p:pic>
        <p:nvPicPr>
          <p:cNvPr id="10" name="Content Placeholder 9" descr="Fig2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2027" t="6403"/>
          <a:stretch>
            <a:fillRect/>
          </a:stretch>
        </p:blipFill>
        <p:spPr>
          <a:xfrm>
            <a:off x="251520" y="1916832"/>
            <a:ext cx="4896544" cy="352839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>
                <a:latin typeface="Franklin Gothic Demi Cond" pitchFamily="34" charset="0"/>
              </a:rPr>
              <a:t>Adjoint</a:t>
            </a:r>
            <a:r>
              <a:rPr lang="en-CA" dirty="0" smtClean="0">
                <a:latin typeface="Franklin Gothic Demi Cond" pitchFamily="34" charset="0"/>
              </a:rPr>
              <a:t> Sensitivity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US" sz="2400" dirty="0" smtClean="0"/>
              <a:t>Source-specific damage information</a:t>
            </a:r>
          </a:p>
          <a:p>
            <a:r>
              <a:rPr lang="en-US" sz="2400" dirty="0" smtClean="0"/>
              <a:t>Damage defined as the monetized nationwide (US) mortality due to short-term exposure to ozone (</a:t>
            </a:r>
            <a:r>
              <a:rPr lang="en-US" sz="2400" dirty="0" err="1" smtClean="0"/>
              <a:t>Pappin</a:t>
            </a:r>
            <a:r>
              <a:rPr lang="en-US" sz="2400" dirty="0" smtClean="0"/>
              <a:t> and </a:t>
            </a:r>
            <a:r>
              <a:rPr lang="en-US" sz="2400" dirty="0" err="1" smtClean="0"/>
              <a:t>Hakami</a:t>
            </a:r>
            <a:r>
              <a:rPr lang="en-US" sz="2400" dirty="0" smtClean="0"/>
              <a:t>, 2013). </a:t>
            </a:r>
          </a:p>
          <a:p>
            <a:endParaRPr lang="en-CA" b="1" dirty="0" smtClean="0"/>
          </a:p>
          <a:p>
            <a:endParaRPr lang="en-CA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914400" y="1772816"/>
            <a:ext cx="7315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267744" y="1556792"/>
            <a:ext cx="4608512" cy="2520280"/>
            <a:chOff x="2843808" y="1844824"/>
            <a:chExt cx="4608512" cy="2520280"/>
          </a:xfrm>
        </p:grpSpPr>
        <p:pic>
          <p:nvPicPr>
            <p:cNvPr id="7" name="Picture 6" descr="P2.pn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 flipH="1">
              <a:off x="2843808" y="1844824"/>
              <a:ext cx="720080" cy="720080"/>
            </a:xfrm>
            <a:prstGeom prst="rect">
              <a:avLst/>
            </a:prstGeom>
          </p:spPr>
        </p:pic>
        <p:pic>
          <p:nvPicPr>
            <p:cNvPr id="8" name="Content Placeholder 3" descr="P1.pn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 flipH="1">
              <a:off x="2915816" y="2757215"/>
              <a:ext cx="432048" cy="599777"/>
            </a:xfrm>
            <a:prstGeom prst="rect">
              <a:avLst/>
            </a:prstGeom>
          </p:spPr>
        </p:pic>
        <p:pic>
          <p:nvPicPr>
            <p:cNvPr id="9" name="Picture 8" descr="P3.pn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 flipH="1">
              <a:off x="2843808" y="3645024"/>
              <a:ext cx="648072" cy="720080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5220072" y="3065182"/>
              <a:ext cx="2232248" cy="4210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ts val="2500"/>
                </a:lnSpc>
                <a:spcBef>
                  <a:spcPct val="0"/>
                </a:spcBef>
              </a:pPr>
              <a:r>
                <a:rPr lang="en-CA" sz="2400" b="1" dirty="0" smtClean="0">
                  <a:latin typeface="+mj-lt"/>
                </a:rPr>
                <a:t>US Mortality</a:t>
              </a:r>
              <a:endParaRPr lang="en-CA" sz="2400" b="1" dirty="0">
                <a:latin typeface="+mj-lt"/>
              </a:endParaRPr>
            </a:p>
          </p:txBody>
        </p:sp>
        <p:grpSp>
          <p:nvGrpSpPr>
            <p:cNvPr id="11" name="Group 67"/>
            <p:cNvGrpSpPr/>
            <p:nvPr/>
          </p:nvGrpSpPr>
          <p:grpSpPr>
            <a:xfrm>
              <a:off x="3635896" y="2691826"/>
              <a:ext cx="1584175" cy="1046015"/>
              <a:chOff x="3203849" y="2691826"/>
              <a:chExt cx="2153823" cy="1046015"/>
            </a:xfrm>
          </p:grpSpPr>
          <p:sp>
            <p:nvSpPr>
              <p:cNvPr id="12" name="Right Arrow 11"/>
              <p:cNvSpPr/>
              <p:nvPr/>
            </p:nvSpPr>
            <p:spPr>
              <a:xfrm rot="9900000">
                <a:off x="3243441" y="3386665"/>
                <a:ext cx="2111169" cy="351176"/>
              </a:xfrm>
              <a:prstGeom prst="rightArrow">
                <a:avLst>
                  <a:gd name="adj1" fmla="val 33790"/>
                  <a:gd name="adj2" fmla="val 71632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>
                  <a:lnSpc>
                    <a:spcPts val="2500"/>
                  </a:lnSpc>
                  <a:spcBef>
                    <a:spcPct val="0"/>
                  </a:spcBef>
                </a:pPr>
                <a:endParaRPr lang="en-CA" sz="2000" b="1" dirty="0" smtClean="0">
                  <a:solidFill>
                    <a:schemeClr val="bg1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3" name="Right Arrow 12"/>
              <p:cNvSpPr/>
              <p:nvPr/>
            </p:nvSpPr>
            <p:spPr>
              <a:xfrm rot="11789614">
                <a:off x="3246503" y="2691826"/>
                <a:ext cx="2111169" cy="351176"/>
              </a:xfrm>
              <a:prstGeom prst="rightArrow">
                <a:avLst>
                  <a:gd name="adj1" fmla="val 33790"/>
                  <a:gd name="adj2" fmla="val 71632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>
                  <a:lnSpc>
                    <a:spcPts val="2500"/>
                  </a:lnSpc>
                  <a:spcBef>
                    <a:spcPct val="0"/>
                  </a:spcBef>
                </a:pPr>
                <a:endParaRPr lang="en-CA" sz="2000" b="1" dirty="0" smtClean="0">
                  <a:solidFill>
                    <a:schemeClr val="bg1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4" name="Right Arrow 13"/>
              <p:cNvSpPr/>
              <p:nvPr/>
            </p:nvSpPr>
            <p:spPr>
              <a:xfrm rot="10800000">
                <a:off x="3203849" y="3056295"/>
                <a:ext cx="2111169" cy="351176"/>
              </a:xfrm>
              <a:prstGeom prst="rightArrow">
                <a:avLst>
                  <a:gd name="adj1" fmla="val 33790"/>
                  <a:gd name="adj2" fmla="val 71632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>
                  <a:lnSpc>
                    <a:spcPts val="2500"/>
                  </a:lnSpc>
                  <a:spcBef>
                    <a:spcPct val="0"/>
                  </a:spcBef>
                </a:pPr>
                <a:endParaRPr lang="en-CA" sz="2000" b="1" dirty="0" smtClean="0">
                  <a:solidFill>
                    <a:schemeClr val="bg1"/>
                  </a:solidFill>
                  <a:latin typeface="Comic Sans MS" pitchFamily="66" charset="0"/>
                </a:endParaRPr>
              </a:p>
            </p:txBody>
          </p:sp>
        </p:grpSp>
      </p:grp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C724-3957-44FD-A371-52E2CEBF8469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Franklin Gothic Demi Cond" pitchFamily="34" charset="0"/>
              </a:rPr>
              <a:t>Marginal Damage Estimation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/>
              <a:t>Change in concentration </a:t>
            </a:r>
          </a:p>
          <a:p>
            <a:r>
              <a:rPr lang="en-US" sz="2400" dirty="0" smtClean="0"/>
              <a:t>Concentration response factor</a:t>
            </a:r>
          </a:p>
          <a:p>
            <a:r>
              <a:rPr lang="en-US" sz="2400" dirty="0" smtClean="0"/>
              <a:t>Baseline mortality</a:t>
            </a:r>
          </a:p>
          <a:p>
            <a:r>
              <a:rPr lang="en-US" sz="2400" dirty="0" smtClean="0"/>
              <a:t>Population</a:t>
            </a:r>
          </a:p>
          <a:p>
            <a:r>
              <a:rPr lang="en-US" sz="2400" dirty="0" smtClean="0"/>
              <a:t>Value of statistical life</a:t>
            </a:r>
          </a:p>
          <a:p>
            <a:endParaRPr lang="en-CA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914400" y="1772816"/>
            <a:ext cx="7315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C724-3957-44FD-A371-52E2CEBF8469}" type="slidenum">
              <a:rPr lang="en-CA" smtClean="0"/>
              <a:pPr/>
              <a:t>5</a:t>
            </a:fld>
            <a:endParaRPr lang="en-CA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447700" y="1916832"/>
          <a:ext cx="5716588" cy="565150"/>
        </p:xfrm>
        <a:graphic>
          <a:graphicData uri="http://schemas.openxmlformats.org/presentationml/2006/ole">
            <p:oleObj spid="_x0000_s1029" name="Equation" r:id="rId3" imgW="2183757" imgH="216061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Franklin Gothic Demi Cond" pitchFamily="34" charset="0"/>
              </a:rPr>
              <a:t>Case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Domain: continental US, 36 km grid resolution, 34 vertical layers </a:t>
            </a:r>
          </a:p>
          <a:p>
            <a:r>
              <a:rPr lang="en-US" sz="2400" dirty="0" smtClean="0"/>
              <a:t>Episode: May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to Sept. 30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of 2007</a:t>
            </a:r>
          </a:p>
          <a:p>
            <a:r>
              <a:rPr lang="en-US" sz="2400" dirty="0" err="1" smtClean="0"/>
              <a:t>Adjoint</a:t>
            </a:r>
            <a:r>
              <a:rPr lang="en-US" sz="2400" dirty="0" smtClean="0"/>
              <a:t> runs for different emission reduction scenarios: </a:t>
            </a:r>
          </a:p>
          <a:p>
            <a:pPr lvl="1"/>
            <a:r>
              <a:rPr lang="en-CA" sz="2000" dirty="0" smtClean="0"/>
              <a:t>20%, 40%, 60%, 80%, 100 % reduction </a:t>
            </a:r>
            <a:r>
              <a:rPr lang="en-US" sz="2000" dirty="0" smtClean="0"/>
              <a:t>in:</a:t>
            </a:r>
          </a:p>
          <a:p>
            <a:pPr lvl="2"/>
            <a:r>
              <a:rPr lang="en-US" sz="2000" dirty="0" smtClean="0"/>
              <a:t>Mobile sources</a:t>
            </a:r>
          </a:p>
          <a:p>
            <a:pPr lvl="2"/>
            <a:r>
              <a:rPr lang="en-US" sz="2000" dirty="0" smtClean="0"/>
              <a:t>Point sources </a:t>
            </a:r>
          </a:p>
          <a:p>
            <a:pPr lvl="2"/>
            <a:r>
              <a:rPr lang="en-US" sz="2000" dirty="0" smtClean="0"/>
              <a:t>Anthropogenic sources </a:t>
            </a:r>
          </a:p>
          <a:p>
            <a:endParaRPr lang="en-CA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914400" y="1772816"/>
            <a:ext cx="7315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C724-3957-44FD-A371-52E2CEBF8469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Franklin Gothic Demi Cond" pitchFamily="34" charset="0"/>
              </a:rPr>
              <a:t>MDs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914400" y="1772816"/>
            <a:ext cx="7315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C724-3957-44FD-A371-52E2CEBF8469}" type="slidenum">
              <a:rPr lang="en-CA" smtClean="0"/>
              <a:pPr/>
              <a:t>7</a:t>
            </a:fld>
            <a:endParaRPr lang="en-CA"/>
          </a:p>
        </p:txBody>
      </p:sp>
      <p:pic>
        <p:nvPicPr>
          <p:cNvPr id="9" name="Content Placeholder 5" descr="Figure-1.png"/>
          <p:cNvPicPr>
            <a:picLocks noChangeAspect="1"/>
          </p:cNvPicPr>
          <p:nvPr/>
        </p:nvPicPr>
        <p:blipFill>
          <a:blip r:embed="rId4" cstate="print"/>
          <a:srcRect t="1199" r="46686" b="66199"/>
          <a:stretch>
            <a:fillRect/>
          </a:stretch>
        </p:blipFill>
        <p:spPr bwMode="auto">
          <a:xfrm>
            <a:off x="5364088" y="2468520"/>
            <a:ext cx="3384376" cy="225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949325" y="1981200"/>
            <a:ext cx="7511107" cy="4112096"/>
          </a:xfrm>
        </p:spPr>
        <p:txBody>
          <a:bodyPr/>
          <a:lstStyle/>
          <a:p>
            <a:pPr algn="just"/>
            <a:r>
              <a:rPr lang="en-CA" sz="2000" dirty="0" smtClean="0"/>
              <a:t>MD of </a:t>
            </a:r>
            <a:r>
              <a:rPr lang="en-CA" sz="2000" dirty="0" smtClean="0"/>
              <a:t>$20k </a:t>
            </a:r>
            <a:r>
              <a:rPr lang="en-CA" sz="2000" dirty="0" smtClean="0"/>
              <a:t>indicates that 1 ton of emission causes </a:t>
            </a:r>
            <a:r>
              <a:rPr lang="en-CA" sz="2000" dirty="0" smtClean="0"/>
              <a:t>$20k </a:t>
            </a:r>
            <a:r>
              <a:rPr lang="en-CA" sz="2000" dirty="0" smtClean="0"/>
              <a:t>damage</a:t>
            </a:r>
          </a:p>
          <a:p>
            <a:pPr algn="just"/>
            <a:endParaRPr lang="en-CA" sz="2000" dirty="0" smtClean="0"/>
          </a:p>
          <a:p>
            <a:pPr algn="just"/>
            <a:endParaRPr lang="en-CA" sz="2000" dirty="0" smtClean="0"/>
          </a:p>
          <a:p>
            <a:pPr algn="just"/>
            <a:endParaRPr lang="en-CA" sz="2000" dirty="0"/>
          </a:p>
        </p:txBody>
      </p:sp>
      <p:sp>
        <p:nvSpPr>
          <p:cNvPr id="12" name="Content Placeholder 9"/>
          <p:cNvSpPr txBox="1">
            <a:spLocks/>
          </p:cNvSpPr>
          <p:nvPr/>
        </p:nvSpPr>
        <p:spPr bwMode="auto">
          <a:xfrm>
            <a:off x="971601" y="2133600"/>
            <a:ext cx="6984775" cy="3959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47675" marR="0" lvl="0" indent="-447675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n-CA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7675" marR="0" lvl="0" indent="-447675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n-CA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7675" marR="0" lvl="0" indent="-447675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CA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Emission weighted average MDs </a:t>
            </a:r>
          </a:p>
          <a:p>
            <a:pPr marL="447675" marR="0" lvl="0" indent="-447675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tabLst/>
              <a:defRPr/>
            </a:pPr>
            <a:endParaRPr lang="en-CA" sz="2000" kern="0" dirty="0" smtClean="0"/>
          </a:p>
          <a:p>
            <a:pPr marL="447675" marR="0" lvl="0" indent="-447675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n-CA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7675" marR="0" lvl="0" indent="-447675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n-CA" sz="2000" kern="0" dirty="0" smtClean="0"/>
              <a:t>      </a:t>
            </a:r>
          </a:p>
          <a:p>
            <a:pPr marL="447675" marR="0" lvl="0" indent="-447675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n-CA" sz="2000" kern="0" dirty="0" smtClean="0"/>
              <a:t>      </a:t>
            </a:r>
          </a:p>
          <a:p>
            <a:pPr marL="447675" marR="0" lvl="0" indent="-447675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CA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weighted by:</a:t>
            </a:r>
            <a:endParaRPr lang="en-CA" sz="2000" kern="0" dirty="0" smtClean="0"/>
          </a:p>
          <a:p>
            <a:pPr marL="889000" marR="0" lvl="1" indent="-439738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¡"/>
              <a:tabLst/>
              <a:defRPr/>
            </a:pPr>
            <a:r>
              <a:rPr kumimoji="0" lang="en-CA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Mobile source emissions (</a:t>
            </a:r>
            <a:r>
              <a:rPr kumimoji="0" lang="en-CA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MBL MDs</a:t>
            </a:r>
            <a:r>
              <a:rPr kumimoji="0" lang="en-CA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)</a:t>
            </a:r>
          </a:p>
          <a:p>
            <a:pPr marL="889000" marR="0" lvl="1" indent="-439738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¡"/>
              <a:tabLst/>
              <a:defRPr/>
            </a:pPr>
            <a:r>
              <a:rPr kumimoji="0" lang="en-CA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Point source emissions    (</a:t>
            </a:r>
            <a:r>
              <a:rPr kumimoji="0" lang="en-CA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PNT MDs</a:t>
            </a:r>
            <a:r>
              <a:rPr kumimoji="0" lang="en-CA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) </a:t>
            </a:r>
          </a:p>
          <a:p>
            <a:pPr marL="447675" marR="0" lvl="0" indent="-447675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n-CA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7675" marR="0" lvl="0" indent="-447675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n-CA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1471082" y="3429000"/>
          <a:ext cx="3316942" cy="1082722"/>
        </p:xfrm>
        <a:graphic>
          <a:graphicData uri="http://schemas.openxmlformats.org/presentationml/2006/ole">
            <p:oleObj spid="_x0000_s23556" name="Equation" r:id="rId5" imgW="2082600" imgH="647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Franklin Gothic Demi Cond" pitchFamily="34" charset="0"/>
              </a:rPr>
              <a:t>PNT MDs for PNT Reduction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914400" y="1772816"/>
            <a:ext cx="7315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C724-3957-44FD-A371-52E2CEBF8469}" type="slidenum">
              <a:rPr lang="en-CA" smtClean="0"/>
              <a:pPr/>
              <a:t>8</a:t>
            </a:fld>
            <a:endParaRPr lang="en-CA"/>
          </a:p>
        </p:txBody>
      </p:sp>
      <p:pic>
        <p:nvPicPr>
          <p:cNvPr id="17" name="Picture 16" descr="Figure-2.png"/>
          <p:cNvPicPr>
            <a:picLocks noChangeAspect="1"/>
          </p:cNvPicPr>
          <p:nvPr/>
        </p:nvPicPr>
        <p:blipFill>
          <a:blip r:embed="rId3" cstate="print"/>
          <a:srcRect l="290" r="94075"/>
          <a:stretch>
            <a:fillRect/>
          </a:stretch>
        </p:blipFill>
        <p:spPr>
          <a:xfrm>
            <a:off x="5692" y="1708336"/>
            <a:ext cx="710680" cy="3304840"/>
          </a:xfrm>
          <a:prstGeom prst="rect">
            <a:avLst/>
          </a:prstGeom>
        </p:spPr>
      </p:pic>
      <p:sp>
        <p:nvSpPr>
          <p:cNvPr id="18" name="Content Placeholder 13"/>
          <p:cNvSpPr txBox="1">
            <a:spLocks/>
          </p:cNvSpPr>
          <p:nvPr/>
        </p:nvSpPr>
        <p:spPr bwMode="auto">
          <a:xfrm>
            <a:off x="539552" y="1981200"/>
            <a:ext cx="8280919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en-CA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en-CA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en-CA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en-CA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CA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80% Reduction         40% Reduction              Baseline </a:t>
            </a:r>
            <a:endParaRPr kumimoji="0" lang="en-CA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5" name="Picture 14" descr="Figure-1.png"/>
          <p:cNvPicPr>
            <a:picLocks noChangeAspect="1"/>
          </p:cNvPicPr>
          <p:nvPr/>
        </p:nvPicPr>
        <p:blipFill>
          <a:blip r:embed="rId4" cstate="print"/>
          <a:srcRect l="4839"/>
          <a:stretch>
            <a:fillRect/>
          </a:stretch>
        </p:blipFill>
        <p:spPr>
          <a:xfrm>
            <a:off x="539552" y="2033958"/>
            <a:ext cx="8496944" cy="23311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Figure-2.png"/>
          <p:cNvPicPr>
            <a:picLocks noChangeAspect="1"/>
          </p:cNvPicPr>
          <p:nvPr/>
        </p:nvPicPr>
        <p:blipFill>
          <a:blip r:embed="rId3" cstate="print"/>
          <a:srcRect l="290" r="94075"/>
          <a:stretch>
            <a:fillRect/>
          </a:stretch>
        </p:blipFill>
        <p:spPr>
          <a:xfrm>
            <a:off x="5692" y="1708336"/>
            <a:ext cx="710680" cy="33048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Franklin Gothic Demi Cond" pitchFamily="34" charset="0"/>
              </a:rPr>
              <a:t>MBL MDs for MBL Reduction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914400" y="1665312"/>
            <a:ext cx="7315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C724-3957-44FD-A371-52E2CEBF8469}" type="slidenum">
              <a:rPr lang="en-CA" smtClean="0"/>
              <a:pPr/>
              <a:t>9</a:t>
            </a:fld>
            <a:endParaRPr lang="en-CA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539552" y="1981200"/>
            <a:ext cx="8280919" cy="4114800"/>
          </a:xfrm>
        </p:spPr>
        <p:txBody>
          <a:bodyPr/>
          <a:lstStyle/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sz="2400" dirty="0" smtClean="0"/>
              <a:t>    80% Reduction         40% Reduction              Baseline </a:t>
            </a:r>
            <a:endParaRPr lang="en-CA" sz="2400" dirty="0"/>
          </a:p>
        </p:txBody>
      </p:sp>
      <p:pic>
        <p:nvPicPr>
          <p:cNvPr id="9" name="Picture 8" descr="Figure-2.png"/>
          <p:cNvPicPr>
            <a:picLocks noChangeAspect="1"/>
          </p:cNvPicPr>
          <p:nvPr/>
        </p:nvPicPr>
        <p:blipFill>
          <a:blip r:embed="rId3" cstate="print"/>
          <a:srcRect l="6019"/>
          <a:stretch>
            <a:fillRect/>
          </a:stretch>
        </p:blipFill>
        <p:spPr>
          <a:xfrm>
            <a:off x="539552" y="2060848"/>
            <a:ext cx="8424936" cy="23493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203755">
  <a:themeElements>
    <a:clrScheme name="Office Theme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TS010203755</Template>
  <TotalTime>961</TotalTime>
  <Words>323</Words>
  <Application>Microsoft Office PowerPoint</Application>
  <PresentationFormat>On-screen Show (4:3)</PresentationFormat>
  <Paragraphs>169</Paragraphs>
  <Slides>15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TS010203755</vt:lpstr>
      <vt:lpstr>Equation</vt:lpstr>
      <vt:lpstr>Marginal Health Damages of  NOx Emissions: An Application of the  Adjoint of CMAQ  </vt:lpstr>
      <vt:lpstr>Outline</vt:lpstr>
      <vt:lpstr>  Marginal damage</vt:lpstr>
      <vt:lpstr>Adjoint Sensitivity Analysis</vt:lpstr>
      <vt:lpstr>Marginal Damage Estimation</vt:lpstr>
      <vt:lpstr>Case Study</vt:lpstr>
      <vt:lpstr>MDs</vt:lpstr>
      <vt:lpstr>PNT MDs for PNT Reduction</vt:lpstr>
      <vt:lpstr>MBL MDs for MBL Reduction</vt:lpstr>
      <vt:lpstr>MBL MDs for ANT Reduction</vt:lpstr>
      <vt:lpstr>PNT MDs</vt:lpstr>
      <vt:lpstr>MBL MDs</vt:lpstr>
      <vt:lpstr>Emission Targets?</vt:lpstr>
      <vt:lpstr>Conclusions</vt:lpstr>
      <vt:lpstr>Questions?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Marginal Health Damages of NOx Emissions: An Application of the Adjoint of CMAQ</dc:title>
  <dc:creator>Morteza</dc:creator>
  <cp:lastModifiedBy>Morteza</cp:lastModifiedBy>
  <cp:revision>25</cp:revision>
  <dcterms:created xsi:type="dcterms:W3CDTF">2013-10-23T19:51:00Z</dcterms:created>
  <dcterms:modified xsi:type="dcterms:W3CDTF">2013-10-30T13:51:44Z</dcterms:modified>
</cp:coreProperties>
</file>