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9" r:id="rId3"/>
    <p:sldId id="303" r:id="rId4"/>
    <p:sldId id="330" r:id="rId5"/>
    <p:sldId id="269" r:id="rId6"/>
    <p:sldId id="313" r:id="rId7"/>
    <p:sldId id="300" r:id="rId8"/>
    <p:sldId id="263" r:id="rId9"/>
    <p:sldId id="331" r:id="rId10"/>
    <p:sldId id="332" r:id="rId11"/>
    <p:sldId id="264" r:id="rId12"/>
    <p:sldId id="326" r:id="rId13"/>
    <p:sldId id="325" r:id="rId14"/>
    <p:sldId id="315" r:id="rId15"/>
    <p:sldId id="314" r:id="rId16"/>
    <p:sldId id="327" r:id="rId17"/>
    <p:sldId id="318" r:id="rId18"/>
    <p:sldId id="333" r:id="rId19"/>
    <p:sldId id="319" r:id="rId20"/>
    <p:sldId id="274" r:id="rId21"/>
    <p:sldId id="275" r:id="rId22"/>
    <p:sldId id="33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80" d="100"/>
          <a:sy n="80" d="100"/>
        </p:scale>
        <p:origin x="-72" y="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90C1B-C573-4454-84DA-9D13405FC68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4DF2B-4C7C-4670-A101-FE3DF2F81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711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9C1D1-FEC8-4BEF-AED6-C91BCC4912F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29BF4-278F-4F9F-A7CB-D9B15949D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892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29BF4-278F-4F9F-A7CB-D9B15949D90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29BF4-278F-4F9F-A7CB-D9B15949D90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29BF4-278F-4F9F-A7CB-D9B15949D90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Jim</a:t>
            </a:r>
            <a:r>
              <a:rPr lang="en-US" baseline="0" dirty="0" smtClean="0"/>
              <a:t> Kelly: MIR needs to be reviewed.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29BF4-278F-4F9F-A7CB-D9B15949D90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Carey: compare</a:t>
            </a:r>
            <a:r>
              <a:rPr lang="en-US" baseline="0" dirty="0" smtClean="0"/>
              <a:t> the orders of </a:t>
            </a:r>
            <a:r>
              <a:rPr lang="en-US" baseline="0" dirty="0" err="1" smtClean="0"/>
              <a:t>mag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tween</a:t>
            </a:r>
            <a:r>
              <a:rPr lang="en-US" baseline="0" dirty="0" smtClean="0"/>
              <a:t> H2O2 and RO2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29BF4-278F-4F9F-A7CB-D9B15949D90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Sergey: Double</a:t>
            </a:r>
            <a:r>
              <a:rPr lang="en-US" baseline="0" dirty="0" smtClean="0"/>
              <a:t> check transition value of H2O2/Ox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29BF4-278F-4F9F-A7CB-D9B15949D90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45D6-F499-4F54-80FD-0BDDAF2C001D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5BD3-F644-4B16-B059-5B4256D0AFC7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1A23-AF4D-4256-BDA3-05FFD7E9D1A0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4DC3-9D77-4597-ACC4-5F3390B27881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726E-9EB7-4732-8BA0-43B8B7D13114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BA51-2F17-46FE-8BAE-07B0E70AB3AB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F847-516B-4DF7-A78E-F74F636D7D95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415E-17EA-4EB7-861E-6A4214523FDF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3A92-BAD7-4692-ABD5-5949E4F5AFDC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2B96-3888-4D79-B88F-6B97B1FBBDE2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35CD-94C9-436C-A58E-D1B7CCDD6CB9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4903E-346D-4918-B4C6-23FD9BC168B6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BA779-517D-4F39-B09E-2A2FDA2F1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airtranspor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2.wmf"/><Relationship Id="rId4" Type="http://schemas.openxmlformats.org/officeDocument/2006/relationships/image" Target="../media/image3.png"/><Relationship Id="rId9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an ozone attribution diagnostic analysis tool implemented in CMAQ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4191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Roger Kwok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Sergey Napelenok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Kirk Baker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ORD/NERL/AMAD, U.S. EPA, Research Triangle Park, NC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OAQPS, U.S. EPA, Research Triangle Park, NC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October 30, 2013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erox2pHNO3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642937"/>
            <a:ext cx="1754886" cy="2100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H2O2toHNO3.pn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133600" y="642937"/>
            <a:ext cx="1754886" cy="2100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NOY.pn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0" y="2700337"/>
            <a:ext cx="1754886" cy="2100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O3toNOX.png"/>
          <p:cNvPicPr>
            <a:picLocks noGrp="1" noChangeAspect="1"/>
          </p:cNvPicPr>
          <p:nvPr isPhoto="1"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2122170" y="2676524"/>
            <a:ext cx="1754886" cy="2100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O3toNOY.png"/>
          <p:cNvPicPr>
            <a:picLocks noGrp="1" noChangeAspect="1"/>
          </p:cNvPicPr>
          <p:nvPr isPhoto="1"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4267200" y="2700337"/>
            <a:ext cx="1754886" cy="2100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O3toNOZ.png"/>
          <p:cNvPicPr>
            <a:picLocks noGrp="1" noChangeAspect="1"/>
          </p:cNvPicPr>
          <p:nvPr isPhoto="1"/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0" y="4724399"/>
            <a:ext cx="1754886" cy="2100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CHOtoNOY.png"/>
          <p:cNvPicPr>
            <a:picLocks noGrp="1" noChangeAspect="1"/>
          </p:cNvPicPr>
          <p:nvPr isPhoto="1"/>
        </p:nvPicPr>
        <p:blipFill>
          <a:blip r:embed="rId8" cstate="print">
            <a:lum/>
          </a:blip>
          <a:stretch>
            <a:fillRect/>
          </a:stretch>
        </p:blipFill>
        <p:spPr>
          <a:xfrm>
            <a:off x="2122170" y="4724399"/>
            <a:ext cx="1754886" cy="2100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CHOtoNO2.png"/>
          <p:cNvPicPr>
            <a:picLocks noGrp="1" noChangeAspect="1"/>
          </p:cNvPicPr>
          <p:nvPr isPhoto="1"/>
        </p:nvPicPr>
        <p:blipFill>
          <a:blip r:embed="rId9" cstate="print">
            <a:lum/>
          </a:blip>
          <a:stretch>
            <a:fillRect/>
          </a:stretch>
        </p:blipFill>
        <p:spPr>
          <a:xfrm>
            <a:off x="4267200" y="4724399"/>
            <a:ext cx="1754886" cy="2100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vote4nox.png"/>
          <p:cNvPicPr>
            <a:picLocks noGrp="1" noChangeAspect="1"/>
          </p:cNvPicPr>
          <p:nvPr isPhoto="1"/>
        </p:nvPicPr>
        <p:blipFill>
          <a:blip r:embed="rId10" cstate="print">
            <a:lum/>
          </a:blip>
          <a:stretch>
            <a:fillRect/>
          </a:stretch>
        </p:blipFill>
        <p:spPr>
          <a:xfrm>
            <a:off x="6172200" y="2843212"/>
            <a:ext cx="2972562" cy="355758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0" y="0"/>
            <a:ext cx="58674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Tile Plots of the 9 Indicators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791200" y="1905000"/>
            <a:ext cx="35052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Ensemble vote in favor of NO</a:t>
            </a:r>
            <a:r>
              <a:rPr lang="en-US" sz="2800" b="1" baseline="-25000" dirty="0" smtClean="0">
                <a:latin typeface="+mj-lt"/>
                <a:ea typeface="+mj-ea"/>
                <a:cs typeface="+mj-cs"/>
              </a:rPr>
              <a:t>x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 regime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6" name="Picture 15" descr="H2O2toOX.png"/>
          <p:cNvPicPr>
            <a:picLocks noGrp="1" noChangeAspect="1"/>
          </p:cNvPicPr>
          <p:nvPr isPhoto="1"/>
        </p:nvPicPr>
        <p:blipFill>
          <a:blip r:embed="rId11" cstate="print">
            <a:lum/>
          </a:blip>
          <a:stretch>
            <a:fillRect/>
          </a:stretch>
        </p:blipFill>
        <p:spPr>
          <a:xfrm>
            <a:off x="4264914" y="633413"/>
            <a:ext cx="1754886" cy="2100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Checking for physical reasonableness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Comparison to emissions sensitivity: brute force removal of source emissions</a:t>
            </a:r>
          </a:p>
          <a:p>
            <a:r>
              <a:rPr lang="en-US" dirty="0" smtClean="0"/>
              <a:t>Test case</a:t>
            </a:r>
          </a:p>
          <a:p>
            <a:pPr lvl="1"/>
            <a:r>
              <a:rPr lang="en-US" dirty="0" smtClean="0"/>
              <a:t>Simulation period:  June 28 - July 5, 2007</a:t>
            </a:r>
          </a:p>
          <a:p>
            <a:pPr lvl="1"/>
            <a:r>
              <a:rPr lang="en-US" dirty="0" smtClean="0"/>
              <a:t>Domain: 12 km domain covering California</a:t>
            </a:r>
          </a:p>
          <a:p>
            <a:pPr lvl="1"/>
            <a:r>
              <a:rPr lang="en-US" dirty="0" smtClean="0"/>
              <a:t>8 emission sectors: 5 inline point sources, 3 gridded surface sources</a:t>
            </a:r>
          </a:p>
          <a:p>
            <a:pPr lvl="1"/>
            <a:r>
              <a:rPr lang="en-US" dirty="0" smtClean="0"/>
              <a:t>Inline: EGUs(</a:t>
            </a:r>
            <a:r>
              <a:rPr lang="en-US" dirty="0" err="1" smtClean="0"/>
              <a:t>ptipm</a:t>
            </a:r>
            <a:r>
              <a:rPr lang="en-US" dirty="0" smtClean="0"/>
              <a:t>), </a:t>
            </a:r>
            <a:r>
              <a:rPr lang="en-US" dirty="0" err="1" smtClean="0"/>
              <a:t>nonEGUs</a:t>
            </a:r>
            <a:r>
              <a:rPr lang="en-US" dirty="0" smtClean="0"/>
              <a:t>(</a:t>
            </a:r>
            <a:r>
              <a:rPr lang="en-US" dirty="0" err="1" smtClean="0"/>
              <a:t>ptnonipm</a:t>
            </a:r>
            <a:r>
              <a:rPr lang="en-US" dirty="0" smtClean="0"/>
              <a:t>), wild fires(</a:t>
            </a:r>
            <a:r>
              <a:rPr lang="en-US" dirty="0" err="1" smtClean="0"/>
              <a:t>ptfire</a:t>
            </a:r>
            <a:r>
              <a:rPr lang="en-US" dirty="0" smtClean="0"/>
              <a:t>), marine(</a:t>
            </a:r>
            <a:r>
              <a:rPr lang="en-US" dirty="0" err="1" smtClean="0"/>
              <a:t>seca</a:t>
            </a:r>
            <a:r>
              <a:rPr lang="en-US" dirty="0" smtClean="0"/>
              <a:t>), Mexico point sources (</a:t>
            </a:r>
            <a:r>
              <a:rPr lang="en-US" dirty="0" err="1" smtClean="0"/>
              <a:t>othpt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Gridded surface: Onroad, nonroad, </a:t>
            </a:r>
            <a:r>
              <a:rPr lang="en-US" dirty="0" err="1" smtClean="0"/>
              <a:t>biogenics</a:t>
            </a:r>
            <a:r>
              <a:rPr lang="en-US" dirty="0" smtClean="0"/>
              <a:t>(BEIS3)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sam_O3_onroad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6200" y="1181100"/>
            <a:ext cx="23876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isam_O3_NONroad.pn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286000" y="1181100"/>
            <a:ext cx="23876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isam_O3_ptipm.pn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76200" y="3848100"/>
            <a:ext cx="23876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sam_O3_ptnonipm.png"/>
          <p:cNvPicPr>
            <a:picLocks noGrp="1" noChangeAspect="1"/>
          </p:cNvPicPr>
          <p:nvPr isPhoto="1"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2286000" y="3848100"/>
            <a:ext cx="23876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sam_O3_beis.png"/>
          <p:cNvPicPr>
            <a:picLocks noGrp="1" noChangeAspect="1"/>
          </p:cNvPicPr>
          <p:nvPr isPhoto="1"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4419600" y="1181100"/>
            <a:ext cx="23876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sam_O3_fire.png"/>
          <p:cNvPicPr>
            <a:picLocks noGrp="1" noChangeAspect="1"/>
          </p:cNvPicPr>
          <p:nvPr isPhoto="1"/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6731000" y="1181100"/>
            <a:ext cx="23876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isam_O3_seca.png"/>
          <p:cNvPicPr>
            <a:picLocks noGrp="1" noChangeAspect="1"/>
          </p:cNvPicPr>
          <p:nvPr isPhoto="1"/>
        </p:nvPicPr>
        <p:blipFill>
          <a:blip r:embed="rId8" cstate="print">
            <a:lum/>
          </a:blip>
          <a:stretch>
            <a:fillRect/>
          </a:stretch>
        </p:blipFill>
        <p:spPr>
          <a:xfrm>
            <a:off x="4419600" y="3848100"/>
            <a:ext cx="23876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sam_O3_otpt.png"/>
          <p:cNvPicPr>
            <a:picLocks noGrp="1" noChangeAspect="1"/>
          </p:cNvPicPr>
          <p:nvPr isPhoto="1"/>
        </p:nvPicPr>
        <p:blipFill>
          <a:blip r:embed="rId9" cstate="print">
            <a:lum/>
          </a:blip>
          <a:stretch>
            <a:fillRect/>
          </a:stretch>
        </p:blipFill>
        <p:spPr>
          <a:xfrm>
            <a:off x="6731000" y="3848100"/>
            <a:ext cx="23876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57200" y="12954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   Onroad                       NON-road                  BEIS biogenic                Wild fires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01949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       EGUs                       Non-EGUs                       Marine                      Mexico pt </a:t>
            </a: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</a:rPr>
              <a:t>srcs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81000" y="152400"/>
            <a:ext cx="8229600" cy="1143000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Checking for physical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reasonableness: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spatial plots for 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8 sectors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96200" y="762000"/>
            <a:ext cx="381000" cy="228600"/>
          </a:xfrm>
          <a:prstGeom prst="rect">
            <a:avLst/>
          </a:prstGeom>
          <a:noFill/>
          <a:ln w="349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077200" y="6858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=leading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" y="1676400"/>
            <a:ext cx="381000" cy="228600"/>
          </a:xfrm>
          <a:prstGeom prst="rect">
            <a:avLst/>
          </a:prstGeom>
          <a:noFill/>
          <a:ln w="349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0" y="1676400"/>
            <a:ext cx="381000" cy="228600"/>
          </a:xfrm>
          <a:prstGeom prst="rect">
            <a:avLst/>
          </a:prstGeom>
          <a:noFill/>
          <a:ln w="349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95800" y="1676400"/>
            <a:ext cx="381000" cy="228600"/>
          </a:xfrm>
          <a:prstGeom prst="rect">
            <a:avLst/>
          </a:prstGeom>
          <a:noFill/>
          <a:ln w="349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Checking for physical reasonableness: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Time series of sector contributions at Sacramento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Picture 2" descr="Bars_hourly_O3_IND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8382000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1444823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x</a:t>
            </a:r>
            <a:r>
              <a:rPr lang="en-US" sz="1400" dirty="0" smtClean="0"/>
              <a:t>   Bulk  O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Concentration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Source Sensitivity as an Evaluation Approach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en-US" sz="2400" i="1" dirty="0" smtClean="0"/>
              <a:t>How will the modeled concentrations change based on changes to emissions?</a:t>
            </a:r>
            <a:endParaRPr lang="en-US" sz="2400" b="1" i="1" dirty="0" smtClean="0"/>
          </a:p>
          <a:p>
            <a:pPr>
              <a:buFontTx/>
              <a:buNone/>
            </a:pPr>
            <a:r>
              <a:rPr lang="en-US" sz="2400" b="1" dirty="0" smtClean="0"/>
              <a:t>Source sensitivity approaches</a:t>
            </a:r>
          </a:p>
          <a:p>
            <a:r>
              <a:rPr lang="en-US" sz="2000" dirty="0" smtClean="0"/>
              <a:t>Brute force zero out</a:t>
            </a:r>
          </a:p>
          <a:p>
            <a:r>
              <a:rPr lang="en-US" sz="2000" dirty="0" smtClean="0"/>
              <a:t>Decoupled Direct Method (DDM)</a:t>
            </a:r>
          </a:p>
          <a:p>
            <a:endParaRPr lang="en-US" sz="2400" dirty="0" smtClean="0"/>
          </a:p>
          <a:p>
            <a:pPr algn="ctr">
              <a:buFontTx/>
              <a:buNone/>
            </a:pPr>
            <a:r>
              <a:rPr lang="en-US" sz="2400" i="1" dirty="0" smtClean="0"/>
              <a:t>What are the various contributors to modeled concentrations?</a:t>
            </a:r>
          </a:p>
          <a:p>
            <a:pPr>
              <a:buFontTx/>
              <a:buNone/>
            </a:pPr>
            <a:r>
              <a:rPr lang="en-US" sz="2400" b="1" dirty="0" smtClean="0"/>
              <a:t>Source contribution approaches</a:t>
            </a:r>
          </a:p>
          <a:p>
            <a:r>
              <a:rPr lang="en-US" sz="2000" dirty="0" smtClean="0"/>
              <a:t>Ozone and PM source apportionment (OSAT, APCA, PSAT, TSSA)</a:t>
            </a:r>
          </a:p>
          <a:p>
            <a:r>
              <a:rPr lang="en-US" sz="2000" dirty="0" smtClean="0"/>
              <a:t>Adding additional inert PM2.5 tracers (carbon tracking)</a:t>
            </a:r>
          </a:p>
          <a:p>
            <a:r>
              <a:rPr lang="en-US" sz="2000" dirty="0" smtClean="0"/>
              <a:t>Provides information similar to receptor based apportionment such as PMF, CMB, and UNMIX</a:t>
            </a:r>
          </a:p>
          <a:p>
            <a:r>
              <a:rPr lang="en-US" sz="2000" dirty="0" smtClean="0"/>
              <a:t>Not intended to provide information about </a:t>
            </a:r>
            <a:r>
              <a:rPr lang="en-US" sz="2000" dirty="0" err="1" smtClean="0"/>
              <a:t>disbenefits</a:t>
            </a:r>
            <a:endParaRPr lang="en-US" sz="2000" dirty="0" smtClean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833EAD-D9AD-4926-ABB5-C5D9B5B05C9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Source Sensitivity as an Evaluation Approach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100" b="1" dirty="0" smtClean="0"/>
              <a:t>While not ideal, using source sensitivity to evaluate source apportionment is common</a:t>
            </a:r>
          </a:p>
          <a:p>
            <a:r>
              <a:rPr lang="en-US" sz="3400" dirty="0" smtClean="0"/>
              <a:t>Ozone tagging in MOZART-4 (Emmons et al, 2012)</a:t>
            </a:r>
          </a:p>
          <a:p>
            <a:pPr lvl="1"/>
            <a:r>
              <a:rPr lang="en-US" sz="2900" dirty="0" smtClean="0">
                <a:solidFill>
                  <a:srgbClr val="FF0000"/>
                </a:solidFill>
              </a:rPr>
              <a:t>Reduced</a:t>
            </a:r>
            <a:r>
              <a:rPr lang="en-US" sz="2900" dirty="0" smtClean="0"/>
              <a:t> NO emissions in Asia </a:t>
            </a:r>
            <a:r>
              <a:rPr lang="en-US" sz="2900" dirty="0" smtClean="0">
                <a:solidFill>
                  <a:srgbClr val="FF0000"/>
                </a:solidFill>
              </a:rPr>
              <a:t>by 20%</a:t>
            </a:r>
          </a:p>
          <a:p>
            <a:pPr lvl="1"/>
            <a:r>
              <a:rPr lang="en-US" sz="2900" dirty="0" smtClean="0"/>
              <a:t>Surface ozone estimates much higher using the tagged approach compared to the 20% perturbation</a:t>
            </a:r>
          </a:p>
          <a:p>
            <a:r>
              <a:rPr lang="en-US" sz="3400" dirty="0" smtClean="0"/>
              <a:t>PM tagging in CMAQ 4.5 (TSSA) (Wang et al, 2009)</a:t>
            </a:r>
          </a:p>
          <a:p>
            <a:pPr lvl="1"/>
            <a:r>
              <a:rPr lang="en-US" sz="2900" dirty="0" smtClean="0"/>
              <a:t>Compared source tag contributions to </a:t>
            </a:r>
            <a:r>
              <a:rPr lang="en-US" sz="2900" dirty="0" smtClean="0">
                <a:solidFill>
                  <a:srgbClr val="FF0000"/>
                </a:solidFill>
              </a:rPr>
              <a:t>zero out</a:t>
            </a:r>
            <a:r>
              <a:rPr lang="en-US" sz="2900" dirty="0" smtClean="0"/>
              <a:t> estimates of entire State of California</a:t>
            </a:r>
          </a:p>
          <a:p>
            <a:r>
              <a:rPr lang="en-US" sz="3400" dirty="0" smtClean="0"/>
              <a:t>PM tagging in </a:t>
            </a:r>
            <a:r>
              <a:rPr lang="en-US" sz="3400" dirty="0" err="1" smtClean="0"/>
              <a:t>CAMx</a:t>
            </a:r>
            <a:r>
              <a:rPr lang="en-US" sz="3400" dirty="0" smtClean="0"/>
              <a:t> (PSAT) (Wagstrom et al, 2008)</a:t>
            </a:r>
          </a:p>
          <a:p>
            <a:pPr lvl="1"/>
            <a:r>
              <a:rPr lang="en-US" sz="2900" dirty="0" smtClean="0"/>
              <a:t>Compared source tag contributions from PSAT with another </a:t>
            </a:r>
            <a:r>
              <a:rPr lang="en-US" sz="2900" b="1" dirty="0" smtClean="0">
                <a:solidFill>
                  <a:srgbClr val="0070C0"/>
                </a:solidFill>
              </a:rPr>
              <a:t>online tagging approach</a:t>
            </a:r>
            <a:r>
              <a:rPr lang="en-US" sz="2900" dirty="0" smtClean="0"/>
              <a:t> for EGUs and for northeast Illinois</a:t>
            </a:r>
          </a:p>
          <a:p>
            <a:r>
              <a:rPr lang="en-US" sz="3400" dirty="0" smtClean="0"/>
              <a:t>PM tagging in </a:t>
            </a:r>
            <a:r>
              <a:rPr lang="en-US" sz="3400" dirty="0" err="1" smtClean="0"/>
              <a:t>CAMx</a:t>
            </a:r>
            <a:r>
              <a:rPr lang="en-US" sz="3400" dirty="0" smtClean="0"/>
              <a:t> (PSAT) (ENVIRON, 2008)</a:t>
            </a:r>
          </a:p>
          <a:p>
            <a:pPr lvl="1"/>
            <a:r>
              <a:rPr lang="en-US" sz="2900" dirty="0" smtClean="0"/>
              <a:t>Compare </a:t>
            </a:r>
            <a:r>
              <a:rPr lang="en-US" sz="2900" dirty="0" smtClean="0">
                <a:solidFill>
                  <a:srgbClr val="FF0000"/>
                </a:solidFill>
              </a:rPr>
              <a:t>zero out</a:t>
            </a:r>
            <a:r>
              <a:rPr lang="en-US" sz="2900" dirty="0" smtClean="0"/>
              <a:t> with contribution for PM2.5 sulfate</a:t>
            </a:r>
          </a:p>
          <a:p>
            <a:pPr lvl="1"/>
            <a:r>
              <a:rPr lang="en-US" sz="2900" dirty="0" smtClean="0"/>
              <a:t>Compare PM2.5 nitrate contribution to </a:t>
            </a:r>
            <a:r>
              <a:rPr lang="en-US" sz="2900" b="1" dirty="0" smtClean="0">
                <a:solidFill>
                  <a:srgbClr val="0000FF"/>
                </a:solidFill>
              </a:rPr>
              <a:t>box model</a:t>
            </a:r>
            <a:r>
              <a:rPr lang="en-US" sz="2900" dirty="0" smtClean="0"/>
              <a:t> simulation of SOEM</a:t>
            </a:r>
          </a:p>
          <a:p>
            <a:r>
              <a:rPr lang="en-US" sz="3400" dirty="0" smtClean="0"/>
              <a:t>Source-Oriented Model for Externally Mixed Aerosol (</a:t>
            </a:r>
            <a:r>
              <a:rPr lang="en-US" sz="3400" dirty="0" err="1" smtClean="0"/>
              <a:t>Kleeman</a:t>
            </a:r>
            <a:r>
              <a:rPr lang="en-US" sz="3400" dirty="0" smtClean="0"/>
              <a:t> and Cass, 2001)</a:t>
            </a:r>
          </a:p>
          <a:p>
            <a:pPr lvl="1"/>
            <a:r>
              <a:rPr lang="en-US" sz="2900" dirty="0" smtClean="0"/>
              <a:t>Base model predicted PM </a:t>
            </a:r>
            <a:r>
              <a:rPr lang="en-US" sz="2900" b="1" dirty="0" smtClean="0">
                <a:solidFill>
                  <a:srgbClr val="00B050"/>
                </a:solidFill>
              </a:rPr>
              <a:t>compared to observations</a:t>
            </a:r>
            <a:r>
              <a:rPr lang="en-US" sz="2900" dirty="0" smtClean="0"/>
              <a:t>, no evaluation of source contribution</a:t>
            </a:r>
          </a:p>
          <a:p>
            <a:r>
              <a:rPr lang="en-US" sz="3400" dirty="0" smtClean="0"/>
              <a:t>Comparison of source apportionment and </a:t>
            </a:r>
            <a:r>
              <a:rPr lang="en-US" sz="3400" b="1" dirty="0" smtClean="0">
                <a:solidFill>
                  <a:srgbClr val="FF0000"/>
                </a:solidFill>
              </a:rPr>
              <a:t>DDM</a:t>
            </a:r>
          </a:p>
          <a:p>
            <a:pPr lvl="1"/>
            <a:r>
              <a:rPr lang="en-US" sz="2900" dirty="0" smtClean="0"/>
              <a:t>Zhang et al, 2009; Koo et al, 2008; Zhang et al, 2005; Dunker et al, 2002; others..</a:t>
            </a:r>
          </a:p>
          <a:p>
            <a:r>
              <a:rPr lang="en-US" sz="3400" dirty="0" smtClean="0"/>
              <a:t>Outside the scope </a:t>
            </a:r>
            <a:r>
              <a:rPr lang="en-US" sz="3400" smtClean="0"/>
              <a:t>of this </a:t>
            </a:r>
            <a:r>
              <a:rPr lang="en-US" sz="3400" dirty="0" smtClean="0"/>
              <a:t>presentation, but better methods to evaluation photochemical  model source apportionment (and sensitivity) are needed!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sam_O3_ptipm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944880" y="3352800"/>
            <a:ext cx="286512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Zout_O3_ptipm.pn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3916680" y="3352800"/>
            <a:ext cx="286512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isam_O3_onroad.pn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944880" y="381000"/>
            <a:ext cx="286512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Zout_O3_onroad.png"/>
          <p:cNvPicPr>
            <a:picLocks noGrp="1" noChangeAspect="1"/>
          </p:cNvPicPr>
          <p:nvPr isPhoto="1"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3916680" y="381000"/>
            <a:ext cx="286512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ndic01.png"/>
          <p:cNvPicPr>
            <a:picLocks noGrp="1" noChangeAspect="1"/>
          </p:cNvPicPr>
          <p:nvPr isPhoto="1"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6553200" y="1752600"/>
            <a:ext cx="23876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-228600" y="0"/>
            <a:ext cx="8229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ISAM/Zero-out comparison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533400"/>
            <a:ext cx="4724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        ISAM                                     Zero-out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4500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Onroad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2694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EGU's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at_O3both_IND01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246888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Scat_O3both_IND02.pn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484120" y="0"/>
            <a:ext cx="246888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Scat_O3both_IND03.pn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5029200" y="0"/>
            <a:ext cx="246888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Scat_O3both_IND04.png"/>
          <p:cNvPicPr>
            <a:picLocks noGrp="1" noChangeAspect="1"/>
          </p:cNvPicPr>
          <p:nvPr isPhoto="1"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0" y="2400300"/>
            <a:ext cx="246888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cat_O3both_IND05.png"/>
          <p:cNvPicPr>
            <a:picLocks noGrp="1" noChangeAspect="1"/>
          </p:cNvPicPr>
          <p:nvPr isPhoto="1"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2453640" y="2407920"/>
            <a:ext cx="246888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Scat_O3both_IND06.png"/>
          <p:cNvPicPr>
            <a:picLocks noGrp="1" noChangeAspect="1"/>
          </p:cNvPicPr>
          <p:nvPr isPhoto="1"/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5029200" y="2407920"/>
            <a:ext cx="246888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Scat_O3both_IND07.png"/>
          <p:cNvPicPr>
            <a:picLocks noGrp="1" noChangeAspect="1"/>
          </p:cNvPicPr>
          <p:nvPr isPhoto="1"/>
        </p:nvPicPr>
        <p:blipFill>
          <a:blip r:embed="rId8" cstate="print">
            <a:lum/>
          </a:blip>
          <a:stretch>
            <a:fillRect/>
          </a:stretch>
        </p:blipFill>
        <p:spPr>
          <a:xfrm>
            <a:off x="0" y="4800600"/>
            <a:ext cx="246888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Scat_O3both_IND08.png"/>
          <p:cNvPicPr>
            <a:picLocks noGrp="1" noChangeAspect="1"/>
          </p:cNvPicPr>
          <p:nvPr isPhoto="1"/>
        </p:nvPicPr>
        <p:blipFill>
          <a:blip r:embed="rId9" cstate="print">
            <a:lum/>
          </a:blip>
          <a:stretch>
            <a:fillRect/>
          </a:stretch>
        </p:blipFill>
        <p:spPr>
          <a:xfrm>
            <a:off x="2453640" y="4800600"/>
            <a:ext cx="246888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Scat_O3both_IND09.png"/>
          <p:cNvPicPr>
            <a:picLocks noGrp="1" noChangeAspect="1"/>
          </p:cNvPicPr>
          <p:nvPr isPhoto="1"/>
        </p:nvPicPr>
        <p:blipFill>
          <a:blip r:embed="rId10" cstate="print">
            <a:lum/>
          </a:blip>
          <a:stretch>
            <a:fillRect/>
          </a:stretch>
        </p:blipFill>
        <p:spPr>
          <a:xfrm>
            <a:off x="5029200" y="4800600"/>
            <a:ext cx="2468880" cy="246888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7010400" y="2362200"/>
            <a:ext cx="2286000" cy="2057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ISAM/0out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Scatter Plots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the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 indicators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76200"/>
            <a:ext cx="16002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p(</a:t>
            </a:r>
            <a:r>
              <a:rPr lang="en-US" sz="1400" b="1" dirty="0" err="1" smtClean="0"/>
              <a:t>Perox</a:t>
            </a:r>
            <a:r>
              <a:rPr lang="en-US" sz="1400" b="1" dirty="0" smtClean="0"/>
              <a:t>)/p(HNO3)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05200" y="76200"/>
            <a:ext cx="12192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H2O2/HNO3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143000" y="4873823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O3/NO2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0" y="4876800"/>
            <a:ext cx="1066800" cy="3048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HCHO/NO2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05200" y="4876800"/>
            <a:ext cx="1066800" cy="3048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HCHO/</a:t>
            </a:r>
            <a:r>
              <a:rPr lang="en-US" sz="1400" b="1" dirty="0" err="1" smtClean="0"/>
              <a:t>NOy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172200" y="2435423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O3/</a:t>
            </a:r>
            <a:r>
              <a:rPr lang="en-US" sz="1400" b="1" dirty="0" err="1" smtClean="0"/>
              <a:t>NOy</a:t>
            </a:r>
            <a:endParaRPr lang="en-US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505200" y="2438400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O3/</a:t>
            </a:r>
            <a:r>
              <a:rPr lang="en-US" sz="1400" b="1" dirty="0" err="1" smtClean="0"/>
              <a:t>NOx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143000" y="2438400"/>
            <a:ext cx="7620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NOy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019800" y="76200"/>
            <a:ext cx="16002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H2O2/(NO3+NO2)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at_O3both_IND01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246888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Scat_O3both_IND02.pn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484120" y="0"/>
            <a:ext cx="246888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Scat_O3both_IND03.pn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5029200" y="0"/>
            <a:ext cx="246888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Scat_O3both_IND04.png"/>
          <p:cNvPicPr>
            <a:picLocks noGrp="1" noChangeAspect="1"/>
          </p:cNvPicPr>
          <p:nvPr isPhoto="1"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0" y="2400300"/>
            <a:ext cx="246888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cat_O3both_IND05.png"/>
          <p:cNvPicPr>
            <a:picLocks noGrp="1" noChangeAspect="1"/>
          </p:cNvPicPr>
          <p:nvPr isPhoto="1"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2453640" y="2407920"/>
            <a:ext cx="246888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Scat_O3both_IND06.png"/>
          <p:cNvPicPr>
            <a:picLocks noGrp="1" noChangeAspect="1"/>
          </p:cNvPicPr>
          <p:nvPr isPhoto="1"/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5029200" y="2407920"/>
            <a:ext cx="246888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Scat_O3both_IND07.png"/>
          <p:cNvPicPr>
            <a:picLocks noGrp="1" noChangeAspect="1"/>
          </p:cNvPicPr>
          <p:nvPr isPhoto="1"/>
        </p:nvPicPr>
        <p:blipFill>
          <a:blip r:embed="rId8" cstate="print">
            <a:lum/>
          </a:blip>
          <a:stretch>
            <a:fillRect/>
          </a:stretch>
        </p:blipFill>
        <p:spPr>
          <a:xfrm>
            <a:off x="0" y="4800600"/>
            <a:ext cx="246888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Scat_O3both_IND08.png"/>
          <p:cNvPicPr>
            <a:picLocks noGrp="1" noChangeAspect="1"/>
          </p:cNvPicPr>
          <p:nvPr isPhoto="1"/>
        </p:nvPicPr>
        <p:blipFill>
          <a:blip r:embed="rId9" cstate="print">
            <a:lum/>
          </a:blip>
          <a:stretch>
            <a:fillRect/>
          </a:stretch>
        </p:blipFill>
        <p:spPr>
          <a:xfrm>
            <a:off x="2453640" y="4800600"/>
            <a:ext cx="2468880" cy="246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Scat_O3both_IND09.png"/>
          <p:cNvPicPr>
            <a:picLocks noGrp="1" noChangeAspect="1"/>
          </p:cNvPicPr>
          <p:nvPr isPhoto="1"/>
        </p:nvPicPr>
        <p:blipFill>
          <a:blip r:embed="rId10" cstate="print">
            <a:lum/>
          </a:blip>
          <a:stretch>
            <a:fillRect/>
          </a:stretch>
        </p:blipFill>
        <p:spPr>
          <a:xfrm>
            <a:off x="5029200" y="4800600"/>
            <a:ext cx="2468880" cy="246888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7010400" y="2362200"/>
            <a:ext cx="2286000" cy="2057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ISAM/0out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Scatter Plots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the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 indicators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76200"/>
            <a:ext cx="16002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p(</a:t>
            </a:r>
            <a:r>
              <a:rPr lang="en-US" sz="1400" b="1" dirty="0" err="1" smtClean="0"/>
              <a:t>Perox</a:t>
            </a:r>
            <a:r>
              <a:rPr lang="en-US" sz="1400" b="1" dirty="0" smtClean="0"/>
              <a:t>)/p(HNO3)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05200" y="76200"/>
            <a:ext cx="12192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H2O2/HNO3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143000" y="4873823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O3/NO2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0" y="4876800"/>
            <a:ext cx="1066800" cy="3048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HCHO/NO2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05200" y="4876800"/>
            <a:ext cx="1066800" cy="3048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HCHO/</a:t>
            </a:r>
            <a:r>
              <a:rPr lang="en-US" sz="1400" b="1" dirty="0" err="1" smtClean="0"/>
              <a:t>NOy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172200" y="2435423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O3/</a:t>
            </a:r>
            <a:r>
              <a:rPr lang="en-US" sz="1400" b="1" dirty="0" err="1" smtClean="0"/>
              <a:t>NOy</a:t>
            </a:r>
            <a:endParaRPr lang="en-US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505200" y="2438400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O3/</a:t>
            </a:r>
            <a:r>
              <a:rPr lang="en-US" sz="1400" b="1" dirty="0" err="1" smtClean="0"/>
              <a:t>NOx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143000" y="2438400"/>
            <a:ext cx="7620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NOy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019800" y="76200"/>
            <a:ext cx="16002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H2O2/(NO3+NO2)</a:t>
            </a:r>
            <a:endParaRPr lang="en-US" sz="1400" b="1" dirty="0"/>
          </a:p>
        </p:txBody>
      </p:sp>
      <p:pic>
        <p:nvPicPr>
          <p:cNvPr id="28" name="Picture 27" descr="Scat_O3both_IND10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419600" y="1371600"/>
            <a:ext cx="4572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rsO3_NnV_IndicGrp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7320"/>
            <a:ext cx="9136380" cy="498348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ISAM/0out 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correlations in the 9 indicators plus the ensemble vote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Testing and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Users can choose among nine indicators and the majority in favor of either regime</a:t>
            </a:r>
          </a:p>
          <a:p>
            <a:r>
              <a:rPr lang="en-US" sz="2400" dirty="0" smtClean="0"/>
              <a:t>Most indicators agree on spatial distribution of ozone regimes; </a:t>
            </a:r>
            <a:r>
              <a:rPr lang="en-US" sz="1100" dirty="0" smtClean="0"/>
              <a:t>namely, VOC-limited in urban areas and </a:t>
            </a:r>
            <a:r>
              <a:rPr lang="en-US" sz="1100" dirty="0" err="1" smtClean="0"/>
              <a:t>NO</a:t>
            </a:r>
            <a:r>
              <a:rPr lang="en-US" sz="1100" baseline="-25000" dirty="0" err="1" smtClean="0"/>
              <a:t>x</a:t>
            </a:r>
            <a:r>
              <a:rPr lang="en-US" sz="1100" dirty="0" smtClean="0"/>
              <a:t>-limited over all other places</a:t>
            </a:r>
          </a:p>
          <a:p>
            <a:r>
              <a:rPr lang="en-US" sz="2400" dirty="0" smtClean="0"/>
              <a:t>Most indicators give rise to better ISAM/zero-out correlations in VOC-limited 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than in </a:t>
            </a:r>
            <a:r>
              <a:rPr lang="en-US" sz="2400" dirty="0" err="1" smtClean="0"/>
              <a:t>NOx</a:t>
            </a:r>
            <a:r>
              <a:rPr lang="en-US" sz="2400" dirty="0" smtClean="0"/>
              <a:t>-limited 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;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/(O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+NO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 and </a:t>
            </a:r>
            <a:r>
              <a:rPr lang="en-US" sz="2400" dirty="0" err="1" smtClean="0"/>
              <a:t>NO</a:t>
            </a:r>
            <a:r>
              <a:rPr lang="en-US" sz="2400" baseline="-25000" dirty="0" err="1" smtClean="0"/>
              <a:t>y</a:t>
            </a:r>
            <a:r>
              <a:rPr lang="en-US" sz="2400" dirty="0" smtClean="0"/>
              <a:t> are the poorest.</a:t>
            </a:r>
          </a:p>
          <a:p>
            <a:r>
              <a:rPr lang="en-US" sz="2400" dirty="0" smtClean="0"/>
              <a:t>Sum of tags does not always add up to the bulk O</a:t>
            </a:r>
            <a:r>
              <a:rPr lang="en-US" sz="2400" baseline="-25000" dirty="0" smtClean="0"/>
              <a:t>3</a:t>
            </a:r>
          </a:p>
          <a:p>
            <a:r>
              <a:rPr lang="en-US" sz="2400" dirty="0" smtClean="0"/>
              <a:t>Simulation </a:t>
            </a:r>
            <a:r>
              <a:rPr lang="en-US" sz="2400" dirty="0" smtClean="0">
                <a:solidFill>
                  <a:srgbClr val="FF0000"/>
                </a:solidFill>
              </a:rPr>
              <a:t>only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one week</a:t>
            </a:r>
            <a:r>
              <a:rPr lang="en-US" sz="2400" dirty="0" smtClean="0"/>
              <a:t> long in summer. Desirable to include all other seasons to check for robustness of indicators.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Transition values do </a:t>
            </a:r>
            <a:r>
              <a:rPr lang="en-US" sz="2400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/>
              <a:t> offer </a:t>
            </a:r>
            <a:r>
              <a:rPr lang="en-US" sz="2400" dirty="0" smtClean="0">
                <a:solidFill>
                  <a:srgbClr val="FF0000"/>
                </a:solidFill>
              </a:rPr>
              <a:t>clear-cut</a:t>
            </a:r>
            <a:r>
              <a:rPr lang="en-US" sz="2400" dirty="0" smtClean="0"/>
              <a:t> ozone regime classification. Ratios around transition values may reflect contributions from both NOx and VOC emissions.</a:t>
            </a:r>
          </a:p>
          <a:p>
            <a:r>
              <a:rPr lang="en-US" sz="2400" dirty="0" smtClean="0"/>
              <a:t>Regime indicator criterion approach </a:t>
            </a:r>
            <a:r>
              <a:rPr lang="en-US" sz="2400" dirty="0" smtClean="0">
                <a:solidFill>
                  <a:srgbClr val="FF0000"/>
                </a:solidFill>
              </a:rPr>
              <a:t>assumes availability of both</a:t>
            </a:r>
            <a:r>
              <a:rPr lang="en-US" sz="2400" dirty="0" smtClean="0"/>
              <a:t> NO</a:t>
            </a:r>
            <a:r>
              <a:rPr lang="en-US" sz="2400" baseline="-25000" dirty="0" smtClean="0"/>
              <a:t>x </a:t>
            </a:r>
            <a:r>
              <a:rPr lang="en-US" sz="2400" dirty="0" smtClean="0"/>
              <a:t> and VOC </a:t>
            </a:r>
            <a:r>
              <a:rPr lang="en-US" sz="2400" dirty="0" smtClean="0">
                <a:solidFill>
                  <a:srgbClr val="FF0000"/>
                </a:solidFill>
              </a:rPr>
              <a:t>emissions</a:t>
            </a:r>
            <a:r>
              <a:rPr lang="en-US" sz="2400" dirty="0" smtClean="0"/>
              <a:t>. May devise a test to investigate an extreme case where NO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 is negligible compared to VOC. </a:t>
            </a:r>
          </a:p>
          <a:p>
            <a:r>
              <a:rPr lang="en-US" sz="2400" dirty="0" smtClean="0"/>
              <a:t>May look for alternatives to MIR; e.g. tagging degradation sequence of each VOC (</a:t>
            </a:r>
            <a:r>
              <a:rPr lang="en-US" sz="1200" dirty="0" smtClean="0"/>
              <a:t>Butler: AE 45(2011) 4082-4090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Extension of 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/PM apportionment to SAPRC07 soon.</a:t>
            </a:r>
          </a:p>
          <a:p>
            <a:r>
              <a:rPr lang="en-US" sz="2400" dirty="0" smtClean="0"/>
              <a:t>Consider apportionment methods other than the 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regime criterion approach (e.g. change of 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 err="1" smtClean="0"/>
              <a:t>wrt</a:t>
            </a:r>
            <a:r>
              <a:rPr lang="en-US" sz="2400" dirty="0" smtClean="0"/>
              <a:t> change of VOC and/or </a:t>
            </a:r>
            <a:r>
              <a:rPr lang="en-US" sz="2400" dirty="0" err="1" smtClean="0"/>
              <a:t>NO</a:t>
            </a:r>
            <a:r>
              <a:rPr lang="en-US" sz="2400" baseline="-25000" dirty="0" err="1" smtClean="0"/>
              <a:t>x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emissions)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 &amp;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David Wong, Shawn Roselle, Tyler Fox</a:t>
            </a:r>
          </a:p>
          <a:p>
            <a:r>
              <a:rPr lang="en-US" dirty="0" smtClean="0"/>
              <a:t>Allan Beidler, James Beidler, Chris Allen, Alexis Zubrow, Alison Eyth, Rich Mason, Lara Reynolds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Kwok, R., Napelenok, S., Baker, K., 2013. Implementation and evaluation of PM2. 5 source contribution analysis in a photochemical model. Atmospheric Environment.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Provides an efficient approach for culpability assessments</a:t>
            </a:r>
          </a:p>
          <a:p>
            <a:r>
              <a:rPr lang="en-US" dirty="0" smtClean="0"/>
              <a:t>US EPA OAQPS for the Cross State Air Pollution Rule (</a:t>
            </a:r>
            <a:r>
              <a:rPr lang="en-US" dirty="0" smtClean="0">
                <a:hlinkClick r:id="rId3"/>
              </a:rPr>
              <a:t>http://www.epa.gov/airtransport/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Used by several States (Texas, Indiana, Wisconsin, others) to track </a:t>
            </a:r>
            <a:r>
              <a:rPr lang="en-US" b="1" dirty="0" smtClean="0">
                <a:solidFill>
                  <a:srgbClr val="FF0000"/>
                </a:solidFill>
              </a:rPr>
              <a:t>county</a:t>
            </a:r>
            <a:r>
              <a:rPr lang="en-US" dirty="0" smtClean="0"/>
              <a:t> specific anthropogenic emissions for the purposes of supporting ozone nonattainment areas</a:t>
            </a:r>
          </a:p>
          <a:p>
            <a:r>
              <a:rPr lang="en-US" dirty="0" smtClean="0"/>
              <a:t>Approach applied by Regional Planning Organizations (WRAP, LADCO) to track </a:t>
            </a:r>
            <a:r>
              <a:rPr lang="en-US" b="1" dirty="0" smtClean="0">
                <a:solidFill>
                  <a:srgbClr val="FF0000"/>
                </a:solidFill>
              </a:rPr>
              <a:t>State to State</a:t>
            </a:r>
            <a:r>
              <a:rPr lang="en-US" dirty="0" smtClean="0"/>
              <a:t> ozone contribution to support transport component of ozone and PM2.5 State Implementation Plans (Clean Air Act section 110a2di)</a:t>
            </a:r>
          </a:p>
          <a:p>
            <a:r>
              <a:rPr lang="en-US" dirty="0" smtClean="0"/>
              <a:t>Approach also used in </a:t>
            </a:r>
            <a:r>
              <a:rPr lang="en-US" dirty="0" smtClean="0">
                <a:solidFill>
                  <a:srgbClr val="FF0000"/>
                </a:solidFill>
              </a:rPr>
              <a:t>academia</a:t>
            </a:r>
            <a:r>
              <a:rPr lang="en-US" dirty="0" smtClean="0"/>
              <a:t> for attributing sources and source regions to ozone (over 30 publications related to apportionment)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PM2.5 source apportionment implementation in CMAQ 4.7.1 (and CMAQ 5.0.2 CB05TU)</a:t>
            </a:r>
          </a:p>
          <a:p>
            <a:pPr lvl="1"/>
            <a:r>
              <a:rPr lang="en-US" dirty="0" smtClean="0"/>
              <a:t>Kwok et al, 2013 “</a:t>
            </a:r>
            <a:r>
              <a:rPr lang="en-US" i="1" dirty="0" smtClean="0">
                <a:solidFill>
                  <a:srgbClr val="0000FF"/>
                </a:solidFill>
              </a:rPr>
              <a:t>Implementation and evaluation of PM2.5 source contribution analysis in a photochemical model</a:t>
            </a:r>
            <a:r>
              <a:rPr lang="en-US" dirty="0" smtClean="0"/>
              <a:t>” Atmospheric Environment</a:t>
            </a:r>
          </a:p>
          <a:p>
            <a:r>
              <a:rPr lang="en-US" dirty="0" smtClean="0"/>
              <a:t>Ozone source </a:t>
            </a:r>
            <a:r>
              <a:rPr lang="en-US" smtClean="0"/>
              <a:t>apportionment implemented </a:t>
            </a:r>
            <a:r>
              <a:rPr lang="en-US" dirty="0" smtClean="0"/>
              <a:t>in CMAQ v5.0.2 CB05TU</a:t>
            </a:r>
          </a:p>
          <a:p>
            <a:pPr lvl="1"/>
            <a:r>
              <a:rPr lang="en-US" b="1" dirty="0" smtClean="0"/>
              <a:t>I</a:t>
            </a:r>
            <a:r>
              <a:rPr lang="en-US" dirty="0" smtClean="0"/>
              <a:t>ntegrated </a:t>
            </a:r>
            <a:r>
              <a:rPr lang="en-US" b="1" dirty="0" smtClean="0"/>
              <a:t>S</a:t>
            </a:r>
            <a:r>
              <a:rPr lang="en-US" dirty="0" smtClean="0"/>
              <a:t>ource </a:t>
            </a:r>
            <a:r>
              <a:rPr lang="en-US" b="1" dirty="0" smtClean="0"/>
              <a:t>A</a:t>
            </a:r>
            <a:r>
              <a:rPr lang="en-US" dirty="0" smtClean="0"/>
              <a:t>pportionment </a:t>
            </a:r>
            <a:r>
              <a:rPr lang="en-US" b="1" dirty="0" smtClean="0"/>
              <a:t>M</a:t>
            </a:r>
            <a:r>
              <a:rPr lang="en-US" dirty="0" smtClean="0"/>
              <a:t>ethod</a:t>
            </a:r>
          </a:p>
          <a:p>
            <a:r>
              <a:rPr lang="en-US" dirty="0" smtClean="0"/>
              <a:t>CMAQ-</a:t>
            </a:r>
            <a:r>
              <a:rPr lang="en-US" b="1" dirty="0" smtClean="0"/>
              <a:t>ISAM</a:t>
            </a:r>
            <a:r>
              <a:rPr lang="en-US" dirty="0" smtClean="0"/>
              <a:t> adapts OSAT (ozone source apportionment technology) from </a:t>
            </a:r>
            <a:r>
              <a:rPr lang="en-US" dirty="0" err="1" smtClean="0"/>
              <a:t>CAMx</a:t>
            </a:r>
            <a:r>
              <a:rPr lang="en-US" dirty="0" smtClean="0"/>
              <a:t> as initial implementation of O</a:t>
            </a:r>
            <a:r>
              <a:rPr lang="en-US" baseline="-25000" dirty="0" smtClean="0"/>
              <a:t>3</a:t>
            </a:r>
            <a:r>
              <a:rPr lang="en-US" dirty="0" smtClean="0"/>
              <a:t> tracking</a:t>
            </a:r>
          </a:p>
          <a:p>
            <a:pPr lvl="1"/>
            <a:r>
              <a:rPr lang="en-US" dirty="0" smtClean="0"/>
              <a:t>Attribute </a:t>
            </a:r>
            <a:r>
              <a:rPr lang="en-US" i="1" dirty="0" smtClean="0"/>
              <a:t>in situ</a:t>
            </a:r>
            <a:r>
              <a:rPr lang="en-US" dirty="0" smtClean="0"/>
              <a:t> ozone concentrations to upwind or local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en-US" dirty="0" smtClean="0"/>
              <a:t> and/or VOC emissions sources, depending on two </a:t>
            </a:r>
            <a:r>
              <a:rPr lang="en-US" i="1" dirty="0" smtClean="0"/>
              <a:t>in situ</a:t>
            </a:r>
            <a:r>
              <a:rPr lang="en-US" dirty="0" smtClean="0"/>
              <a:t> ozone regimes: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en-US" dirty="0" smtClean="0"/>
              <a:t>-limited or VOC-limited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CB05 Emission Species for 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tracking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2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2286000"/>
                <a:gridCol w="2286000"/>
              </a:tblGrid>
              <a:tr h="812800">
                <a:tc>
                  <a:txBody>
                    <a:bodyPr/>
                    <a:lstStyle/>
                    <a:p>
                      <a:r>
                        <a:rPr lang="en-US" dirty="0" smtClean="0"/>
                        <a:t>Emissions Species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 attributed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ISAM tag species</a:t>
                      </a:r>
                      <a:endParaRPr lang="en-US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dirty="0" smtClean="0"/>
                        <a:t>NO, NO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NOx-limited 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  (O3N)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NO, NO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dirty="0" smtClean="0"/>
                        <a:t>ALD2, ALDX, ETH, ETHA, ETOH, FORM,</a:t>
                      </a:r>
                      <a:r>
                        <a:rPr lang="en-US" baseline="0" dirty="0" smtClean="0"/>
                        <a:t> IOLE, ISOP, MEOH, OLE, PAR, TERP, TOL, XYL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VOC-limited 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  (O3V)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Aggregated VOC in </a:t>
                      </a:r>
                      <a:r>
                        <a:rPr lang="en-US" dirty="0" err="1" smtClean="0"/>
                        <a:t>ppmV</a:t>
                      </a:r>
                      <a:r>
                        <a:rPr lang="en-US" dirty="0" smtClean="0"/>
                        <a:t> Carbons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48768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Abbreviations: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O3N for </a:t>
            </a:r>
            <a:r>
              <a:rPr lang="en-US" sz="2800" dirty="0" err="1" smtClean="0"/>
              <a:t>NOx</a:t>
            </a:r>
            <a:r>
              <a:rPr lang="en-US" sz="2800" dirty="0" smtClean="0"/>
              <a:t>-limited O</a:t>
            </a:r>
            <a:r>
              <a:rPr lang="en-US" sz="2800" baseline="-25000" dirty="0" smtClean="0"/>
              <a:t>3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O3V for VOC-limited O</a:t>
            </a:r>
            <a:r>
              <a:rPr lang="en-US" sz="2800" baseline="-25000" dirty="0" smtClean="0"/>
              <a:t>3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Implementation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Transport - tagged species go through diffusion and advection solvers (same as PM2.5)</a:t>
            </a:r>
          </a:p>
          <a:p>
            <a:r>
              <a:rPr lang="en-US" dirty="0" smtClean="0"/>
              <a:t>Dry Deposition - Weighted deposition velocity for involving VOC species based on the number of carbons in each species; same as bulk for nitrogen species</a:t>
            </a:r>
          </a:p>
          <a:p>
            <a:r>
              <a:rPr lang="en-US" dirty="0" smtClean="0"/>
              <a:t>Clouds  - loss due to wet deposition (same as PM2.5)</a:t>
            </a:r>
          </a:p>
          <a:p>
            <a:r>
              <a:rPr lang="en-US" dirty="0" smtClean="0"/>
              <a:t>Aerosols  -  Not applicable</a:t>
            </a:r>
          </a:p>
          <a:p>
            <a:r>
              <a:rPr lang="en-US" dirty="0" smtClean="0"/>
              <a:t>Gas chemistry - based on </a:t>
            </a:r>
            <a:r>
              <a:rPr lang="en-US" b="1" dirty="0" smtClean="0">
                <a:solidFill>
                  <a:srgbClr val="FF0000"/>
                </a:solidFill>
              </a:rPr>
              <a:t>indicator values</a:t>
            </a:r>
            <a:r>
              <a:rPr lang="en-US" dirty="0" smtClean="0"/>
              <a:t> for bulk ozone and its tagged precursors derived from the </a:t>
            </a:r>
            <a:r>
              <a:rPr lang="en-US" b="1" dirty="0" smtClean="0">
                <a:solidFill>
                  <a:srgbClr val="FF0000"/>
                </a:solidFill>
              </a:rPr>
              <a:t>Jacobian of reaction 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71570"/>
          </a:xfrm>
        </p:spPr>
        <p:txBody>
          <a:bodyPr/>
          <a:lstStyle/>
          <a:p>
            <a:r>
              <a:rPr lang="en-US" altLang="zh-TW" dirty="0" smtClean="0"/>
              <a:t>Apportionment  in Gas Phase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0066-8550-4F5D-9F88-189962881EE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文字方塊 6"/>
          <p:cNvSpPr txBox="1"/>
          <p:nvPr/>
        </p:nvSpPr>
        <p:spPr>
          <a:xfrm>
            <a:off x="785786" y="3909239"/>
            <a:ext cx="1799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NOx</a:t>
            </a:r>
            <a:r>
              <a:rPr lang="en-US" altLang="zh-TW" dirty="0" smtClean="0"/>
              <a:t>-limited O3:  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714348" y="4980809"/>
            <a:ext cx="1742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VOC-limited  O3 </a:t>
            </a:r>
            <a:endParaRPr lang="zh-TW" alt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7934" y="3737793"/>
            <a:ext cx="5295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4766495"/>
            <a:ext cx="52101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文字方塊 10"/>
          <p:cNvSpPr txBox="1"/>
          <p:nvPr/>
        </p:nvSpPr>
        <p:spPr>
          <a:xfrm>
            <a:off x="642910" y="5631436"/>
            <a:ext cx="1740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O3 destruction  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14348" y="1285860"/>
            <a:ext cx="206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NOx</a:t>
            </a:r>
            <a:r>
              <a:rPr lang="en-US" altLang="zh-TW" dirty="0" smtClean="0"/>
              <a:t> , VOC updates  </a:t>
            </a:r>
            <a:endParaRPr lang="zh-TW" alt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5984" y="5500702"/>
            <a:ext cx="5181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7162800" y="3505200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86600" y="5638800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10400" y="4819471"/>
            <a:ext cx="2057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MIR</a:t>
            </a:r>
            <a:r>
              <a:rPr lang="en-US" i="1" baseline="-25000" dirty="0" err="1" smtClean="0"/>
              <a:t>i</a:t>
            </a:r>
            <a:r>
              <a:rPr lang="en-US" dirty="0" smtClean="0"/>
              <a:t>  Maximum Incremental Reactivity of 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(Carter 1994*)</a:t>
            </a:r>
            <a:endParaRPr lang="en-US" i="1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2743200" y="1066800"/>
          <a:ext cx="5698273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Equation" r:id="rId7" imgW="3200400" imgH="393700" progId="Equation.3">
                  <p:embed/>
                </p:oleObj>
              </mc:Choice>
              <mc:Fallback>
                <p:oleObj name="Equation" r:id="rId7" imgW="3200400" imgH="3937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066800"/>
                        <a:ext cx="5698273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1219200" y="2057400"/>
            <a:ext cx="294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where </a:t>
            </a:r>
            <a:r>
              <a:rPr lang="en-US" b="1" dirty="0" smtClean="0"/>
              <a:t>I</a:t>
            </a:r>
            <a:r>
              <a:rPr lang="en-US" dirty="0" smtClean="0"/>
              <a:t> is the identity matrix,</a:t>
            </a:r>
            <a:endParaRPr lang="en-US" dirty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762000" y="2514600"/>
          <a:ext cx="129941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Equation" r:id="rId9" imgW="1028254" imgH="545863" progId="Equation.3">
                  <p:embed/>
                </p:oleObj>
              </mc:Choice>
              <mc:Fallback>
                <p:oleObj name="Equation" r:id="rId9" imgW="1028254" imgH="54586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14600"/>
                        <a:ext cx="1299411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2286000" y="2658070"/>
            <a:ext cx="571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is an element of the </a:t>
            </a:r>
            <a:r>
              <a:rPr lang="en-US" i="1" dirty="0" smtClean="0"/>
              <a:t>S</a:t>
            </a:r>
            <a:r>
              <a:rPr lang="en-US" dirty="0" smtClean="0"/>
              <a:t> × </a:t>
            </a:r>
            <a:r>
              <a:rPr lang="en-US" i="1" dirty="0" smtClean="0"/>
              <a:t>S</a:t>
            </a:r>
            <a:r>
              <a:rPr lang="en-US" dirty="0" smtClean="0"/>
              <a:t> Jacobian matrix of reaction rates; specifically, it's the response of chemical reaction </a:t>
            </a:r>
            <a:r>
              <a:rPr lang="en-US" i="1" dirty="0" err="1" smtClean="0"/>
              <a:t>i</a:t>
            </a:r>
            <a:r>
              <a:rPr lang="en-US" dirty="0" smtClean="0"/>
              <a:t> to change in concentration of species </a:t>
            </a:r>
            <a:r>
              <a:rPr lang="en-US" i="1" dirty="0" smtClean="0"/>
              <a:t>k</a:t>
            </a:r>
            <a:endParaRPr 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4267200" y="2057400"/>
            <a:ext cx="3414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dirty="0" smtClean="0"/>
              <a:t>   is subscript for gaseous species,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162800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Terminal products </a:t>
            </a:r>
            <a:r>
              <a:rPr lang="en-US" dirty="0" smtClean="0">
                <a:solidFill>
                  <a:srgbClr val="0000FF"/>
                </a:solidFill>
              </a:rPr>
              <a:t>H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O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ROOH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HNO</a:t>
            </a:r>
            <a:r>
              <a:rPr lang="en-US" baseline="-25000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as a basis of an indicator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2971800"/>
            <a:ext cx="8077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2800" dirty="0" smtClean="0"/>
              <a:t>The above ratio is called </a:t>
            </a:r>
            <a:r>
              <a:rPr lang="en-US" sz="2800" b="1" i="1" dirty="0" smtClean="0"/>
              <a:t>indicator</a:t>
            </a:r>
            <a:r>
              <a:rPr lang="en-US" sz="2800" i="1" dirty="0" smtClean="0"/>
              <a:t>,</a:t>
            </a:r>
            <a:r>
              <a:rPr lang="en-US" sz="2800" dirty="0" smtClean="0"/>
              <a:t> the value called </a:t>
            </a:r>
            <a:r>
              <a:rPr lang="en-US" sz="2800" b="1" i="1" dirty="0" smtClean="0"/>
              <a:t>transition value (</a:t>
            </a:r>
            <a:r>
              <a:rPr lang="en-US" sz="2800" b="1" i="1" dirty="0" err="1" smtClean="0"/>
              <a:t>tv</a:t>
            </a:r>
            <a:r>
              <a:rPr lang="en-US" sz="2800" b="1" i="1" dirty="0" smtClean="0"/>
              <a:t>)</a:t>
            </a:r>
            <a:r>
              <a:rPr lang="en-US" sz="2800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Only p(H2O2)/p(HNO3) used in </a:t>
            </a:r>
            <a:r>
              <a:rPr lang="en-US" sz="2800" dirty="0" err="1" smtClean="0"/>
              <a:t>CAMx</a:t>
            </a:r>
            <a:r>
              <a:rPr lang="en-US" sz="2800" dirty="0" smtClean="0"/>
              <a:t>, with </a:t>
            </a:r>
            <a:r>
              <a:rPr lang="en-US" sz="2800" dirty="0" err="1" smtClean="0"/>
              <a:t>tv</a:t>
            </a:r>
            <a:r>
              <a:rPr lang="en-US" sz="2800" dirty="0" smtClean="0"/>
              <a:t>= 0.35;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ISAM includes ROOH with </a:t>
            </a:r>
            <a:r>
              <a:rPr lang="en-US" sz="2800" dirty="0" err="1" smtClean="0"/>
              <a:t>tv</a:t>
            </a:r>
            <a:r>
              <a:rPr lang="en-US" sz="2800" dirty="0" smtClean="0"/>
              <a:t>= 0.5, since magnitudes among H2O2 and HNO3 are comparable: about 10 </a:t>
            </a:r>
            <a:r>
              <a:rPr lang="en-US" sz="2800" dirty="0" err="1" smtClean="0"/>
              <a:t>ppbV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There are other types of indicators to be tested with ISAM....</a:t>
            </a:r>
            <a:endParaRPr lang="en-US" sz="2800" baseline="-250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924134"/>
            <a:ext cx="8533334" cy="666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Regime Indicators</a:t>
            </a:r>
            <a:br>
              <a:rPr lang="en-US" dirty="0" smtClean="0"/>
            </a:br>
            <a:r>
              <a:rPr lang="en-US" sz="1600" dirty="0" smtClean="0"/>
              <a:t>(based on Zhang et al 2009: JGR, Vol 114, D22305, doi:10.1029/2009JD011900)</a:t>
            </a: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6476999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536842"/>
                <a:gridCol w="1892157"/>
              </a:tblGrid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VOC-limited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NOx</a:t>
                      </a:r>
                      <a:r>
                        <a:rPr lang="en-US" dirty="0" smtClean="0"/>
                        <a:t>-limited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prod(RO2+H2O2)/prod(HNO3)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 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 0.5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H2O2/HNO3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 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 0.35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H2O2/(O3+NO2)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 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 0.02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NOY(=NOx+NO3+HNO3+N2O5+PAN)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≥ 20</a:t>
                      </a:r>
                      <a:r>
                        <a:rPr lang="en-US" baseline="0" dirty="0" smtClean="0"/>
                        <a:t> ppb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20</a:t>
                      </a:r>
                      <a:r>
                        <a:rPr lang="en-US" baseline="0" dirty="0" smtClean="0"/>
                        <a:t> ppb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O3/</a:t>
                      </a:r>
                      <a:r>
                        <a:rPr lang="en-US" dirty="0" err="1" smtClean="0"/>
                        <a:t>NOx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 15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O3/</a:t>
                      </a:r>
                      <a:r>
                        <a:rPr lang="en-US" dirty="0" err="1" smtClean="0"/>
                        <a:t>NOy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 7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O3/NOz (NOz = </a:t>
                      </a:r>
                      <a:r>
                        <a:rPr lang="en-US" dirty="0" err="1" smtClean="0"/>
                        <a:t>NOy-NOx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 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 20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FORM/</a:t>
                      </a:r>
                      <a:r>
                        <a:rPr lang="en-US" dirty="0" err="1" smtClean="0"/>
                        <a:t>NOy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  0.28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 0.28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FORM/NO2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 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 1.0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A779-517D-4F39-B09E-2A2FDA2F1EA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86600" y="1600200"/>
            <a:ext cx="1752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End-users not only can choose an indicator among the nine, but also opt for agreement among the nine as a criterion.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1462</Words>
  <Application>Microsoft Office PowerPoint</Application>
  <PresentationFormat>On-screen Show (4:3)</PresentationFormat>
  <Paragraphs>216</Paragraphs>
  <Slides>22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Evaluation of an ozone attribution diagnostic analysis tool implemented in CMAQ</vt:lpstr>
      <vt:lpstr>Outline</vt:lpstr>
      <vt:lpstr>Motivation</vt:lpstr>
      <vt:lpstr>Implementation</vt:lpstr>
      <vt:lpstr>CB05 Emission Species for O3 tracking</vt:lpstr>
      <vt:lpstr>Implementation</vt:lpstr>
      <vt:lpstr>Apportionment  in Gas Phase </vt:lpstr>
      <vt:lpstr>Terminal products H2O2, ROOH, HNO3 as a basis of an indicator </vt:lpstr>
      <vt:lpstr>Table of Regime Indicators (based on Zhang et al 2009: JGR, Vol 114, D22305, doi:10.1029/2009JD011900)</vt:lpstr>
      <vt:lpstr>PowerPoint Presentation</vt:lpstr>
      <vt:lpstr>Testing and Evaluation</vt:lpstr>
      <vt:lpstr>PowerPoint Presentation</vt:lpstr>
      <vt:lpstr>Checking for physical reasonableness: Time series of sector contributions at Sacramento</vt:lpstr>
      <vt:lpstr>Source Sensitivity as an Evaluation Approach</vt:lpstr>
      <vt:lpstr>Source Sensitivity as an Evaluation Approach</vt:lpstr>
      <vt:lpstr>PowerPoint Presentation</vt:lpstr>
      <vt:lpstr>PowerPoint Presentation</vt:lpstr>
      <vt:lpstr>PowerPoint Presentation</vt:lpstr>
      <vt:lpstr>PowerPoint Presentation</vt:lpstr>
      <vt:lpstr>Summary</vt:lpstr>
      <vt:lpstr>Summary</vt:lpstr>
      <vt:lpstr>Acknowledgements &amp; References</vt:lpstr>
    </vt:vector>
  </TitlesOfParts>
  <Company>US-EPA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Ozone Source Apportionment in CMAQ</dc:title>
  <dc:creator>Profile</dc:creator>
  <cp:lastModifiedBy>Lenovo User</cp:lastModifiedBy>
  <cp:revision>228</cp:revision>
  <dcterms:created xsi:type="dcterms:W3CDTF">2013-03-22T11:52:18Z</dcterms:created>
  <dcterms:modified xsi:type="dcterms:W3CDTF">2013-10-30T16:18:51Z</dcterms:modified>
</cp:coreProperties>
</file>