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4"/>
  </p:notesMasterIdLst>
  <p:sldIdLst>
    <p:sldId id="296" r:id="rId2"/>
    <p:sldId id="291" r:id="rId3"/>
    <p:sldId id="259" r:id="rId4"/>
    <p:sldId id="263" r:id="rId5"/>
    <p:sldId id="297" r:id="rId6"/>
    <p:sldId id="262" r:id="rId7"/>
    <p:sldId id="298" r:id="rId8"/>
    <p:sldId id="292" r:id="rId9"/>
    <p:sldId id="293" r:id="rId10"/>
    <p:sldId id="300" r:id="rId11"/>
    <p:sldId id="279" r:id="rId12"/>
    <p:sldId id="295" r:id="rId13"/>
    <p:sldId id="286" r:id="rId14"/>
    <p:sldId id="301" r:id="rId15"/>
    <p:sldId id="283" r:id="rId16"/>
    <p:sldId id="294" r:id="rId17"/>
    <p:sldId id="299" r:id="rId18"/>
    <p:sldId id="265" r:id="rId19"/>
    <p:sldId id="303" r:id="rId20"/>
    <p:sldId id="280" r:id="rId21"/>
    <p:sldId id="281" r:id="rId22"/>
    <p:sldId id="302" r:id="rId23"/>
  </p:sldIdLst>
  <p:sldSz cx="9144000" cy="6858000" type="screen4x3"/>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6FF"/>
    <a:srgbClr val="0066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13" autoAdjust="0"/>
  </p:normalViewPr>
  <p:slideViewPr>
    <p:cSldViewPr>
      <p:cViewPr>
        <p:scale>
          <a:sx n="100" d="100"/>
          <a:sy n="100" d="100"/>
        </p:scale>
        <p:origin x="-708" y="186"/>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2712" y="-84"/>
      </p:cViewPr>
      <p:guideLst>
        <p:guide orient="horz" pos="2892"/>
        <p:guide pos="217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6"/>
          </a:xfrm>
          <a:prstGeom prst="rect">
            <a:avLst/>
          </a:prstGeom>
        </p:spPr>
        <p:txBody>
          <a:bodyPr vert="horz" lIns="91832" tIns="45916" rIns="91832" bIns="45916" rtlCol="0"/>
          <a:lstStyle>
            <a:lvl1pPr algn="l">
              <a:defRPr sz="1200"/>
            </a:lvl1pPr>
          </a:lstStyle>
          <a:p>
            <a:endParaRPr lang="en-US"/>
          </a:p>
        </p:txBody>
      </p:sp>
      <p:sp>
        <p:nvSpPr>
          <p:cNvPr id="3" name="Date Placeholder 2"/>
          <p:cNvSpPr>
            <a:spLocks noGrp="1"/>
          </p:cNvSpPr>
          <p:nvPr>
            <p:ph type="dt" idx="1"/>
          </p:nvPr>
        </p:nvSpPr>
        <p:spPr>
          <a:xfrm>
            <a:off x="3905295" y="0"/>
            <a:ext cx="2987622" cy="459026"/>
          </a:xfrm>
          <a:prstGeom prst="rect">
            <a:avLst/>
          </a:prstGeom>
        </p:spPr>
        <p:txBody>
          <a:bodyPr vert="horz" lIns="91832" tIns="45916" rIns="91832" bIns="45916" rtlCol="0"/>
          <a:lstStyle>
            <a:lvl1pPr algn="r">
              <a:defRPr sz="1200"/>
            </a:lvl1pPr>
          </a:lstStyle>
          <a:p>
            <a:fld id="{42912C07-AEBD-4F60-AB8E-E1E464B5E160}" type="datetimeFigureOut">
              <a:rPr lang="en-US" smtClean="0"/>
              <a:pPr/>
              <a:t>10/27/2013</a:t>
            </a:fld>
            <a:endParaRPr lang="en-US"/>
          </a:p>
        </p:txBody>
      </p:sp>
      <p:sp>
        <p:nvSpPr>
          <p:cNvPr id="4" name="Slide Image Placeholder 3"/>
          <p:cNvSpPr>
            <a:spLocks noGrp="1" noRot="1" noChangeAspect="1"/>
          </p:cNvSpPr>
          <p:nvPr>
            <p:ph type="sldImg" idx="2"/>
          </p:nvPr>
        </p:nvSpPr>
        <p:spPr>
          <a:xfrm>
            <a:off x="1154113" y="690563"/>
            <a:ext cx="4586287" cy="3441700"/>
          </a:xfrm>
          <a:prstGeom prst="rect">
            <a:avLst/>
          </a:prstGeom>
          <a:noFill/>
          <a:ln w="12700">
            <a:solidFill>
              <a:prstClr val="black"/>
            </a:solidFill>
          </a:ln>
        </p:spPr>
        <p:txBody>
          <a:bodyPr vert="horz" lIns="91832" tIns="45916" rIns="91832" bIns="45916" rtlCol="0" anchor="ctr"/>
          <a:lstStyle/>
          <a:p>
            <a:endParaRPr lang="en-US"/>
          </a:p>
        </p:txBody>
      </p:sp>
      <p:sp>
        <p:nvSpPr>
          <p:cNvPr id="5" name="Notes Placeholder 4"/>
          <p:cNvSpPr>
            <a:spLocks noGrp="1"/>
          </p:cNvSpPr>
          <p:nvPr>
            <p:ph type="body" sz="quarter" idx="3"/>
          </p:nvPr>
        </p:nvSpPr>
        <p:spPr>
          <a:xfrm>
            <a:off x="689452" y="4360746"/>
            <a:ext cx="5515610" cy="4131231"/>
          </a:xfrm>
          <a:prstGeom prst="rect">
            <a:avLst/>
          </a:prstGeom>
        </p:spPr>
        <p:txBody>
          <a:bodyPr vert="horz" lIns="91832" tIns="45916" rIns="91832" bIns="459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6"/>
            <a:ext cx="2987622" cy="459026"/>
          </a:xfrm>
          <a:prstGeom prst="rect">
            <a:avLst/>
          </a:prstGeom>
        </p:spPr>
        <p:txBody>
          <a:bodyPr vert="horz" lIns="91832" tIns="45916" rIns="91832" bIns="45916"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6"/>
            <a:ext cx="2987622" cy="459026"/>
          </a:xfrm>
          <a:prstGeom prst="rect">
            <a:avLst/>
          </a:prstGeom>
        </p:spPr>
        <p:txBody>
          <a:bodyPr vert="horz" lIns="91832" tIns="45916" rIns="91832" bIns="45916" rtlCol="0" anchor="b"/>
          <a:lstStyle>
            <a:lvl1pPr algn="r">
              <a:defRPr sz="1200"/>
            </a:lvl1pPr>
          </a:lstStyle>
          <a:p>
            <a:fld id="{FF0C0DEF-4908-4057-B4ED-EAA33BB010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My presentation will focus on the impact of meteorological inputs to </a:t>
            </a:r>
            <a:r>
              <a:rPr lang="en-US" baseline="0" dirty="0" err="1" smtClean="0"/>
              <a:t>Lagrangian</a:t>
            </a:r>
            <a:r>
              <a:rPr lang="en-US" baseline="0" dirty="0" smtClean="0"/>
              <a:t> Particle Dispersion Models (LPDMs) in two contexts.</a:t>
            </a:r>
          </a:p>
          <a:p>
            <a:endParaRPr lang="en-US" baseline="0" dirty="0" smtClean="0"/>
          </a:p>
          <a:p>
            <a:pPr marL="228567" indent="-228567">
              <a:buAutoNum type="arabicPeriod"/>
            </a:pPr>
            <a:r>
              <a:rPr lang="en-US" baseline="0" dirty="0" smtClean="0"/>
              <a:t>First an LPDM </a:t>
            </a:r>
            <a:r>
              <a:rPr lang="en-US" baseline="0" dirty="0" err="1" smtClean="0"/>
              <a:t>intercomparion</a:t>
            </a:r>
            <a:r>
              <a:rPr lang="en-US" baseline="0" dirty="0" smtClean="0"/>
              <a:t> study in which several LPDMs were evaluated (at regional to continental scale) using measurements of controlled tracer release experiments.</a:t>
            </a:r>
          </a:p>
          <a:p>
            <a:pPr marL="228567" indent="-228567">
              <a:buAutoNum type="arabicPeriod"/>
            </a:pPr>
            <a:r>
              <a:rPr lang="en-US" baseline="0" dirty="0" smtClean="0"/>
              <a:t>Second the use of LPDMs (with high resolution meteorological inputs)  for greenhouse gas simulations in urban areas for the purpose of top-down monitoring of CO2 and CH4 emissions.</a:t>
            </a:r>
          </a:p>
          <a:p>
            <a:pPr marL="228567" indent="-228567"/>
            <a:r>
              <a:rPr lang="en-US" baseline="0" dirty="0" smtClean="0"/>
              <a:t> </a:t>
            </a:r>
          </a:p>
          <a:p>
            <a:pPr marL="225832" indent="-225832"/>
            <a:endParaRPr lang="en-US" baseline="0" dirty="0" smtClean="0"/>
          </a:p>
          <a:p>
            <a:pPr marL="225832" indent="-225832"/>
            <a:r>
              <a:rPr lang="en-US" baseline="0" dirty="0" smtClean="0"/>
              <a:t>Approximately 17% of global GHG emissions are from urban areas. </a:t>
            </a:r>
          </a:p>
        </p:txBody>
      </p:sp>
      <p:sp>
        <p:nvSpPr>
          <p:cNvPr id="4" name="Slide Number Placeholder 3"/>
          <p:cNvSpPr>
            <a:spLocks noGrp="1"/>
          </p:cNvSpPr>
          <p:nvPr>
            <p:ph type="sldNum" sz="quarter" idx="10"/>
          </p:nvPr>
        </p:nvSpPr>
        <p:spPr/>
        <p:txBody>
          <a:bodyPr/>
          <a:lstStyle/>
          <a:p>
            <a:fld id="{FF0C0DEF-4908-4057-B4ED-EAA33BB0104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325">
              <a:defRPr/>
            </a:pPr>
            <a:r>
              <a:rPr lang="en-US" sz="1000" dirty="0" smtClean="0"/>
              <a:t>Observed (black) and simulated (colored lines) average diurnal cycle of CH4 mixing ratio at the BU and PRU sites for the months of September, October and November 2012; the hours are listed in UTC.  The colored lines are for different emission inventories including a customized inventory from BU (red), EDGAR (green), and a uniform land source (blue).  The background mixing ratio is in grey (from the coastal Nahant, MA site and Harvard Forest site west of Boston).  </a:t>
            </a:r>
          </a:p>
          <a:p>
            <a:pPr defTabSz="918325">
              <a:defRPr/>
            </a:pPr>
            <a:r>
              <a:rPr lang="en-US" sz="1000" dirty="0" smtClean="0"/>
              <a:t>- The emissions were scaled up using a simple regression fit line for modeled versus observed mixing ratios.  This is an advantage of this approach since footprints are stored, don’t’ have to re-run transport model  </a:t>
            </a:r>
          </a:p>
          <a:p>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325">
              <a:defRPr/>
            </a:pPr>
            <a:r>
              <a:rPr lang="en-US" dirty="0" smtClean="0"/>
              <a:t>Important point to make:  The MiniMPL backscatter plot agrees with the sounding, but has the advantage of generating</a:t>
            </a:r>
            <a:r>
              <a:rPr lang="en-US" baseline="0" dirty="0" smtClean="0"/>
              <a:t> these profiles continuously throughout the day.  The integration time for the profile displayed is 30 s, but it can go down to as short as 1s.</a:t>
            </a:r>
            <a:endParaRPr lang="en-US" dirty="0" smtClean="0"/>
          </a:p>
          <a:p>
            <a:pPr defTabSz="918325">
              <a:defRPr/>
            </a:pPr>
            <a:endParaRPr lang="en-US" dirty="0" smtClean="0"/>
          </a:p>
          <a:p>
            <a:pPr defTabSz="918325">
              <a:defRPr/>
            </a:pPr>
            <a:endParaRPr lang="en-US" dirty="0" smtClean="0"/>
          </a:p>
          <a:p>
            <a:pPr defTabSz="918325">
              <a:defRPr/>
            </a:pPr>
            <a:r>
              <a:rPr lang="en-US" dirty="0" smtClean="0"/>
              <a:t>Data from balloon </a:t>
            </a:r>
            <a:r>
              <a:rPr lang="en-US" dirty="0" err="1" smtClean="0"/>
              <a:t>sondes</a:t>
            </a:r>
            <a:r>
              <a:rPr lang="en-US" dirty="0" smtClean="0"/>
              <a:t> (left) and Sigma Space Mini MPL Normalized Relative Backscatter (NRB) profile (right) collected during the NASA DISCOVER-AQ mission on July 14</a:t>
            </a:r>
            <a:r>
              <a:rPr lang="en-US" baseline="30000" dirty="0" smtClean="0"/>
              <a:t>th</a:t>
            </a:r>
            <a:r>
              <a:rPr lang="en-US" dirty="0" smtClean="0"/>
              <a:t>, 2011, 18:40 UTC in Edgewood, MD. The MiniMPL profile is a single 30-second integration time profile with 30-meter range bins. Both data sets show a PBL top at circa 2.2 km and the presence of a shallow buffer layer between the boundary layer and the free troposphere.</a:t>
            </a:r>
          </a:p>
          <a:p>
            <a:pPr defTabSz="918325">
              <a:buFontTx/>
              <a:buChar char="-"/>
              <a:defRPr/>
            </a:pPr>
            <a:r>
              <a:rPr lang="en-US" dirty="0" smtClean="0"/>
              <a:t>PBL top derived from MiniMPL matches that derived from </a:t>
            </a:r>
            <a:r>
              <a:rPr lang="en-US" dirty="0" err="1" smtClean="0"/>
              <a:t>radiosonde</a:t>
            </a:r>
            <a:r>
              <a:rPr lang="en-US" dirty="0" smtClean="0"/>
              <a:t> measurements of temp., H2O and O3.</a:t>
            </a:r>
          </a:p>
          <a:p>
            <a:pPr defTabSz="918325">
              <a:buFontTx/>
              <a:buChar char="-"/>
              <a:defRPr/>
            </a:pPr>
            <a:r>
              <a:rPr lang="en-US" dirty="0" smtClean="0"/>
              <a:t>MiniMPL even depicts buffer layer. </a:t>
            </a:r>
            <a:endParaRPr lang="en-US" b="1" dirty="0" smtClean="0"/>
          </a:p>
          <a:p>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9163">
              <a:defRPr/>
            </a:pPr>
            <a:r>
              <a:rPr lang="en-US" dirty="0" smtClean="0"/>
              <a:t>Important point to make: WRF</a:t>
            </a:r>
            <a:r>
              <a:rPr lang="en-US" baseline="0" dirty="0" smtClean="0"/>
              <a:t> output is every 10 min, </a:t>
            </a:r>
            <a:r>
              <a:rPr lang="en-US" baseline="0" dirty="0" err="1" smtClean="0"/>
              <a:t>LiDAR</a:t>
            </a:r>
            <a:r>
              <a:rPr lang="en-US" baseline="0" dirty="0" smtClean="0"/>
              <a:t> every 30s but can be as short as 1s. </a:t>
            </a:r>
          </a:p>
          <a:p>
            <a:pPr defTabSz="459163">
              <a:defRPr/>
            </a:pPr>
            <a:endParaRPr lang="en-US" baseline="0" dirty="0" smtClean="0"/>
          </a:p>
          <a:p>
            <a:pPr defTabSz="459163">
              <a:defRPr/>
            </a:pPr>
            <a:r>
              <a:rPr lang="en-US" baseline="0" dirty="0" smtClean="0"/>
              <a:t>WRF PBL height from Mellor-Yamada-</a:t>
            </a:r>
            <a:r>
              <a:rPr lang="en-US" baseline="0" dirty="0" err="1" smtClean="0"/>
              <a:t>Janic</a:t>
            </a:r>
            <a:r>
              <a:rPr lang="en-US" baseline="0" dirty="0" smtClean="0"/>
              <a:t> (MYJ) scheme and is determined from profiles </a:t>
            </a:r>
            <a:r>
              <a:rPr lang="en-US" baseline="0" smtClean="0"/>
              <a:t>of turbulence </a:t>
            </a:r>
            <a:r>
              <a:rPr lang="en-US" baseline="0" dirty="0" smtClean="0"/>
              <a:t>parameters.</a:t>
            </a:r>
            <a:endParaRPr lang="en-US" dirty="0" smtClean="0"/>
          </a:p>
          <a:p>
            <a:pPr defTabSz="459163">
              <a:defRPr/>
            </a:pPr>
            <a:endParaRPr lang="en-US" dirty="0" smtClean="0"/>
          </a:p>
          <a:p>
            <a:pPr defTabSz="459163">
              <a:defRPr/>
            </a:pPr>
            <a:endParaRPr lang="en-US" dirty="0" smtClean="0"/>
          </a:p>
          <a:p>
            <a:pPr defTabSz="459163">
              <a:defRPr/>
            </a:pPr>
            <a:r>
              <a:rPr lang="en-US" dirty="0" smtClean="0"/>
              <a:t>Above figure shows a time series of Mini MPL backscatter profiles acquired with 30 second/30 meter integrations during deployment in Boston on July 16, 2012. These measurements are part of collaboration with Steve </a:t>
            </a:r>
            <a:r>
              <a:rPr lang="en-US" dirty="0" err="1" smtClean="0"/>
              <a:t>Wofsy</a:t>
            </a:r>
            <a:r>
              <a:rPr lang="en-US" dirty="0" smtClean="0"/>
              <a:t> for a GHG inversion project. The time series (UTC) shows scattered low and mid-level clouds (white) on the left above the residual boundary layer (yellows and greens) with embedded dynamical features in the PBL and at the PBL top followed by the growth of the daytime PBL (blue). The corresponding WRF simulation of PBL height using the MYJ scheme (solid black line) captures the daytime PBL growth. The model underestimates the PBL height during the early morning hours and the model PBL collapses too early on the evening of July 16</a:t>
            </a:r>
            <a:r>
              <a:rPr lang="en-US" baseline="30000" dirty="0" smtClean="0"/>
              <a:t>th</a:t>
            </a:r>
            <a:r>
              <a:rPr lang="en-US" dirty="0" smtClean="0"/>
              <a:t>. Model comparisons with </a:t>
            </a:r>
            <a:r>
              <a:rPr lang="en-US" dirty="0" err="1" smtClean="0"/>
              <a:t>LiDAR</a:t>
            </a:r>
            <a:r>
              <a:rPr lang="en-US" dirty="0" smtClean="0"/>
              <a:t> data are diagnosing issues and guiding improvements in the WRF simulations.  ( counts x km^2 / us x </a:t>
            </a:r>
            <a:r>
              <a:rPr lang="en-US" dirty="0" err="1" smtClean="0"/>
              <a:t>uJ</a:t>
            </a:r>
            <a:r>
              <a:rPr lang="en-US" dirty="0" smtClean="0"/>
              <a:t>).  Is that supposed to be counts x km^-2?</a:t>
            </a:r>
          </a:p>
          <a:p>
            <a:pPr defTabSz="918325">
              <a:defRPr/>
            </a:pPr>
            <a:endParaRPr lang="en-US" sz="1000" dirty="0" smtClean="0"/>
          </a:p>
          <a:p>
            <a:pPr defTabSz="918325">
              <a:defRPr/>
            </a:pPr>
            <a:r>
              <a:rPr lang="en-US" sz="1000" dirty="0" smtClean="0"/>
              <a:t>Fig. 4. Time series of MiniMPL backscatter (color filled) during deployment on the BU rooftop on July 16, 2012. The time series shows scattered low and mid-level clouds (white) on the left above the residual boundary layer (yellows and greens) with embedded dynamical features in the PBL and at the PBL top followed by the growth of the daytime PBL (blue).  The WRF simulated PBL height is shown as a solid white line.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5A5C500-4AA5-AC44-871B-93BA4AD1924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High res UCM runs a better match for the diurnal cycle, particularly in the early evening – concentrations increase more quickly due to better fidelity of WRF PBL simulation.</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WRF domain with 4 nest levels centered on Boston</a:t>
            </a:r>
          </a:p>
          <a:p>
            <a:pPr>
              <a:buFontTx/>
              <a:buChar char="-"/>
            </a:pPr>
            <a:r>
              <a:rPr lang="en-US" dirty="0" smtClean="0"/>
              <a:t> 3D wind nudging on outer domain</a:t>
            </a:r>
          </a:p>
          <a:p>
            <a:pPr>
              <a:buFontTx/>
              <a:buChar char="-"/>
            </a:pPr>
            <a:r>
              <a:rPr lang="en-US" dirty="0" smtClean="0"/>
              <a:t> Daily restart 30-hour</a:t>
            </a:r>
            <a:r>
              <a:rPr lang="en-US" baseline="0" dirty="0" smtClean="0"/>
              <a:t> runs</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High res UCM runs a better match for the diurnal cycle, particularly in the early evening – concentrations increase more quickly due to better fidelity of WRF PBL simulation.</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9582" indent="-229582">
              <a:buAutoNum type="arabicPeriod"/>
            </a:pPr>
            <a:r>
              <a:rPr lang="en-US" dirty="0" smtClean="0"/>
              <a:t>The motivation for this</a:t>
            </a:r>
            <a:r>
              <a:rPr lang="en-US" baseline="0" dirty="0" smtClean="0"/>
              <a:t> study grew out of break-out discussions at the AGU Chapman Conference on </a:t>
            </a:r>
            <a:r>
              <a:rPr lang="en-US" baseline="0" dirty="0" err="1" smtClean="0"/>
              <a:t>Lagrangian</a:t>
            </a:r>
            <a:r>
              <a:rPr lang="en-US" baseline="0" dirty="0" smtClean="0"/>
              <a:t> modeling in </a:t>
            </a:r>
            <a:r>
              <a:rPr lang="en-US" baseline="0" dirty="0" err="1" smtClean="0"/>
              <a:t>Grindelwald</a:t>
            </a:r>
            <a:r>
              <a:rPr lang="en-US" baseline="0" dirty="0" smtClean="0"/>
              <a:t> Switzerland during October of 2011.</a:t>
            </a:r>
          </a:p>
          <a:p>
            <a:pPr marL="229582" indent="-229582">
              <a:buAutoNum type="arabicPeriod"/>
            </a:pPr>
            <a:r>
              <a:rPr lang="en-US" baseline="0" dirty="0" smtClean="0"/>
              <a:t>Two questions resulted from those discussions; 1) are there major differences in the accuracy of the various LPDMs presented and 2) what suggestions could we give to the various agencies that archive reanalysis data often used to drive </a:t>
            </a:r>
            <a:r>
              <a:rPr lang="en-US" baseline="0" dirty="0" err="1" smtClean="0"/>
              <a:t>Lagrangian</a:t>
            </a:r>
            <a:r>
              <a:rPr lang="en-US" baseline="0" dirty="0" smtClean="0"/>
              <a:t> models.  For example what spatial or temporal resolution increases would be beneficial and are there any customized inputs that would also be helpful.</a:t>
            </a:r>
          </a:p>
          <a:p>
            <a:pPr marL="229582" indent="-229582">
              <a:buAutoNum type="arabicPeriod"/>
            </a:pPr>
            <a:r>
              <a:rPr lang="en-US" baseline="0" dirty="0" smtClean="0"/>
              <a:t>To start with we decided to evaluate 3 widely-used LPDMs …</a:t>
            </a:r>
            <a:endParaRPr lang="en-US" dirty="0" smtClean="0"/>
          </a:p>
          <a:p>
            <a:pPr marL="229582" indent="-229582">
              <a:buAutoNum type="arabicPeriod"/>
            </a:pPr>
            <a:endParaRPr lang="en-US" dirty="0" smtClean="0"/>
          </a:p>
          <a:p>
            <a:pPr marL="229582" indent="-229582">
              <a:buAutoNum type="arabicPeriod"/>
            </a:pPr>
            <a:endParaRPr lang="en-US" dirty="0" smtClean="0"/>
          </a:p>
          <a:p>
            <a:pPr marL="229582" indent="-229582">
              <a:buAutoNum type="arabicPeriod"/>
            </a:pPr>
            <a:endParaRPr lang="en-US" dirty="0" smtClean="0"/>
          </a:p>
          <a:p>
            <a:pPr marL="229582" indent="-229582">
              <a:buAutoNum type="arabicPeriod"/>
            </a:pPr>
            <a:endParaRPr lang="en-US" dirty="0" smtClean="0"/>
          </a:p>
          <a:p>
            <a:pPr marL="229582" indent="-229582">
              <a:buAutoNum type="arabicPeriod"/>
            </a:pPr>
            <a:r>
              <a:rPr lang="en-US" dirty="0" smtClean="0"/>
              <a:t>The LPDM</a:t>
            </a:r>
            <a:r>
              <a:rPr lang="en-US" baseline="0" dirty="0" smtClean="0"/>
              <a:t> intercomparison study uses WRF data that isn’t considered high resolution spatially (10km grid spacing), but the hourly WRF data is of higher temporal resolution than the archived 3 and 6 hourly reanalysis data that is frequently used to drive regional and global LPDM simulations.</a:t>
            </a:r>
          </a:p>
          <a:p>
            <a:pPr marL="229582" indent="-229582">
              <a:buAutoNum type="arabicPeriod"/>
            </a:pPr>
            <a:r>
              <a:rPr lang="en-US" baseline="0" dirty="0" smtClean="0"/>
              <a:t>The study was motivated by break-out discussions at the AGU Chapman conference on LPDM in </a:t>
            </a:r>
            <a:r>
              <a:rPr lang="en-US" baseline="0" dirty="0" err="1" smtClean="0"/>
              <a:t>Grindewald</a:t>
            </a:r>
            <a:r>
              <a:rPr lang="en-US" baseline="0" dirty="0" smtClean="0"/>
              <a:t>, Switzerland during October 2011, that asked the questions a) are there any </a:t>
            </a:r>
            <a:r>
              <a:rPr lang="en-US" baseline="0" dirty="0" err="1" smtClean="0"/>
              <a:t>noteable</a:t>
            </a:r>
            <a:r>
              <a:rPr lang="en-US" baseline="0" dirty="0" smtClean="0"/>
              <a:t> differences in the abilities of the LPDMs presented b) what would be the benefit of storing reanalysis data at higher spatial (typically .3 – 1 degree) and temporal resolution ( 3 -6 hourly) for use in LPDMs.     </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7" indent="-228567">
              <a:buAutoNum type="arabicPeriod"/>
            </a:pPr>
            <a:r>
              <a:rPr lang="en-US" dirty="0" smtClean="0"/>
              <a:t>To evaluate the LPDMs performance we used a ranking</a:t>
            </a:r>
            <a:r>
              <a:rPr lang="en-US" baseline="0" dirty="0" smtClean="0"/>
              <a:t> metric </a:t>
            </a:r>
            <a:r>
              <a:rPr lang="en-US" dirty="0" smtClean="0"/>
              <a:t>comprised of 4 well-known statistical</a:t>
            </a:r>
            <a:r>
              <a:rPr lang="en-US" baseline="0" dirty="0" smtClean="0"/>
              <a:t> </a:t>
            </a:r>
            <a:r>
              <a:rPr lang="en-US" dirty="0" smtClean="0"/>
              <a:t>parameters</a:t>
            </a:r>
            <a:r>
              <a:rPr lang="en-US" baseline="0" dirty="0" smtClean="0"/>
              <a:t> ….</a:t>
            </a:r>
          </a:p>
          <a:p>
            <a:pPr marL="228567" indent="-228567">
              <a:buAutoNum type="arabicPeriod"/>
            </a:pPr>
            <a:r>
              <a:rPr lang="en-US" baseline="0" dirty="0" smtClean="0"/>
              <a:t>Each parameter was normalized to 1 so that the rank goes from 0 to 4, worst to best.</a:t>
            </a:r>
          </a:p>
          <a:p>
            <a:pPr marL="228567" indent="-228567">
              <a:buAutoNum type="arabicPeriod"/>
            </a:pPr>
            <a:r>
              <a:rPr lang="en-US" baseline="0" dirty="0" smtClean="0"/>
              <a:t>We performed sensitivity studies using different configurations of WRF and its output options.</a:t>
            </a:r>
          </a:p>
          <a:p>
            <a:pPr marL="228567" indent="-228567">
              <a:buAutoNum type="arabicPeriod"/>
            </a:pPr>
            <a:r>
              <a:rPr lang="en-US" baseline="0" dirty="0" smtClean="0"/>
              <a:t>These included optionally turning nudging ( to the NARR analysis on or off) and using either time averaged or instantaneous winds output from WRF to drive the LPDMs</a:t>
            </a:r>
          </a:p>
          <a:p>
            <a:pPr marL="228567" indent="-228567">
              <a:buAutoNum type="arabicPeriod"/>
            </a:pPr>
            <a:r>
              <a:rPr lang="en-US" baseline="0" dirty="0" smtClean="0"/>
              <a:t>The statistical results are summarized in the table on the right that shows the average ranks over all experiments for each type of meteorological input.</a:t>
            </a:r>
          </a:p>
          <a:p>
            <a:pPr marL="228567" indent="-228567">
              <a:buAutoNum type="arabicPeriod"/>
            </a:pPr>
            <a:r>
              <a:rPr lang="en-US" baseline="0" dirty="0" smtClean="0"/>
              <a:t>Several points are clear: 1. The WRF runs are noticeably better than the NARR-Only runs 2; The best LPDM runs used WRF runs with  PBL wind nudging on and used the time-averaged wind fields and for this configuration there was very little differences between the LPDMs; 3.  PBL wind nudging was beneficial to all LPDMs , but the use of time-averaged winds seemed to only benefit HYSPLIT and STILT. </a:t>
            </a:r>
          </a:p>
          <a:p>
            <a:pPr marL="228567" indent="-228567"/>
            <a:endParaRPr lang="en-US" dirty="0" smtClean="0"/>
          </a:p>
          <a:p>
            <a:r>
              <a:rPr lang="en-US" dirty="0" smtClean="0"/>
              <a:t>Use</a:t>
            </a:r>
            <a:r>
              <a:rPr lang="en-US" baseline="0" dirty="0" smtClean="0"/>
              <a:t> of these and other statistical parameters discussed in </a:t>
            </a:r>
            <a:r>
              <a:rPr lang="en-US" baseline="0" dirty="0" err="1" smtClean="0"/>
              <a:t>Mosca</a:t>
            </a:r>
            <a:r>
              <a:rPr lang="en-US" baseline="0" dirty="0" smtClean="0"/>
              <a:t> et al. 1998.  </a:t>
            </a:r>
            <a:r>
              <a:rPr lang="en-US" baseline="0" dirty="0" err="1" smtClean="0"/>
              <a:t>Draxler</a:t>
            </a:r>
            <a:r>
              <a:rPr lang="en-US" baseline="0" dirty="0" smtClean="0"/>
              <a:t> 1996 chose to combine the four parameters shown to make up overall rank.  </a:t>
            </a:r>
          </a:p>
          <a:p>
            <a:r>
              <a:rPr lang="en-US" baseline="0" dirty="0" smtClean="0"/>
              <a:t>Parameters normalized to 1 so that rank goes from 0 to 4 worst to best.</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Simulated plumes transported more too quickly away from source if </a:t>
            </a:r>
            <a:r>
              <a:rPr lang="en-US" baseline="0" dirty="0" err="1" smtClean="0"/>
              <a:t>pbl</a:t>
            </a:r>
            <a:r>
              <a:rPr lang="en-US" baseline="0" dirty="0" smtClean="0"/>
              <a:t> wind nudging turned off.</a:t>
            </a:r>
          </a:p>
          <a:p>
            <a:pPr>
              <a:buFontTx/>
              <a:buChar char="-"/>
            </a:pPr>
            <a:r>
              <a:rPr lang="en-US" baseline="0" dirty="0" smtClean="0"/>
              <a:t>May be due to surface wind speed bias in WRF. Momentum sink added to WRF version 3.5</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Footprints (</a:t>
            </a:r>
            <a:r>
              <a:rPr lang="en-US" dirty="0" err="1" smtClean="0"/>
              <a:t>ppmv</a:t>
            </a:r>
            <a:r>
              <a:rPr lang="en-US" dirty="0" smtClean="0"/>
              <a:t>/</a:t>
            </a:r>
            <a:r>
              <a:rPr lang="en-US" dirty="0" err="1" smtClean="0"/>
              <a:t>umol</a:t>
            </a:r>
            <a:r>
              <a:rPr lang="en-US" baseline="0" dirty="0" smtClean="0"/>
              <a:t>/m^2 s^2)</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CO2 measurements at 3 sites within</a:t>
            </a:r>
            <a:r>
              <a:rPr lang="en-US" baseline="0" dirty="0" smtClean="0"/>
              <a:t> Salt Lake City</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High res UCM runs a better match for the diurnal cycle, particularly in the early evening – concentrations increase more quickly due to better fidelity of WRF PBL simulation.</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7 Tower sites</a:t>
            </a:r>
          </a:p>
          <a:p>
            <a:pPr>
              <a:buFontTx/>
              <a:buChar char="-"/>
            </a:pPr>
            <a:r>
              <a:rPr lang="en-US" dirty="0" smtClean="0"/>
              <a:t> Total</a:t>
            </a:r>
            <a:r>
              <a:rPr lang="en-US" baseline="0" dirty="0" smtClean="0"/>
              <a:t> column measurements at 2 sites</a:t>
            </a:r>
          </a:p>
          <a:p>
            <a:pPr>
              <a:buFontTx/>
              <a:buChar char="-"/>
            </a:pPr>
            <a:r>
              <a:rPr lang="en-US" baseline="0" dirty="0" smtClean="0"/>
              <a:t> MiniMPL aerosols at 1 – several sites around Boston</a:t>
            </a:r>
          </a:p>
          <a:p>
            <a:pPr>
              <a:buFontTx/>
              <a:buChar char="-"/>
            </a:pPr>
            <a:r>
              <a:rPr lang="en-US" baseline="0" dirty="0" smtClean="0"/>
              <a:t>CO2 emissions database updated with  high resolution mobile </a:t>
            </a:r>
            <a:r>
              <a:rPr lang="en-US" baseline="0" dirty="0" err="1" smtClean="0"/>
              <a:t>onroad</a:t>
            </a:r>
            <a:r>
              <a:rPr lang="en-US" baseline="0" dirty="0" smtClean="0"/>
              <a:t> Traffic Area Zone (TAZ)  emissions. </a:t>
            </a:r>
          </a:p>
          <a:p>
            <a:pPr>
              <a:buFontTx/>
              <a:buChar char="-"/>
            </a:pPr>
            <a:r>
              <a:rPr lang="en-US" baseline="0" dirty="0" smtClean="0"/>
              <a:t> TAZ emissions generated by a Harvard graduate student counting cars at major road junctions and scaling existing </a:t>
            </a:r>
            <a:r>
              <a:rPr lang="en-US" baseline="0" dirty="0" err="1" smtClean="0"/>
              <a:t>onroad</a:t>
            </a:r>
            <a:r>
              <a:rPr lang="en-US" baseline="0" dirty="0" smtClean="0"/>
              <a:t> mobile data base</a:t>
            </a:r>
            <a:endParaRPr lang="en-US" dirty="0"/>
          </a:p>
        </p:txBody>
      </p:sp>
      <p:sp>
        <p:nvSpPr>
          <p:cNvPr id="4" name="Slide Number Placeholder 3"/>
          <p:cNvSpPr>
            <a:spLocks noGrp="1"/>
          </p:cNvSpPr>
          <p:nvPr>
            <p:ph type="sldNum" sz="quarter" idx="10"/>
          </p:nvPr>
        </p:nvSpPr>
        <p:spPr/>
        <p:txBody>
          <a:bodyPr/>
          <a:lstStyle/>
          <a:p>
            <a:fld id="{FF0C0DEF-4908-4057-B4ED-EAA33BB0104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7620000" y="6477000"/>
            <a:ext cx="1371600" cy="215444"/>
          </a:xfrm>
          <a:prstGeom prst="rect">
            <a:avLst/>
          </a:prstGeom>
          <a:noFill/>
        </p:spPr>
        <p:txBody>
          <a:bodyPr wrap="square" rtlCol="0" anchor="t">
            <a:spAutoFit/>
          </a:bodyPr>
          <a:lstStyle/>
          <a:p>
            <a:pPr algn="r"/>
            <a:fld id="{A39762D1-A0ED-4F10-8A4D-9CB7D784CF66}" type="slidenum">
              <a:rPr lang="en-US" sz="800" smtClean="0">
                <a:solidFill>
                  <a:prstClr val="black"/>
                </a:solidFill>
                <a:latin typeface="Arial" pitchFamily="34" charset="0"/>
                <a:cs typeface="Arial" pitchFamily="34" charset="0"/>
              </a:rPr>
              <a:pPr algn="r"/>
              <a:t>‹#›</a:t>
            </a:fld>
            <a:endParaRPr lang="en-US" sz="800" dirty="0">
              <a:solidFill>
                <a:prstClr val="black"/>
              </a:solidFill>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27038"/>
            <a:ext cx="8229600" cy="715962"/>
          </a:xfrm>
        </p:spPr>
        <p:txBody>
          <a:bodyPr>
            <a:normAutofit/>
          </a:bodyPr>
          <a:lstStyle>
            <a:lvl1pPr>
              <a:defRPr sz="3200"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 </a:t>
            </a:r>
            <a:endParaRPr lang="en-US" dirty="0"/>
          </a:p>
        </p:txBody>
      </p:sp>
      <p:sp>
        <p:nvSpPr>
          <p:cNvPr id="8" name="Content Placeholder 2"/>
          <p:cNvSpPr>
            <a:spLocks noGrp="1"/>
          </p:cNvSpPr>
          <p:nvPr>
            <p:ph idx="1"/>
          </p:nvPr>
        </p:nvSpPr>
        <p:spPr>
          <a:xfrm>
            <a:off x="457200" y="1295401"/>
            <a:ext cx="3733800" cy="4800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ow Layout">
    <p:spTree>
      <p:nvGrpSpPr>
        <p:cNvPr id="1" name=""/>
        <p:cNvGrpSpPr/>
        <p:nvPr/>
      </p:nvGrpSpPr>
      <p:grpSpPr>
        <a:xfrm>
          <a:off x="0" y="0"/>
          <a:ext cx="0" cy="0"/>
          <a:chOff x="0" y="0"/>
          <a:chExt cx="0" cy="0"/>
        </a:xfrm>
      </p:grpSpPr>
      <p:grpSp>
        <p:nvGrpSpPr>
          <p:cNvPr id="2" name="Group 120"/>
          <p:cNvGrpSpPr/>
          <p:nvPr userDrawn="1"/>
        </p:nvGrpSpPr>
        <p:grpSpPr>
          <a:xfrm>
            <a:off x="8082319" y="2711183"/>
            <a:ext cx="836853" cy="2958352"/>
            <a:chOff x="7986405" y="2758566"/>
            <a:chExt cx="898326" cy="3208092"/>
          </a:xfrm>
        </p:grpSpPr>
        <p:sp>
          <p:nvSpPr>
            <p:cNvPr id="8" name="Freeform 7"/>
            <p:cNvSpPr/>
            <p:nvPr userDrawn="1"/>
          </p:nvSpPr>
          <p:spPr>
            <a:xfrm>
              <a:off x="7986405" y="3588138"/>
              <a:ext cx="898326" cy="719375"/>
            </a:xfrm>
            <a:custGeom>
              <a:avLst/>
              <a:gdLst>
                <a:gd name="connsiteX0" fmla="*/ 0 w 898326"/>
                <a:gd name="connsiteY0" fmla="*/ 149724 h 898326"/>
                <a:gd name="connsiteX1" fmla="*/ 43853 w 898326"/>
                <a:gd name="connsiteY1" fmla="*/ 43853 h 898326"/>
                <a:gd name="connsiteX2" fmla="*/ 149724 w 898326"/>
                <a:gd name="connsiteY2" fmla="*/ 0 h 898326"/>
                <a:gd name="connsiteX3" fmla="*/ 748602 w 898326"/>
                <a:gd name="connsiteY3" fmla="*/ 0 h 898326"/>
                <a:gd name="connsiteX4" fmla="*/ 854473 w 898326"/>
                <a:gd name="connsiteY4" fmla="*/ 43853 h 898326"/>
                <a:gd name="connsiteX5" fmla="*/ 898326 w 898326"/>
                <a:gd name="connsiteY5" fmla="*/ 149724 h 898326"/>
                <a:gd name="connsiteX6" fmla="*/ 898326 w 898326"/>
                <a:gd name="connsiteY6" fmla="*/ 748602 h 898326"/>
                <a:gd name="connsiteX7" fmla="*/ 854473 w 898326"/>
                <a:gd name="connsiteY7" fmla="*/ 854473 h 898326"/>
                <a:gd name="connsiteX8" fmla="*/ 748602 w 898326"/>
                <a:gd name="connsiteY8" fmla="*/ 898326 h 898326"/>
                <a:gd name="connsiteX9" fmla="*/ 149724 w 898326"/>
                <a:gd name="connsiteY9" fmla="*/ 898326 h 898326"/>
                <a:gd name="connsiteX10" fmla="*/ 43853 w 898326"/>
                <a:gd name="connsiteY10" fmla="*/ 854473 h 898326"/>
                <a:gd name="connsiteX11" fmla="*/ 0 w 898326"/>
                <a:gd name="connsiteY11" fmla="*/ 748602 h 898326"/>
                <a:gd name="connsiteX12" fmla="*/ 0 w 898326"/>
                <a:gd name="connsiteY12" fmla="*/ 149724 h 8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326" h="898326">
                  <a:moveTo>
                    <a:pt x="0" y="149724"/>
                  </a:moveTo>
                  <a:cubicBezTo>
                    <a:pt x="0" y="110015"/>
                    <a:pt x="15775" y="71932"/>
                    <a:pt x="43853" y="43853"/>
                  </a:cubicBezTo>
                  <a:cubicBezTo>
                    <a:pt x="71932" y="15774"/>
                    <a:pt x="110015" y="0"/>
                    <a:pt x="149724" y="0"/>
                  </a:cubicBezTo>
                  <a:lnTo>
                    <a:pt x="748602" y="0"/>
                  </a:lnTo>
                  <a:cubicBezTo>
                    <a:pt x="788311" y="0"/>
                    <a:pt x="826394" y="15775"/>
                    <a:pt x="854473" y="43853"/>
                  </a:cubicBezTo>
                  <a:cubicBezTo>
                    <a:pt x="882552" y="71932"/>
                    <a:pt x="898326" y="110015"/>
                    <a:pt x="898326" y="149724"/>
                  </a:cubicBezTo>
                  <a:lnTo>
                    <a:pt x="898326" y="748602"/>
                  </a:lnTo>
                  <a:cubicBezTo>
                    <a:pt x="898326" y="788311"/>
                    <a:pt x="882552" y="826394"/>
                    <a:pt x="854473" y="854473"/>
                  </a:cubicBezTo>
                  <a:cubicBezTo>
                    <a:pt x="826394" y="882552"/>
                    <a:pt x="788311" y="898326"/>
                    <a:pt x="748602" y="898326"/>
                  </a:cubicBezTo>
                  <a:lnTo>
                    <a:pt x="149724" y="898326"/>
                  </a:lnTo>
                  <a:cubicBezTo>
                    <a:pt x="110015" y="898326"/>
                    <a:pt x="71932" y="882551"/>
                    <a:pt x="43853" y="854473"/>
                  </a:cubicBezTo>
                  <a:cubicBezTo>
                    <a:pt x="15774" y="826394"/>
                    <a:pt x="0" y="788311"/>
                    <a:pt x="0" y="748602"/>
                  </a:cubicBezTo>
                  <a:lnTo>
                    <a:pt x="0" y="149724"/>
                  </a:lnTo>
                  <a:close/>
                </a:path>
              </a:pathLst>
            </a:custGeom>
            <a:gradFill>
              <a:gsLst>
                <a:gs pos="0">
                  <a:srgbClr val="04617B"/>
                </a:gs>
                <a:gs pos="50000">
                  <a:srgbClr val="04617B">
                    <a:lumMod val="75000"/>
                  </a:srgbClr>
                </a:gs>
                <a:gs pos="100000">
                  <a:srgbClr val="5D7475"/>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txBody>
            <a:bodyPr spcFirstLastPara="0" vert="horz" wrap="square" lIns="50838" tIns="50838" rIns="50838" bIns="50838" numCol="1" spcCol="1270" anchor="ctr" anchorCtr="0">
              <a:noAutofit/>
            </a:bodyPr>
            <a:lstStyle/>
            <a:p>
              <a:pPr algn="ctr" defTabSz="488950">
                <a:lnSpc>
                  <a:spcPct val="90000"/>
                </a:lnSpc>
                <a:spcBef>
                  <a:spcPct val="0"/>
                </a:spcBef>
                <a:spcAft>
                  <a:spcPct val="35000"/>
                </a:spcAft>
                <a:defRPr/>
              </a:pPr>
              <a:endParaRPr lang="en-US" sz="1000" b="1" dirty="0">
                <a:ln w="18415" cmpd="sng">
                  <a:noFill/>
                  <a:prstDash val="solid"/>
                </a:ln>
                <a:solidFill>
                  <a:sysClr val="window" lastClr="FFFFFF"/>
                </a:solidFill>
                <a:effectLst>
                  <a:outerShdw blurRad="63500" dir="3600000" algn="tl" rotWithShape="0">
                    <a:srgbClr val="000000">
                      <a:alpha val="70000"/>
                    </a:srgbClr>
                  </a:outerShdw>
                </a:effectLst>
                <a:latin typeface="Arial"/>
              </a:endParaRPr>
            </a:p>
          </p:txBody>
        </p:sp>
        <p:sp>
          <p:nvSpPr>
            <p:cNvPr id="9" name="Freeform 8"/>
            <p:cNvSpPr/>
            <p:nvPr/>
          </p:nvSpPr>
          <p:spPr>
            <a:xfrm>
              <a:off x="7986405" y="4417710"/>
              <a:ext cx="898326" cy="719375"/>
            </a:xfrm>
            <a:custGeom>
              <a:avLst/>
              <a:gdLst>
                <a:gd name="connsiteX0" fmla="*/ 0 w 898326"/>
                <a:gd name="connsiteY0" fmla="*/ 149724 h 898326"/>
                <a:gd name="connsiteX1" fmla="*/ 43853 w 898326"/>
                <a:gd name="connsiteY1" fmla="*/ 43853 h 898326"/>
                <a:gd name="connsiteX2" fmla="*/ 149724 w 898326"/>
                <a:gd name="connsiteY2" fmla="*/ 0 h 898326"/>
                <a:gd name="connsiteX3" fmla="*/ 748602 w 898326"/>
                <a:gd name="connsiteY3" fmla="*/ 0 h 898326"/>
                <a:gd name="connsiteX4" fmla="*/ 854473 w 898326"/>
                <a:gd name="connsiteY4" fmla="*/ 43853 h 898326"/>
                <a:gd name="connsiteX5" fmla="*/ 898326 w 898326"/>
                <a:gd name="connsiteY5" fmla="*/ 149724 h 898326"/>
                <a:gd name="connsiteX6" fmla="*/ 898326 w 898326"/>
                <a:gd name="connsiteY6" fmla="*/ 748602 h 898326"/>
                <a:gd name="connsiteX7" fmla="*/ 854473 w 898326"/>
                <a:gd name="connsiteY7" fmla="*/ 854473 h 898326"/>
                <a:gd name="connsiteX8" fmla="*/ 748602 w 898326"/>
                <a:gd name="connsiteY8" fmla="*/ 898326 h 898326"/>
                <a:gd name="connsiteX9" fmla="*/ 149724 w 898326"/>
                <a:gd name="connsiteY9" fmla="*/ 898326 h 898326"/>
                <a:gd name="connsiteX10" fmla="*/ 43853 w 898326"/>
                <a:gd name="connsiteY10" fmla="*/ 854473 h 898326"/>
                <a:gd name="connsiteX11" fmla="*/ 0 w 898326"/>
                <a:gd name="connsiteY11" fmla="*/ 748602 h 898326"/>
                <a:gd name="connsiteX12" fmla="*/ 0 w 898326"/>
                <a:gd name="connsiteY12" fmla="*/ 149724 h 8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326" h="898326">
                  <a:moveTo>
                    <a:pt x="0" y="149724"/>
                  </a:moveTo>
                  <a:cubicBezTo>
                    <a:pt x="0" y="110015"/>
                    <a:pt x="15775" y="71932"/>
                    <a:pt x="43853" y="43853"/>
                  </a:cubicBezTo>
                  <a:cubicBezTo>
                    <a:pt x="71932" y="15774"/>
                    <a:pt x="110015" y="0"/>
                    <a:pt x="149724" y="0"/>
                  </a:cubicBezTo>
                  <a:lnTo>
                    <a:pt x="748602" y="0"/>
                  </a:lnTo>
                  <a:cubicBezTo>
                    <a:pt x="788311" y="0"/>
                    <a:pt x="826394" y="15775"/>
                    <a:pt x="854473" y="43853"/>
                  </a:cubicBezTo>
                  <a:cubicBezTo>
                    <a:pt x="882552" y="71932"/>
                    <a:pt x="898326" y="110015"/>
                    <a:pt x="898326" y="149724"/>
                  </a:cubicBezTo>
                  <a:lnTo>
                    <a:pt x="898326" y="748602"/>
                  </a:lnTo>
                  <a:cubicBezTo>
                    <a:pt x="898326" y="788311"/>
                    <a:pt x="882552" y="826394"/>
                    <a:pt x="854473" y="854473"/>
                  </a:cubicBezTo>
                  <a:cubicBezTo>
                    <a:pt x="826394" y="882552"/>
                    <a:pt x="788311" y="898326"/>
                    <a:pt x="748602" y="898326"/>
                  </a:cubicBezTo>
                  <a:lnTo>
                    <a:pt x="149724" y="898326"/>
                  </a:lnTo>
                  <a:cubicBezTo>
                    <a:pt x="110015" y="898326"/>
                    <a:pt x="71932" y="882551"/>
                    <a:pt x="43853" y="854473"/>
                  </a:cubicBezTo>
                  <a:cubicBezTo>
                    <a:pt x="15774" y="826394"/>
                    <a:pt x="0" y="788311"/>
                    <a:pt x="0" y="748602"/>
                  </a:cubicBezTo>
                  <a:lnTo>
                    <a:pt x="0" y="149724"/>
                  </a:lnTo>
                  <a:close/>
                </a:path>
              </a:pathLst>
            </a:custGeom>
            <a:gradFill>
              <a:gsLst>
                <a:gs pos="0">
                  <a:srgbClr val="04617B"/>
                </a:gs>
                <a:gs pos="50000">
                  <a:srgbClr val="04617B">
                    <a:lumMod val="75000"/>
                  </a:srgbClr>
                </a:gs>
                <a:gs pos="100000">
                  <a:srgbClr val="5D7475"/>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txBody>
            <a:bodyPr spcFirstLastPara="0" vert="horz" wrap="square" lIns="50838" tIns="50838" rIns="50838" bIns="50838" numCol="1" spcCol="1270" anchor="ctr" anchorCtr="0">
              <a:noAutofit/>
            </a:bodyPr>
            <a:lstStyle/>
            <a:p>
              <a:pPr algn="ctr" defTabSz="488950">
                <a:lnSpc>
                  <a:spcPct val="90000"/>
                </a:lnSpc>
                <a:spcBef>
                  <a:spcPct val="0"/>
                </a:spcBef>
                <a:spcAft>
                  <a:spcPct val="35000"/>
                </a:spcAft>
                <a:defRPr/>
              </a:pPr>
              <a:endParaRPr lang="en-US" sz="1000" b="1" dirty="0">
                <a:ln w="18415" cmpd="sng">
                  <a:noFill/>
                  <a:prstDash val="solid"/>
                </a:ln>
                <a:solidFill>
                  <a:sysClr val="window" lastClr="FFFFFF"/>
                </a:solidFill>
                <a:effectLst>
                  <a:outerShdw blurRad="63500" dir="3600000" algn="tl" rotWithShape="0">
                    <a:srgbClr val="000000">
                      <a:alpha val="70000"/>
                    </a:srgbClr>
                  </a:outerShdw>
                </a:effectLst>
                <a:latin typeface="Arial"/>
              </a:endParaRPr>
            </a:p>
          </p:txBody>
        </p:sp>
        <p:sp>
          <p:nvSpPr>
            <p:cNvPr id="10" name="Freeform 9"/>
            <p:cNvSpPr/>
            <p:nvPr/>
          </p:nvSpPr>
          <p:spPr>
            <a:xfrm>
              <a:off x="7986405" y="2758566"/>
              <a:ext cx="898326" cy="719375"/>
            </a:xfrm>
            <a:custGeom>
              <a:avLst/>
              <a:gdLst>
                <a:gd name="connsiteX0" fmla="*/ 0 w 898326"/>
                <a:gd name="connsiteY0" fmla="*/ 149724 h 898326"/>
                <a:gd name="connsiteX1" fmla="*/ 43853 w 898326"/>
                <a:gd name="connsiteY1" fmla="*/ 43853 h 898326"/>
                <a:gd name="connsiteX2" fmla="*/ 149724 w 898326"/>
                <a:gd name="connsiteY2" fmla="*/ 0 h 898326"/>
                <a:gd name="connsiteX3" fmla="*/ 748602 w 898326"/>
                <a:gd name="connsiteY3" fmla="*/ 0 h 898326"/>
                <a:gd name="connsiteX4" fmla="*/ 854473 w 898326"/>
                <a:gd name="connsiteY4" fmla="*/ 43853 h 898326"/>
                <a:gd name="connsiteX5" fmla="*/ 898326 w 898326"/>
                <a:gd name="connsiteY5" fmla="*/ 149724 h 898326"/>
                <a:gd name="connsiteX6" fmla="*/ 898326 w 898326"/>
                <a:gd name="connsiteY6" fmla="*/ 748602 h 898326"/>
                <a:gd name="connsiteX7" fmla="*/ 854473 w 898326"/>
                <a:gd name="connsiteY7" fmla="*/ 854473 h 898326"/>
                <a:gd name="connsiteX8" fmla="*/ 748602 w 898326"/>
                <a:gd name="connsiteY8" fmla="*/ 898326 h 898326"/>
                <a:gd name="connsiteX9" fmla="*/ 149724 w 898326"/>
                <a:gd name="connsiteY9" fmla="*/ 898326 h 898326"/>
                <a:gd name="connsiteX10" fmla="*/ 43853 w 898326"/>
                <a:gd name="connsiteY10" fmla="*/ 854473 h 898326"/>
                <a:gd name="connsiteX11" fmla="*/ 0 w 898326"/>
                <a:gd name="connsiteY11" fmla="*/ 748602 h 898326"/>
                <a:gd name="connsiteX12" fmla="*/ 0 w 898326"/>
                <a:gd name="connsiteY12" fmla="*/ 149724 h 8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326" h="898326">
                  <a:moveTo>
                    <a:pt x="0" y="149724"/>
                  </a:moveTo>
                  <a:cubicBezTo>
                    <a:pt x="0" y="110015"/>
                    <a:pt x="15775" y="71932"/>
                    <a:pt x="43853" y="43853"/>
                  </a:cubicBezTo>
                  <a:cubicBezTo>
                    <a:pt x="71932" y="15774"/>
                    <a:pt x="110015" y="0"/>
                    <a:pt x="149724" y="0"/>
                  </a:cubicBezTo>
                  <a:lnTo>
                    <a:pt x="748602" y="0"/>
                  </a:lnTo>
                  <a:cubicBezTo>
                    <a:pt x="788311" y="0"/>
                    <a:pt x="826394" y="15775"/>
                    <a:pt x="854473" y="43853"/>
                  </a:cubicBezTo>
                  <a:cubicBezTo>
                    <a:pt x="882552" y="71932"/>
                    <a:pt x="898326" y="110015"/>
                    <a:pt x="898326" y="149724"/>
                  </a:cubicBezTo>
                  <a:lnTo>
                    <a:pt x="898326" y="748602"/>
                  </a:lnTo>
                  <a:cubicBezTo>
                    <a:pt x="898326" y="788311"/>
                    <a:pt x="882552" y="826394"/>
                    <a:pt x="854473" y="854473"/>
                  </a:cubicBezTo>
                  <a:cubicBezTo>
                    <a:pt x="826394" y="882552"/>
                    <a:pt x="788311" y="898326"/>
                    <a:pt x="748602" y="898326"/>
                  </a:cubicBezTo>
                  <a:lnTo>
                    <a:pt x="149724" y="898326"/>
                  </a:lnTo>
                  <a:cubicBezTo>
                    <a:pt x="110015" y="898326"/>
                    <a:pt x="71932" y="882551"/>
                    <a:pt x="43853" y="854473"/>
                  </a:cubicBezTo>
                  <a:cubicBezTo>
                    <a:pt x="15774" y="826394"/>
                    <a:pt x="0" y="788311"/>
                    <a:pt x="0" y="748602"/>
                  </a:cubicBezTo>
                  <a:lnTo>
                    <a:pt x="0" y="149724"/>
                  </a:lnTo>
                  <a:close/>
                </a:path>
              </a:pathLst>
            </a:custGeom>
            <a:gradFill>
              <a:gsLst>
                <a:gs pos="0">
                  <a:srgbClr val="04617B"/>
                </a:gs>
                <a:gs pos="50000">
                  <a:srgbClr val="04617B">
                    <a:lumMod val="75000"/>
                  </a:srgbClr>
                </a:gs>
                <a:gs pos="100000">
                  <a:srgbClr val="5D7475"/>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txBody>
            <a:bodyPr spcFirstLastPara="0" vert="horz" wrap="square" lIns="50838" tIns="50838" rIns="50838" bIns="50838" numCol="1" spcCol="1270" anchor="ctr" anchorCtr="0">
              <a:noAutofit/>
            </a:bodyPr>
            <a:lstStyle/>
            <a:p>
              <a:pPr algn="ctr" defTabSz="488950">
                <a:lnSpc>
                  <a:spcPct val="90000"/>
                </a:lnSpc>
                <a:spcBef>
                  <a:spcPct val="0"/>
                </a:spcBef>
                <a:spcAft>
                  <a:spcPct val="35000"/>
                </a:spcAft>
                <a:defRPr/>
              </a:pPr>
              <a:endParaRPr lang="en-US" sz="1000" b="1" dirty="0">
                <a:ln w="18415" cmpd="sng">
                  <a:noFill/>
                  <a:prstDash val="solid"/>
                </a:ln>
                <a:solidFill>
                  <a:sysClr val="window" lastClr="FFFFFF"/>
                </a:solidFill>
                <a:effectLst>
                  <a:outerShdw blurRad="63500" dir="3600000" algn="tl" rotWithShape="0">
                    <a:srgbClr val="000000">
                      <a:alpha val="70000"/>
                    </a:srgbClr>
                  </a:outerShdw>
                </a:effectLst>
                <a:latin typeface="Arial"/>
              </a:endParaRPr>
            </a:p>
          </p:txBody>
        </p:sp>
        <p:sp>
          <p:nvSpPr>
            <p:cNvPr id="11" name="Freeform 10"/>
            <p:cNvSpPr/>
            <p:nvPr/>
          </p:nvSpPr>
          <p:spPr>
            <a:xfrm>
              <a:off x="7986405" y="5247283"/>
              <a:ext cx="898326" cy="719375"/>
            </a:xfrm>
            <a:custGeom>
              <a:avLst/>
              <a:gdLst>
                <a:gd name="connsiteX0" fmla="*/ 0 w 898326"/>
                <a:gd name="connsiteY0" fmla="*/ 149724 h 898326"/>
                <a:gd name="connsiteX1" fmla="*/ 43853 w 898326"/>
                <a:gd name="connsiteY1" fmla="*/ 43853 h 898326"/>
                <a:gd name="connsiteX2" fmla="*/ 149724 w 898326"/>
                <a:gd name="connsiteY2" fmla="*/ 0 h 898326"/>
                <a:gd name="connsiteX3" fmla="*/ 748602 w 898326"/>
                <a:gd name="connsiteY3" fmla="*/ 0 h 898326"/>
                <a:gd name="connsiteX4" fmla="*/ 854473 w 898326"/>
                <a:gd name="connsiteY4" fmla="*/ 43853 h 898326"/>
                <a:gd name="connsiteX5" fmla="*/ 898326 w 898326"/>
                <a:gd name="connsiteY5" fmla="*/ 149724 h 898326"/>
                <a:gd name="connsiteX6" fmla="*/ 898326 w 898326"/>
                <a:gd name="connsiteY6" fmla="*/ 748602 h 898326"/>
                <a:gd name="connsiteX7" fmla="*/ 854473 w 898326"/>
                <a:gd name="connsiteY7" fmla="*/ 854473 h 898326"/>
                <a:gd name="connsiteX8" fmla="*/ 748602 w 898326"/>
                <a:gd name="connsiteY8" fmla="*/ 898326 h 898326"/>
                <a:gd name="connsiteX9" fmla="*/ 149724 w 898326"/>
                <a:gd name="connsiteY9" fmla="*/ 898326 h 898326"/>
                <a:gd name="connsiteX10" fmla="*/ 43853 w 898326"/>
                <a:gd name="connsiteY10" fmla="*/ 854473 h 898326"/>
                <a:gd name="connsiteX11" fmla="*/ 0 w 898326"/>
                <a:gd name="connsiteY11" fmla="*/ 748602 h 898326"/>
                <a:gd name="connsiteX12" fmla="*/ 0 w 898326"/>
                <a:gd name="connsiteY12" fmla="*/ 149724 h 8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326" h="898326">
                  <a:moveTo>
                    <a:pt x="0" y="149724"/>
                  </a:moveTo>
                  <a:cubicBezTo>
                    <a:pt x="0" y="110015"/>
                    <a:pt x="15775" y="71932"/>
                    <a:pt x="43853" y="43853"/>
                  </a:cubicBezTo>
                  <a:cubicBezTo>
                    <a:pt x="71932" y="15774"/>
                    <a:pt x="110015" y="0"/>
                    <a:pt x="149724" y="0"/>
                  </a:cubicBezTo>
                  <a:lnTo>
                    <a:pt x="748602" y="0"/>
                  </a:lnTo>
                  <a:cubicBezTo>
                    <a:pt x="788311" y="0"/>
                    <a:pt x="826394" y="15775"/>
                    <a:pt x="854473" y="43853"/>
                  </a:cubicBezTo>
                  <a:cubicBezTo>
                    <a:pt x="882552" y="71932"/>
                    <a:pt x="898326" y="110015"/>
                    <a:pt x="898326" y="149724"/>
                  </a:cubicBezTo>
                  <a:lnTo>
                    <a:pt x="898326" y="748602"/>
                  </a:lnTo>
                  <a:cubicBezTo>
                    <a:pt x="898326" y="788311"/>
                    <a:pt x="882552" y="826394"/>
                    <a:pt x="854473" y="854473"/>
                  </a:cubicBezTo>
                  <a:cubicBezTo>
                    <a:pt x="826394" y="882552"/>
                    <a:pt x="788311" y="898326"/>
                    <a:pt x="748602" y="898326"/>
                  </a:cubicBezTo>
                  <a:lnTo>
                    <a:pt x="149724" y="898326"/>
                  </a:lnTo>
                  <a:cubicBezTo>
                    <a:pt x="110015" y="898326"/>
                    <a:pt x="71932" y="882551"/>
                    <a:pt x="43853" y="854473"/>
                  </a:cubicBezTo>
                  <a:cubicBezTo>
                    <a:pt x="15774" y="826394"/>
                    <a:pt x="0" y="788311"/>
                    <a:pt x="0" y="748602"/>
                  </a:cubicBezTo>
                  <a:lnTo>
                    <a:pt x="0" y="149724"/>
                  </a:lnTo>
                  <a:close/>
                </a:path>
              </a:pathLst>
            </a:custGeom>
            <a:gradFill>
              <a:gsLst>
                <a:gs pos="0">
                  <a:srgbClr val="04617B"/>
                </a:gs>
                <a:gs pos="50000">
                  <a:srgbClr val="04617B">
                    <a:lumMod val="75000"/>
                  </a:srgbClr>
                </a:gs>
                <a:gs pos="100000">
                  <a:srgbClr val="5D7475"/>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txBody>
            <a:bodyPr spcFirstLastPara="0" vert="horz" wrap="square" lIns="50838" tIns="50838" rIns="50838" bIns="50838" numCol="1" spcCol="1270" anchor="ctr" anchorCtr="0">
              <a:noAutofit/>
            </a:bodyPr>
            <a:lstStyle/>
            <a:p>
              <a:pPr algn="ctr" defTabSz="488950">
                <a:lnSpc>
                  <a:spcPct val="90000"/>
                </a:lnSpc>
                <a:spcBef>
                  <a:spcPct val="0"/>
                </a:spcBef>
                <a:spcAft>
                  <a:spcPct val="35000"/>
                </a:spcAft>
                <a:defRPr/>
              </a:pPr>
              <a:endParaRPr lang="en-US" sz="1000" b="1" dirty="0">
                <a:ln w="18415" cmpd="sng">
                  <a:noFill/>
                  <a:prstDash val="solid"/>
                </a:ln>
                <a:solidFill>
                  <a:sysClr val="window" lastClr="FFFFFF"/>
                </a:solidFill>
                <a:effectLst>
                  <a:outerShdw blurRad="63500" dir="3600000" algn="tl" rotWithShape="0">
                    <a:srgbClr val="000000">
                      <a:alpha val="70000"/>
                    </a:srgbClr>
                  </a:outerShdw>
                </a:effectLst>
                <a:latin typeface="Arial"/>
              </a:endParaRPr>
            </a:p>
          </p:txBody>
        </p:sp>
      </p:grpSp>
      <p:grpSp>
        <p:nvGrpSpPr>
          <p:cNvPr id="3" name="Group 44"/>
          <p:cNvGrpSpPr/>
          <p:nvPr userDrawn="1"/>
        </p:nvGrpSpPr>
        <p:grpSpPr>
          <a:xfrm rot="18983755" flipV="1">
            <a:off x="601095" y="4528442"/>
            <a:ext cx="878719" cy="225768"/>
            <a:chOff x="250532" y="838195"/>
            <a:chExt cx="2161884" cy="555450"/>
          </a:xfrm>
          <a:scene3d>
            <a:camera prst="orthographicFront"/>
            <a:lightRig rig="threePt" dir="t"/>
          </a:scene3d>
        </p:grpSpPr>
        <p:sp>
          <p:nvSpPr>
            <p:cNvPr id="13" name="Right Arrow 12"/>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14"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4" name="Group 35"/>
          <p:cNvGrpSpPr/>
          <p:nvPr userDrawn="1"/>
        </p:nvGrpSpPr>
        <p:grpSpPr>
          <a:xfrm rot="2757529" flipV="1">
            <a:off x="610521" y="3705737"/>
            <a:ext cx="878719" cy="225768"/>
            <a:chOff x="250532" y="838195"/>
            <a:chExt cx="2161884" cy="555450"/>
          </a:xfrm>
          <a:scene3d>
            <a:camera prst="orthographicFront"/>
            <a:lightRig rig="threePt" dir="t"/>
          </a:scene3d>
        </p:grpSpPr>
        <p:sp>
          <p:nvSpPr>
            <p:cNvPr id="16" name="Right Arrow 15"/>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17"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5" name="Group 78"/>
          <p:cNvGrpSpPr/>
          <p:nvPr userDrawn="1"/>
        </p:nvGrpSpPr>
        <p:grpSpPr>
          <a:xfrm>
            <a:off x="7232264" y="3031537"/>
            <a:ext cx="922075" cy="2029350"/>
            <a:chOff x="7032480" y="3123745"/>
            <a:chExt cx="922075" cy="2029350"/>
          </a:xfrm>
        </p:grpSpPr>
        <p:grpSp>
          <p:nvGrpSpPr>
            <p:cNvPr id="6" name="Group 44"/>
            <p:cNvGrpSpPr/>
            <p:nvPr/>
          </p:nvGrpSpPr>
          <p:grpSpPr>
            <a:xfrm rot="2616245">
              <a:off x="7075836" y="4927327"/>
              <a:ext cx="878719" cy="225768"/>
              <a:chOff x="250532" y="838195"/>
              <a:chExt cx="2161884" cy="555450"/>
            </a:xfrm>
            <a:scene3d>
              <a:camera prst="orthographicFront"/>
              <a:lightRig rig="threePt" dir="t"/>
            </a:scene3d>
          </p:grpSpPr>
          <p:sp>
            <p:nvSpPr>
              <p:cNvPr id="29" name="Right Arrow 28"/>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30"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7" name="Group 41"/>
            <p:cNvGrpSpPr/>
            <p:nvPr/>
          </p:nvGrpSpPr>
          <p:grpSpPr>
            <a:xfrm>
              <a:off x="7032480" y="4619347"/>
              <a:ext cx="878719" cy="225768"/>
              <a:chOff x="250532" y="838195"/>
              <a:chExt cx="2161884" cy="555450"/>
            </a:xfrm>
            <a:scene3d>
              <a:camera prst="orthographicFront"/>
              <a:lightRig rig="threePt" dir="t"/>
            </a:scene3d>
          </p:grpSpPr>
          <p:sp>
            <p:nvSpPr>
              <p:cNvPr id="27" name="Right Arrow 26"/>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28"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12" name="Group 38"/>
            <p:cNvGrpSpPr/>
            <p:nvPr/>
          </p:nvGrpSpPr>
          <p:grpSpPr>
            <a:xfrm>
              <a:off x="7032480" y="3812382"/>
              <a:ext cx="878719" cy="225768"/>
              <a:chOff x="250532" y="838195"/>
              <a:chExt cx="2161884" cy="555450"/>
            </a:xfrm>
            <a:scene3d>
              <a:camera prst="orthographicFront"/>
              <a:lightRig rig="threePt" dir="t"/>
            </a:scene3d>
          </p:grpSpPr>
          <p:sp>
            <p:nvSpPr>
              <p:cNvPr id="25" name="Right Arrow 24"/>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26"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15" name="Group 35"/>
            <p:cNvGrpSpPr/>
            <p:nvPr/>
          </p:nvGrpSpPr>
          <p:grpSpPr>
            <a:xfrm rot="18842471">
              <a:off x="7085262" y="3450221"/>
              <a:ext cx="878719" cy="225768"/>
              <a:chOff x="250532" y="838195"/>
              <a:chExt cx="2161884" cy="555450"/>
            </a:xfrm>
            <a:scene3d>
              <a:camera prst="orthographicFront"/>
              <a:lightRig rig="threePt" dir="t"/>
            </a:scene3d>
          </p:grpSpPr>
          <p:sp>
            <p:nvSpPr>
              <p:cNvPr id="23" name="Right Arrow 22"/>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24"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grpSp>
        <p:nvGrpSpPr>
          <p:cNvPr id="18" name="Group 73"/>
          <p:cNvGrpSpPr/>
          <p:nvPr userDrawn="1"/>
        </p:nvGrpSpPr>
        <p:grpSpPr>
          <a:xfrm>
            <a:off x="6512426" y="3737442"/>
            <a:ext cx="1340656" cy="1012575"/>
            <a:chOff x="5470076" y="3596871"/>
            <a:chExt cx="1922058" cy="1430761"/>
          </a:xfrm>
        </p:grpSpPr>
        <p:sp>
          <p:nvSpPr>
            <p:cNvPr id="32" name="Rounded Rectangle 31"/>
            <p:cNvSpPr/>
            <p:nvPr/>
          </p:nvSpPr>
          <p:spPr>
            <a:xfrm>
              <a:off x="5470076" y="3596871"/>
              <a:ext cx="1922058" cy="1430761"/>
            </a:xfrm>
            <a:prstGeom prst="roundRect">
              <a:avLst/>
            </a:prstGeom>
            <a:gradFill rotWithShape="0">
              <a:gsLst>
                <a:gs pos="0">
                  <a:srgbClr val="04617B"/>
                </a:gs>
                <a:gs pos="50000">
                  <a:srgbClr val="04617B">
                    <a:lumMod val="75000"/>
                  </a:srgbClr>
                </a:gs>
                <a:gs pos="100000">
                  <a:srgbClr val="708D8E"/>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sp>
        <p:sp>
          <p:nvSpPr>
            <p:cNvPr id="33" name="Rounded Rectangle 4"/>
            <p:cNvSpPr/>
            <p:nvPr/>
          </p:nvSpPr>
          <p:spPr>
            <a:xfrm>
              <a:off x="5527113" y="3653907"/>
              <a:ext cx="1782370" cy="1291073"/>
            </a:xfrm>
            <a:prstGeom prst="rect">
              <a:avLst/>
            </a:prstGeom>
            <a:noFill/>
            <a:ln>
              <a:noFill/>
            </a:ln>
            <a:effectLst/>
            <a:scene3d>
              <a:camera prst="orthographicFront"/>
              <a:lightRig rig="threePt" dir="t"/>
            </a:scene3d>
            <a:sp3d>
              <a:bevelT/>
            </a:sp3d>
          </p:spPr>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defRPr/>
              </a:pPr>
              <a:endParaRPr lang="en-US" sz="1200" b="1" dirty="0">
                <a:solidFill>
                  <a:sysClr val="window" lastClr="FFFFFF"/>
                </a:solidFill>
                <a:effectLst>
                  <a:outerShdw blurRad="38100" dist="38100" dir="2700000" algn="tl">
                    <a:srgbClr val="000000">
                      <a:alpha val="43137"/>
                    </a:srgbClr>
                  </a:outerShdw>
                </a:effectLst>
                <a:latin typeface="Arial"/>
              </a:endParaRPr>
            </a:p>
          </p:txBody>
        </p:sp>
      </p:grpSp>
      <p:grpSp>
        <p:nvGrpSpPr>
          <p:cNvPr id="19" name="Group 133"/>
          <p:cNvGrpSpPr/>
          <p:nvPr userDrawn="1"/>
        </p:nvGrpSpPr>
        <p:grpSpPr>
          <a:xfrm>
            <a:off x="3150453" y="3737442"/>
            <a:ext cx="1692878" cy="1012575"/>
            <a:chOff x="3150453" y="3737442"/>
            <a:chExt cx="1692878" cy="1012575"/>
          </a:xfrm>
        </p:grpSpPr>
        <p:grpSp>
          <p:nvGrpSpPr>
            <p:cNvPr id="20" name="Group 41"/>
            <p:cNvGrpSpPr/>
            <p:nvPr/>
          </p:nvGrpSpPr>
          <p:grpSpPr>
            <a:xfrm>
              <a:off x="3964612" y="4234077"/>
              <a:ext cx="878719" cy="225768"/>
              <a:chOff x="250532" y="838195"/>
              <a:chExt cx="2161884" cy="555450"/>
            </a:xfrm>
            <a:scene3d>
              <a:camera prst="orthographicFront"/>
              <a:lightRig rig="threePt" dir="t"/>
            </a:scene3d>
          </p:grpSpPr>
          <p:sp>
            <p:nvSpPr>
              <p:cNvPr id="41" name="Right Arrow 40"/>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42"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21" name="Group 67"/>
            <p:cNvGrpSpPr/>
            <p:nvPr/>
          </p:nvGrpSpPr>
          <p:grpSpPr>
            <a:xfrm>
              <a:off x="3150453" y="3737442"/>
              <a:ext cx="1340654" cy="1012575"/>
              <a:chOff x="583031" y="3550766"/>
              <a:chExt cx="1922058" cy="1430761"/>
            </a:xfrm>
          </p:grpSpPr>
          <p:sp>
            <p:nvSpPr>
              <p:cNvPr id="39" name="Rounded Rectangle 38"/>
              <p:cNvSpPr/>
              <p:nvPr/>
            </p:nvSpPr>
            <p:spPr>
              <a:xfrm>
                <a:off x="583031" y="3550766"/>
                <a:ext cx="1922058" cy="1430761"/>
              </a:xfrm>
              <a:prstGeom prst="roundRect">
                <a:avLst/>
              </a:prstGeom>
              <a:gradFill rotWithShape="0">
                <a:gsLst>
                  <a:gs pos="0">
                    <a:srgbClr val="04617B"/>
                  </a:gs>
                  <a:gs pos="50000">
                    <a:srgbClr val="04617B">
                      <a:lumMod val="75000"/>
                    </a:srgbClr>
                  </a:gs>
                  <a:gs pos="100000">
                    <a:srgbClr val="708D8E"/>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sp>
          <p:sp>
            <p:nvSpPr>
              <p:cNvPr id="40" name="Rounded Rectangle 4"/>
              <p:cNvSpPr/>
              <p:nvPr/>
            </p:nvSpPr>
            <p:spPr>
              <a:xfrm>
                <a:off x="652875" y="3606809"/>
                <a:ext cx="1782370" cy="1291073"/>
              </a:xfrm>
              <a:prstGeom prst="rect">
                <a:avLst/>
              </a:prstGeom>
              <a:noFill/>
              <a:ln>
                <a:noFill/>
              </a:ln>
              <a:effectLst/>
            </p:spPr>
            <p:txBody>
              <a:bodyPr spcFirstLastPara="0" vert="horz" wrap="square" lIns="11430" tIns="11430" rIns="11430" bIns="11430" numCol="1" spcCol="1270" anchor="ctr" anchorCtr="0">
                <a:noAutofit/>
              </a:bodyPr>
              <a:lstStyle/>
              <a:p>
                <a:pPr algn="ctr">
                  <a:defRPr/>
                </a:pPr>
                <a:endParaRPr lang="en-US" sz="1200" b="1" kern="0" dirty="0">
                  <a:solidFill>
                    <a:sysClr val="window" lastClr="FFFFFF"/>
                  </a:solidFill>
                  <a:effectLst>
                    <a:outerShdw blurRad="38100" dist="38100" dir="2700000" algn="tl">
                      <a:srgbClr val="000000">
                        <a:alpha val="43137"/>
                      </a:srgbClr>
                    </a:outerShdw>
                  </a:effectLst>
                  <a:latin typeface="Arial"/>
                </a:endParaRPr>
              </a:p>
            </p:txBody>
          </p:sp>
        </p:grpSp>
      </p:grpSp>
      <p:sp>
        <p:nvSpPr>
          <p:cNvPr id="43" name="Freeform 42"/>
          <p:cNvSpPr/>
          <p:nvPr userDrawn="1"/>
        </p:nvSpPr>
        <p:spPr>
          <a:xfrm>
            <a:off x="245888" y="4342342"/>
            <a:ext cx="836853" cy="663374"/>
          </a:xfrm>
          <a:custGeom>
            <a:avLst/>
            <a:gdLst>
              <a:gd name="connsiteX0" fmla="*/ 0 w 898326"/>
              <a:gd name="connsiteY0" fmla="*/ 149724 h 898326"/>
              <a:gd name="connsiteX1" fmla="*/ 43853 w 898326"/>
              <a:gd name="connsiteY1" fmla="*/ 43853 h 898326"/>
              <a:gd name="connsiteX2" fmla="*/ 149724 w 898326"/>
              <a:gd name="connsiteY2" fmla="*/ 0 h 898326"/>
              <a:gd name="connsiteX3" fmla="*/ 748602 w 898326"/>
              <a:gd name="connsiteY3" fmla="*/ 0 h 898326"/>
              <a:gd name="connsiteX4" fmla="*/ 854473 w 898326"/>
              <a:gd name="connsiteY4" fmla="*/ 43853 h 898326"/>
              <a:gd name="connsiteX5" fmla="*/ 898326 w 898326"/>
              <a:gd name="connsiteY5" fmla="*/ 149724 h 898326"/>
              <a:gd name="connsiteX6" fmla="*/ 898326 w 898326"/>
              <a:gd name="connsiteY6" fmla="*/ 748602 h 898326"/>
              <a:gd name="connsiteX7" fmla="*/ 854473 w 898326"/>
              <a:gd name="connsiteY7" fmla="*/ 854473 h 898326"/>
              <a:gd name="connsiteX8" fmla="*/ 748602 w 898326"/>
              <a:gd name="connsiteY8" fmla="*/ 898326 h 898326"/>
              <a:gd name="connsiteX9" fmla="*/ 149724 w 898326"/>
              <a:gd name="connsiteY9" fmla="*/ 898326 h 898326"/>
              <a:gd name="connsiteX10" fmla="*/ 43853 w 898326"/>
              <a:gd name="connsiteY10" fmla="*/ 854473 h 898326"/>
              <a:gd name="connsiteX11" fmla="*/ 0 w 898326"/>
              <a:gd name="connsiteY11" fmla="*/ 748602 h 898326"/>
              <a:gd name="connsiteX12" fmla="*/ 0 w 898326"/>
              <a:gd name="connsiteY12" fmla="*/ 149724 h 8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326" h="898326">
                <a:moveTo>
                  <a:pt x="0" y="149724"/>
                </a:moveTo>
                <a:cubicBezTo>
                  <a:pt x="0" y="110015"/>
                  <a:pt x="15775" y="71932"/>
                  <a:pt x="43853" y="43853"/>
                </a:cubicBezTo>
                <a:cubicBezTo>
                  <a:pt x="71932" y="15774"/>
                  <a:pt x="110015" y="0"/>
                  <a:pt x="149724" y="0"/>
                </a:cubicBezTo>
                <a:lnTo>
                  <a:pt x="748602" y="0"/>
                </a:lnTo>
                <a:cubicBezTo>
                  <a:pt x="788311" y="0"/>
                  <a:pt x="826394" y="15775"/>
                  <a:pt x="854473" y="43853"/>
                </a:cubicBezTo>
                <a:cubicBezTo>
                  <a:pt x="882552" y="71932"/>
                  <a:pt x="898326" y="110015"/>
                  <a:pt x="898326" y="149724"/>
                </a:cubicBezTo>
                <a:lnTo>
                  <a:pt x="898326" y="748602"/>
                </a:lnTo>
                <a:cubicBezTo>
                  <a:pt x="898326" y="788311"/>
                  <a:pt x="882552" y="826394"/>
                  <a:pt x="854473" y="854473"/>
                </a:cubicBezTo>
                <a:cubicBezTo>
                  <a:pt x="826394" y="882552"/>
                  <a:pt x="788311" y="898326"/>
                  <a:pt x="748602" y="898326"/>
                </a:cubicBezTo>
                <a:lnTo>
                  <a:pt x="149724" y="898326"/>
                </a:lnTo>
                <a:cubicBezTo>
                  <a:pt x="110015" y="898326"/>
                  <a:pt x="71932" y="882551"/>
                  <a:pt x="43853" y="854473"/>
                </a:cubicBezTo>
                <a:cubicBezTo>
                  <a:pt x="15774" y="826394"/>
                  <a:pt x="0" y="788311"/>
                  <a:pt x="0" y="748602"/>
                </a:cubicBezTo>
                <a:lnTo>
                  <a:pt x="0" y="149724"/>
                </a:lnTo>
                <a:close/>
              </a:path>
            </a:pathLst>
          </a:custGeom>
          <a:gradFill>
            <a:gsLst>
              <a:gs pos="0">
                <a:srgbClr val="04617B"/>
              </a:gs>
              <a:gs pos="50000">
                <a:srgbClr val="04617B">
                  <a:lumMod val="75000"/>
                </a:srgbClr>
              </a:gs>
              <a:gs pos="100000">
                <a:srgbClr val="5D7475"/>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txBody>
          <a:bodyPr spcFirstLastPara="0" vert="horz" wrap="square" lIns="50838" tIns="50838" rIns="50838" bIns="50838" numCol="1" spcCol="1270" anchor="ctr" anchorCtr="0">
            <a:noAutofit/>
          </a:bodyPr>
          <a:lstStyle/>
          <a:p>
            <a:pPr algn="ctr" defTabSz="488950">
              <a:lnSpc>
                <a:spcPct val="90000"/>
              </a:lnSpc>
              <a:spcAft>
                <a:spcPct val="35000"/>
              </a:spcAft>
              <a:defRPr/>
            </a:pPr>
            <a:endParaRPr lang="en-US" sz="1000" b="1" kern="0" dirty="0">
              <a:ln w="18415" cmpd="sng">
                <a:noFill/>
                <a:prstDash val="solid"/>
              </a:ln>
              <a:solidFill>
                <a:sysClr val="window" lastClr="FFFFFF"/>
              </a:solidFill>
              <a:effectLst>
                <a:outerShdw blurRad="63500" dir="3600000" algn="tl" rotWithShape="0">
                  <a:srgbClr val="000000">
                    <a:alpha val="70000"/>
                  </a:srgbClr>
                </a:outerShdw>
              </a:effectLst>
              <a:latin typeface="Arial"/>
            </a:endParaRPr>
          </a:p>
        </p:txBody>
      </p:sp>
      <p:sp>
        <p:nvSpPr>
          <p:cNvPr id="44" name="Freeform 43"/>
          <p:cNvSpPr/>
          <p:nvPr userDrawn="1"/>
        </p:nvSpPr>
        <p:spPr>
          <a:xfrm>
            <a:off x="245888" y="3382627"/>
            <a:ext cx="836853" cy="663374"/>
          </a:xfrm>
          <a:custGeom>
            <a:avLst/>
            <a:gdLst>
              <a:gd name="connsiteX0" fmla="*/ 0 w 898326"/>
              <a:gd name="connsiteY0" fmla="*/ 149724 h 898326"/>
              <a:gd name="connsiteX1" fmla="*/ 43853 w 898326"/>
              <a:gd name="connsiteY1" fmla="*/ 43853 h 898326"/>
              <a:gd name="connsiteX2" fmla="*/ 149724 w 898326"/>
              <a:gd name="connsiteY2" fmla="*/ 0 h 898326"/>
              <a:gd name="connsiteX3" fmla="*/ 748602 w 898326"/>
              <a:gd name="connsiteY3" fmla="*/ 0 h 898326"/>
              <a:gd name="connsiteX4" fmla="*/ 854473 w 898326"/>
              <a:gd name="connsiteY4" fmla="*/ 43853 h 898326"/>
              <a:gd name="connsiteX5" fmla="*/ 898326 w 898326"/>
              <a:gd name="connsiteY5" fmla="*/ 149724 h 898326"/>
              <a:gd name="connsiteX6" fmla="*/ 898326 w 898326"/>
              <a:gd name="connsiteY6" fmla="*/ 748602 h 898326"/>
              <a:gd name="connsiteX7" fmla="*/ 854473 w 898326"/>
              <a:gd name="connsiteY7" fmla="*/ 854473 h 898326"/>
              <a:gd name="connsiteX8" fmla="*/ 748602 w 898326"/>
              <a:gd name="connsiteY8" fmla="*/ 898326 h 898326"/>
              <a:gd name="connsiteX9" fmla="*/ 149724 w 898326"/>
              <a:gd name="connsiteY9" fmla="*/ 898326 h 898326"/>
              <a:gd name="connsiteX10" fmla="*/ 43853 w 898326"/>
              <a:gd name="connsiteY10" fmla="*/ 854473 h 898326"/>
              <a:gd name="connsiteX11" fmla="*/ 0 w 898326"/>
              <a:gd name="connsiteY11" fmla="*/ 748602 h 898326"/>
              <a:gd name="connsiteX12" fmla="*/ 0 w 898326"/>
              <a:gd name="connsiteY12" fmla="*/ 149724 h 89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326" h="898326">
                <a:moveTo>
                  <a:pt x="0" y="149724"/>
                </a:moveTo>
                <a:cubicBezTo>
                  <a:pt x="0" y="110015"/>
                  <a:pt x="15775" y="71932"/>
                  <a:pt x="43853" y="43853"/>
                </a:cubicBezTo>
                <a:cubicBezTo>
                  <a:pt x="71932" y="15774"/>
                  <a:pt x="110015" y="0"/>
                  <a:pt x="149724" y="0"/>
                </a:cubicBezTo>
                <a:lnTo>
                  <a:pt x="748602" y="0"/>
                </a:lnTo>
                <a:cubicBezTo>
                  <a:pt x="788311" y="0"/>
                  <a:pt x="826394" y="15775"/>
                  <a:pt x="854473" y="43853"/>
                </a:cubicBezTo>
                <a:cubicBezTo>
                  <a:pt x="882552" y="71932"/>
                  <a:pt x="898326" y="110015"/>
                  <a:pt x="898326" y="149724"/>
                </a:cubicBezTo>
                <a:lnTo>
                  <a:pt x="898326" y="748602"/>
                </a:lnTo>
                <a:cubicBezTo>
                  <a:pt x="898326" y="788311"/>
                  <a:pt x="882552" y="826394"/>
                  <a:pt x="854473" y="854473"/>
                </a:cubicBezTo>
                <a:cubicBezTo>
                  <a:pt x="826394" y="882552"/>
                  <a:pt x="788311" y="898326"/>
                  <a:pt x="748602" y="898326"/>
                </a:cubicBezTo>
                <a:lnTo>
                  <a:pt x="149724" y="898326"/>
                </a:lnTo>
                <a:cubicBezTo>
                  <a:pt x="110015" y="898326"/>
                  <a:pt x="71932" y="882551"/>
                  <a:pt x="43853" y="854473"/>
                </a:cubicBezTo>
                <a:cubicBezTo>
                  <a:pt x="15774" y="826394"/>
                  <a:pt x="0" y="788311"/>
                  <a:pt x="0" y="748602"/>
                </a:cubicBezTo>
                <a:lnTo>
                  <a:pt x="0" y="149724"/>
                </a:lnTo>
                <a:close/>
              </a:path>
            </a:pathLst>
          </a:custGeom>
          <a:gradFill>
            <a:gsLst>
              <a:gs pos="0">
                <a:srgbClr val="04617B"/>
              </a:gs>
              <a:gs pos="50000">
                <a:srgbClr val="04617B">
                  <a:lumMod val="75000"/>
                </a:srgbClr>
              </a:gs>
              <a:gs pos="100000">
                <a:srgbClr val="5D7475"/>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txBody>
          <a:bodyPr spcFirstLastPara="0" vert="horz" wrap="square" lIns="50838" tIns="50838" rIns="50838" bIns="50838" numCol="1" spcCol="1270" anchor="ctr" anchorCtr="0">
            <a:noAutofit/>
          </a:bodyPr>
          <a:lstStyle/>
          <a:p>
            <a:pPr algn="ctr" defTabSz="488950">
              <a:lnSpc>
                <a:spcPct val="90000"/>
              </a:lnSpc>
              <a:spcBef>
                <a:spcPct val="0"/>
              </a:spcBef>
              <a:spcAft>
                <a:spcPct val="35000"/>
              </a:spcAft>
              <a:defRPr/>
            </a:pPr>
            <a:endParaRPr lang="en-US" sz="1000" b="1" dirty="0" smtClean="0">
              <a:ln w="18415" cmpd="sng">
                <a:noFill/>
                <a:prstDash val="solid"/>
              </a:ln>
              <a:solidFill>
                <a:sysClr val="window" lastClr="FFFFFF"/>
              </a:solidFill>
              <a:effectLst>
                <a:outerShdw blurRad="63500" dir="3600000" algn="tl" rotWithShape="0">
                  <a:srgbClr val="000000">
                    <a:alpha val="70000"/>
                  </a:srgbClr>
                </a:outerShdw>
              </a:effectLst>
              <a:latin typeface="Arial"/>
            </a:endParaRPr>
          </a:p>
        </p:txBody>
      </p:sp>
      <p:grpSp>
        <p:nvGrpSpPr>
          <p:cNvPr id="22" name="Group 38"/>
          <p:cNvGrpSpPr/>
          <p:nvPr userDrawn="1"/>
        </p:nvGrpSpPr>
        <p:grpSpPr>
          <a:xfrm>
            <a:off x="2288211" y="4146780"/>
            <a:ext cx="878719" cy="225768"/>
            <a:chOff x="250532" y="838195"/>
            <a:chExt cx="2161884" cy="555450"/>
          </a:xfrm>
          <a:scene3d>
            <a:camera prst="orthographicFront"/>
            <a:lightRig rig="threePt" dir="t"/>
          </a:scene3d>
        </p:grpSpPr>
        <p:sp>
          <p:nvSpPr>
            <p:cNvPr id="46" name="Right Arrow 45"/>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47"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31" name="Group 103"/>
          <p:cNvGrpSpPr/>
          <p:nvPr userDrawn="1"/>
        </p:nvGrpSpPr>
        <p:grpSpPr>
          <a:xfrm>
            <a:off x="1496181" y="3737442"/>
            <a:ext cx="1340656" cy="1012575"/>
            <a:chOff x="5470076" y="3596871"/>
            <a:chExt cx="1922058" cy="1430761"/>
          </a:xfrm>
        </p:grpSpPr>
        <p:sp>
          <p:nvSpPr>
            <p:cNvPr id="49" name="Rounded Rectangle 48"/>
            <p:cNvSpPr/>
            <p:nvPr/>
          </p:nvSpPr>
          <p:spPr>
            <a:xfrm>
              <a:off x="5470076" y="3596871"/>
              <a:ext cx="1922058" cy="1430761"/>
            </a:xfrm>
            <a:prstGeom prst="roundRect">
              <a:avLst/>
            </a:prstGeom>
            <a:gradFill rotWithShape="0">
              <a:gsLst>
                <a:gs pos="0">
                  <a:srgbClr val="04617B"/>
                </a:gs>
                <a:gs pos="50000">
                  <a:srgbClr val="04617B">
                    <a:lumMod val="75000"/>
                  </a:srgbClr>
                </a:gs>
                <a:gs pos="100000">
                  <a:srgbClr val="708D8E"/>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sp>
        <p:sp>
          <p:nvSpPr>
            <p:cNvPr id="50" name="Rounded Rectangle 4"/>
            <p:cNvSpPr/>
            <p:nvPr/>
          </p:nvSpPr>
          <p:spPr>
            <a:xfrm>
              <a:off x="5527113" y="3653907"/>
              <a:ext cx="1782370" cy="1291073"/>
            </a:xfrm>
            <a:prstGeom prst="rect">
              <a:avLst/>
            </a:prstGeom>
            <a:noFill/>
            <a:ln>
              <a:noFill/>
            </a:ln>
            <a:effectLst/>
            <a:scene3d>
              <a:camera prst="orthographicFront"/>
              <a:lightRig rig="threePt" dir="t"/>
            </a:scene3d>
            <a:sp3d>
              <a:bevelT/>
            </a:sp3d>
          </p:spPr>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defRPr/>
              </a:pPr>
              <a:endParaRPr lang="en-US" sz="1200" b="1" dirty="0">
                <a:solidFill>
                  <a:sysClr val="window" lastClr="FFFFFF"/>
                </a:solidFill>
                <a:effectLst>
                  <a:outerShdw blurRad="38100" dist="38100" dir="2700000" algn="tl">
                    <a:srgbClr val="000000">
                      <a:alpha val="43137"/>
                    </a:srgbClr>
                  </a:outerShdw>
                </a:effectLst>
                <a:latin typeface="Arial"/>
              </a:endParaRPr>
            </a:p>
          </p:txBody>
        </p:sp>
      </p:grpSp>
      <p:grpSp>
        <p:nvGrpSpPr>
          <p:cNvPr id="34" name="Group 41"/>
          <p:cNvGrpSpPr/>
          <p:nvPr userDrawn="1"/>
        </p:nvGrpSpPr>
        <p:grpSpPr>
          <a:xfrm>
            <a:off x="5674879" y="4217143"/>
            <a:ext cx="878719" cy="225768"/>
            <a:chOff x="250532" y="838195"/>
            <a:chExt cx="2161884" cy="555450"/>
          </a:xfrm>
          <a:scene3d>
            <a:camera prst="orthographicFront"/>
            <a:lightRig rig="threePt" dir="t"/>
          </a:scene3d>
        </p:grpSpPr>
        <p:sp>
          <p:nvSpPr>
            <p:cNvPr id="52" name="Right Arrow 51"/>
            <p:cNvSpPr/>
            <p:nvPr/>
          </p:nvSpPr>
          <p:spPr>
            <a:xfrm>
              <a:off x="250532" y="838195"/>
              <a:ext cx="2161884" cy="555450"/>
            </a:xfrm>
            <a:prstGeom prst="rightArrow">
              <a:avLst>
                <a:gd name="adj1" fmla="val 70000"/>
                <a:gd name="adj2" fmla="val 50000"/>
              </a:avLst>
            </a:prstGeom>
            <a:solidFill>
              <a:srgbClr val="0F6FC6">
                <a:alpha val="90000"/>
                <a:tint val="40000"/>
                <a:hueOff val="0"/>
                <a:satOff val="0"/>
                <a:lumOff val="0"/>
                <a:alphaOff val="0"/>
              </a:srgbClr>
            </a:solidFill>
            <a:ln w="25400" cap="flat" cmpd="sng" algn="ctr">
              <a:solidFill>
                <a:srgbClr val="0F6FC6">
                  <a:alpha val="90000"/>
                  <a:tint val="40000"/>
                  <a:hueOff val="0"/>
                  <a:satOff val="0"/>
                  <a:lumOff val="0"/>
                  <a:alphaOff val="0"/>
                </a:srgbClr>
              </a:solidFill>
              <a:prstDash val="solid"/>
            </a:ln>
            <a:effectLst/>
            <a:sp3d>
              <a:bevelT/>
            </a:sp3d>
          </p:spPr>
        </p:sp>
        <p:sp>
          <p:nvSpPr>
            <p:cNvPr id="53" name="Right Arrow 4"/>
            <p:cNvSpPr/>
            <p:nvPr/>
          </p:nvSpPr>
          <p:spPr>
            <a:xfrm>
              <a:off x="791003" y="921512"/>
              <a:ext cx="1427005" cy="388816"/>
            </a:xfrm>
            <a:prstGeom prst="rect">
              <a:avLst/>
            </a:prstGeom>
            <a:noFill/>
            <a:ln>
              <a:noFill/>
            </a:ln>
            <a:effectLst/>
            <a:sp3d/>
          </p:spPr>
          <p:txBody>
            <a:bodyPr spcFirstLastPara="0" vert="horz" wrap="square" lIns="45720" tIns="11430" rIns="22860" bIns="11430" numCol="1" spcCol="1270" anchor="ctr" anchorCtr="0">
              <a:noAutofit/>
            </a:bodyPr>
            <a:lstStyle/>
            <a:p>
              <a:pPr algn="ctr" defTabSz="800100">
                <a:lnSpc>
                  <a:spcPct val="90000"/>
                </a:lnSpc>
                <a:spcBef>
                  <a:spcPct val="0"/>
                </a:spcBef>
                <a:spcAft>
                  <a:spcPct val="35000"/>
                </a:spcAft>
                <a:defRPr/>
              </a:pPr>
              <a:r>
                <a:rPr lang="en-US" dirty="0" smtClean="0">
                  <a:solidFill>
                    <a:sysClr val="windowText" lastClr="000000">
                      <a:hueOff val="0"/>
                      <a:satOff val="0"/>
                      <a:lumOff val="0"/>
                      <a:alphaOff val="0"/>
                    </a:sysClr>
                  </a:solidFill>
                  <a:latin typeface="Arial"/>
                </a:rPr>
                <a:t>  </a:t>
              </a:r>
              <a:endParaRPr lang="en-US" sz="1050" dirty="0">
                <a:solidFill>
                  <a:srgbClr val="04617B">
                    <a:lumMod val="75000"/>
                  </a:srgbClr>
                </a:solidFill>
                <a:latin typeface="Arial"/>
              </a:endParaRPr>
            </a:p>
          </p:txBody>
        </p:sp>
      </p:grpSp>
      <p:grpSp>
        <p:nvGrpSpPr>
          <p:cNvPr id="35" name="Group 70"/>
          <p:cNvGrpSpPr/>
          <p:nvPr/>
        </p:nvGrpSpPr>
        <p:grpSpPr>
          <a:xfrm>
            <a:off x="4854982" y="3737442"/>
            <a:ext cx="1340654" cy="1012575"/>
            <a:chOff x="2950994" y="3552046"/>
            <a:chExt cx="1922058" cy="1430761"/>
          </a:xfrm>
        </p:grpSpPr>
        <p:sp>
          <p:nvSpPr>
            <p:cNvPr id="57" name="Rounded Rectangle 32"/>
            <p:cNvSpPr/>
            <p:nvPr/>
          </p:nvSpPr>
          <p:spPr>
            <a:xfrm>
              <a:off x="2950994" y="3552046"/>
              <a:ext cx="1922058" cy="1430761"/>
            </a:xfrm>
            <a:prstGeom prst="roundRect">
              <a:avLst/>
            </a:prstGeom>
            <a:gradFill rotWithShape="0">
              <a:gsLst>
                <a:gs pos="0">
                  <a:srgbClr val="04617B"/>
                </a:gs>
                <a:gs pos="50000">
                  <a:srgbClr val="04617B">
                    <a:lumMod val="75000"/>
                  </a:srgbClr>
                </a:gs>
                <a:gs pos="100000">
                  <a:srgbClr val="708D8E"/>
                </a:gs>
              </a:gsLst>
              <a:lin ang="5400000" scaled="0"/>
            </a:gradFill>
            <a:ln w="25400" cap="flat" cmpd="sng" algn="ctr">
              <a:solidFill>
                <a:srgbClr val="04617B">
                  <a:lumMod val="75000"/>
                </a:srgbClr>
              </a:solidFill>
              <a:prstDash val="solid"/>
            </a:ln>
            <a:effectLst>
              <a:outerShdw blurRad="190500" dist="228600" dir="2700000" algn="ctr">
                <a:srgbClr val="000000">
                  <a:alpha val="30000"/>
                </a:srgbClr>
              </a:outerShdw>
            </a:effectLst>
            <a:scene3d>
              <a:camera prst="orthographicFront"/>
              <a:lightRig rig="threePt" dir="t"/>
            </a:scene3d>
            <a:sp3d>
              <a:bevelT/>
            </a:sp3d>
          </p:spPr>
        </p:sp>
        <p:sp>
          <p:nvSpPr>
            <p:cNvPr id="58" name="Rounded Rectangle 4"/>
            <p:cNvSpPr/>
            <p:nvPr/>
          </p:nvSpPr>
          <p:spPr>
            <a:xfrm>
              <a:off x="3020838" y="3621891"/>
              <a:ext cx="1782370" cy="1291073"/>
            </a:xfrm>
            <a:prstGeom prst="rect">
              <a:avLst/>
            </a:prstGeom>
            <a:noFill/>
            <a:ln>
              <a:noFill/>
            </a:ln>
            <a:effectLst/>
          </p:spPr>
          <p:txBody>
            <a:bodyPr spcFirstLastPara="0" vert="horz" wrap="square" lIns="11430" tIns="11430" rIns="11430" bIns="11430" numCol="1" spcCol="1270" anchor="ctr" anchorCtr="0">
              <a:noAutofit/>
            </a:bodyPr>
            <a:lstStyle/>
            <a:p>
              <a:pPr algn="ctr">
                <a:defRPr/>
              </a:pPr>
              <a:endParaRPr lang="en-US" sz="1200" b="1" kern="0" dirty="0">
                <a:solidFill>
                  <a:sysClr val="window" lastClr="FFFFFF"/>
                </a:solidFill>
                <a:effectLst>
                  <a:outerShdw blurRad="38100" dist="38100" dir="2700000" algn="tl">
                    <a:srgbClr val="000000">
                      <a:alpha val="43137"/>
                    </a:srgbClr>
                  </a:outerShdw>
                </a:effectLst>
                <a:latin typeface="Arial"/>
              </a:endParaRPr>
            </a:p>
          </p:txBody>
        </p:sp>
      </p:grpSp>
      <p:sp>
        <p:nvSpPr>
          <p:cNvPr id="59" name="Title 1"/>
          <p:cNvSpPr>
            <a:spLocks noGrp="1"/>
          </p:cNvSpPr>
          <p:nvPr>
            <p:ph type="title" hasCustomPrompt="1"/>
          </p:nvPr>
        </p:nvSpPr>
        <p:spPr>
          <a:xfrm>
            <a:off x="457200" y="427038"/>
            <a:ext cx="8229600" cy="715962"/>
          </a:xfrm>
        </p:spPr>
        <p:txBody>
          <a:bodyPr>
            <a:normAutofit/>
          </a:bodyPr>
          <a:lstStyle>
            <a:lvl1pPr>
              <a:defRPr sz="3200"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427038"/>
            <a:ext cx="8382000" cy="715962"/>
          </a:xfrm>
        </p:spPr>
        <p:txBody>
          <a:bodyPr>
            <a:normAutofit/>
          </a:bodyPr>
          <a:lstStyle>
            <a:lvl1pPr>
              <a:defRPr sz="3200"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620000" y="6477000"/>
            <a:ext cx="1371600" cy="215444"/>
          </a:xfrm>
          <a:prstGeom prst="rect">
            <a:avLst/>
          </a:prstGeom>
          <a:noFill/>
        </p:spPr>
        <p:txBody>
          <a:bodyPr wrap="square" rtlCol="0" anchor="t">
            <a:spAutoFit/>
          </a:bodyPr>
          <a:lstStyle/>
          <a:p>
            <a:pPr algn="r"/>
            <a:fld id="{A39762D1-A0ED-4F10-8A4D-9CB7D784CF66}" type="slidenum">
              <a:rPr lang="en-US" sz="800" smtClean="0">
                <a:solidFill>
                  <a:prstClr val="black"/>
                </a:solidFill>
                <a:latin typeface="Arial" pitchFamily="34" charset="0"/>
                <a:cs typeface="Arial" pitchFamily="34" charset="0"/>
              </a:rPr>
              <a:pPr algn="r"/>
              <a:t>‹#›</a:t>
            </a:fld>
            <a:endParaRPr lang="en-US" sz="800" dirty="0">
              <a:solidFill>
                <a:prstClr val="black"/>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200" b="1" cap="all">
                <a:latin typeface="Arial" pitchFamily="34" charset="0"/>
                <a:cs typeface="Arial" pitchFamily="34" charset="0"/>
              </a:defRPr>
            </a:lvl1pPr>
          </a:lstStyle>
          <a:p>
            <a:r>
              <a:rPr lang="en-US" dirty="0" smtClean="0"/>
              <a:t>Click to edit title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Rectangle 7"/>
          <p:cNvSpPr/>
          <p:nvPr userDrawn="1"/>
        </p:nvSpPr>
        <p:spPr>
          <a:xfrm>
            <a:off x="4338603" y="3244334"/>
            <a:ext cx="466794" cy="369332"/>
          </a:xfrm>
          <a:prstGeom prst="rect">
            <a:avLst/>
          </a:prstGeom>
        </p:spPr>
        <p:txBody>
          <a:bodyPr wrap="none">
            <a:spAutoFit/>
          </a:bodyPr>
          <a:lstStyle/>
          <a:p>
            <a:pPr>
              <a:defRPr/>
            </a:pPr>
            <a:fld id="{A39762D1-A0ED-4F10-8A4D-9CB7D784CF66}" type="slidenum">
              <a:rPr lang="en-US" smtClean="0">
                <a:solidFill>
                  <a:prstClr val="black"/>
                </a:solidFill>
                <a:latin typeface="Arial" pitchFamily="34" charset="0"/>
                <a:cs typeface="Arial" pitchFamily="34" charset="0"/>
              </a:rPr>
              <a:pPr>
                <a:def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427038"/>
            <a:ext cx="8439150" cy="715962"/>
          </a:xfrm>
        </p:spPr>
        <p:txBody>
          <a:bodyPr>
            <a:normAutofit/>
          </a:bodyPr>
          <a:lstStyle>
            <a:lvl1pPr>
              <a:defRPr sz="3200"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a:t>
            </a:r>
            <a:endParaRPr lang="en-US" dirty="0"/>
          </a:p>
        </p:txBody>
      </p:sp>
      <p:sp>
        <p:nvSpPr>
          <p:cNvPr id="3" name="Content Placeholder 2"/>
          <p:cNvSpPr>
            <a:spLocks noGrp="1"/>
          </p:cNvSpPr>
          <p:nvPr>
            <p:ph sz="half" idx="1"/>
          </p:nvPr>
        </p:nvSpPr>
        <p:spPr>
          <a:xfrm>
            <a:off x="457200" y="15430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30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427038"/>
            <a:ext cx="8458200" cy="715962"/>
          </a:xfrm>
        </p:spPr>
        <p:txBody>
          <a:bodyPr>
            <a:normAutofit/>
          </a:bodyPr>
          <a:lstStyle>
            <a:lvl1pPr>
              <a:defRPr sz="3200" b="1" u="none">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 </a:t>
            </a:r>
            <a:endParaRPr lang="en-US" dirty="0"/>
          </a:p>
        </p:txBody>
      </p:sp>
      <p:sp>
        <p:nvSpPr>
          <p:cNvPr id="3" name="Text Placeholder 2"/>
          <p:cNvSpPr>
            <a:spLocks noGrp="1"/>
          </p:cNvSpPr>
          <p:nvPr>
            <p:ph type="body" idx="1"/>
          </p:nvPr>
        </p:nvSpPr>
        <p:spPr>
          <a:xfrm>
            <a:off x="457200" y="147796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17725"/>
            <a:ext cx="4040188" cy="3951288"/>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779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17725"/>
            <a:ext cx="4041775" cy="3951288"/>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a:solidFill>
                  <a:srgbClr val="003399"/>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title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33600" y="5410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75" y="427038"/>
            <a:ext cx="8429625" cy="715962"/>
          </a:xfrm>
          <a:prstGeom prst="rect">
            <a:avLst/>
          </a:prstGeom>
        </p:spPr>
        <p:txBody>
          <a:bodyPr vert="horz" lIns="91440" tIns="45720" rIns="91440" bIns="45720" rtlCol="0" anchor="t" anchorCtr="0">
            <a:normAutofit/>
          </a:bodyPr>
          <a:lstStyle/>
          <a:p>
            <a:r>
              <a:rPr kumimoji="0" lang="en-US" sz="3200" b="1" i="0" u="none" strike="noStrike" kern="120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Arial" pitchFamily="34" charset="0"/>
                <a:ea typeface="+mj-ea"/>
                <a:cs typeface="Arial" pitchFamily="34" charset="0"/>
              </a:rPr>
              <a:t>Click to edit Master title</a:t>
            </a:r>
            <a:endParaRPr lang="en-US" dirty="0"/>
          </a:p>
        </p:txBody>
      </p:sp>
      <p:sp>
        <p:nvSpPr>
          <p:cNvPr id="3" name="Text Placeholder 2"/>
          <p:cNvSpPr>
            <a:spLocks noGrp="1"/>
          </p:cNvSpPr>
          <p:nvPr>
            <p:ph type="body" idx="1"/>
          </p:nvPr>
        </p:nvSpPr>
        <p:spPr>
          <a:xfrm>
            <a:off x="457200" y="14859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ChangeArrowheads="1"/>
          </p:cNvSpPr>
          <p:nvPr userDrawn="1"/>
        </p:nvSpPr>
        <p:spPr bwMode="auto">
          <a:xfrm>
            <a:off x="228600" y="228600"/>
            <a:ext cx="8686800" cy="152400"/>
          </a:xfrm>
          <a:prstGeom prst="rect">
            <a:avLst/>
          </a:prstGeom>
          <a:gradFill rotWithShape="0">
            <a:gsLst>
              <a:gs pos="5000">
                <a:srgbClr val="FFFFCC"/>
              </a:gs>
              <a:gs pos="50000">
                <a:srgbClr val="009999"/>
              </a:gs>
              <a:gs pos="100000">
                <a:srgbClr val="003399"/>
              </a:gs>
            </a:gsLst>
            <a:lin ang="0" scaled="1"/>
          </a:gradFill>
          <a:ln w="9525">
            <a:noFill/>
            <a:miter lim="800000"/>
            <a:headEnd/>
            <a:tailEnd/>
          </a:ln>
          <a:effectLst>
            <a:outerShdw dist="17961" dir="2700000" algn="ctr" rotWithShape="0">
              <a:srgbClr val="FFFFCC"/>
            </a:outerShdw>
          </a:effectLst>
        </p:spPr>
        <p:txBody>
          <a:bodyPr lIns="92075" tIns="0" rIns="92075" bIns="0" anchor="b"/>
          <a:lstStyle/>
          <a:p>
            <a:pPr defTabSz="917575">
              <a:defRPr/>
            </a:pPr>
            <a:endParaRPr lang="en-US" sz="1000" b="1" dirty="0">
              <a:solidFill>
                <a:srgbClr val="000099"/>
              </a:solidFill>
              <a:latin typeface="Arial" charset="0"/>
            </a:endParaRPr>
          </a:p>
        </p:txBody>
      </p:sp>
      <p:sp>
        <p:nvSpPr>
          <p:cNvPr id="8" name="Rectangle 6"/>
          <p:cNvSpPr>
            <a:spLocks noChangeArrowheads="1"/>
          </p:cNvSpPr>
          <p:nvPr userDrawn="1"/>
        </p:nvSpPr>
        <p:spPr bwMode="auto">
          <a:xfrm>
            <a:off x="304800" y="6096000"/>
            <a:ext cx="8610600" cy="152400"/>
          </a:xfrm>
          <a:prstGeom prst="rect">
            <a:avLst/>
          </a:prstGeom>
          <a:gradFill rotWithShape="0">
            <a:gsLst>
              <a:gs pos="0">
                <a:srgbClr val="003399"/>
              </a:gs>
              <a:gs pos="50000">
                <a:srgbClr val="009999"/>
              </a:gs>
              <a:gs pos="95000">
                <a:srgbClr val="FFFFCC"/>
              </a:gs>
            </a:gsLst>
            <a:lin ang="0" scaled="1"/>
          </a:gradFill>
          <a:ln w="9525">
            <a:noFill/>
            <a:miter lim="800000"/>
            <a:headEnd/>
            <a:tailEnd/>
          </a:ln>
          <a:effectLst>
            <a:outerShdw dist="17961" dir="2700000" algn="ctr" rotWithShape="0">
              <a:srgbClr val="FFFFCC"/>
            </a:outerShdw>
          </a:effectLst>
        </p:spPr>
        <p:txBody>
          <a:bodyPr lIns="92075" tIns="0" rIns="92075" bIns="0" anchor="b"/>
          <a:lstStyle/>
          <a:p>
            <a:pPr defTabSz="917575">
              <a:defRPr/>
            </a:pPr>
            <a:endParaRPr lang="en-US" sz="1000" b="1" dirty="0">
              <a:solidFill>
                <a:srgbClr val="000099"/>
              </a:solidFill>
              <a:latin typeface="Arial" charset="0"/>
            </a:endParaRPr>
          </a:p>
        </p:txBody>
      </p:sp>
      <p:sp>
        <p:nvSpPr>
          <p:cNvPr id="9" name="TextBox 8"/>
          <p:cNvSpPr txBox="1"/>
          <p:nvPr userDrawn="1"/>
        </p:nvSpPr>
        <p:spPr>
          <a:xfrm>
            <a:off x="1219200" y="6419850"/>
            <a:ext cx="6705600" cy="369332"/>
          </a:xfrm>
          <a:prstGeom prst="rect">
            <a:avLst/>
          </a:prstGeom>
          <a:noFill/>
        </p:spPr>
        <p:txBody>
          <a:bodyPr wrap="square" rtlCol="0">
            <a:spAutoFit/>
          </a:bodyPr>
          <a:lstStyle/>
          <a:p>
            <a:pPr algn="ctr"/>
            <a:r>
              <a:rPr lang="en-US" sz="900" baseline="0" dirty="0" smtClean="0">
                <a:solidFill>
                  <a:srgbClr val="000000"/>
                </a:solidFill>
                <a:latin typeface="Arial" pitchFamily="34" charset="0"/>
                <a:ea typeface="ＭＳ Ｐゴシック" charset="-128"/>
                <a:cs typeface="Arial" pitchFamily="34" charset="0"/>
              </a:rPr>
              <a:t>12</a:t>
            </a:r>
            <a:r>
              <a:rPr lang="en-US" sz="900" baseline="30000" dirty="0" smtClean="0">
                <a:solidFill>
                  <a:srgbClr val="000000"/>
                </a:solidFill>
                <a:latin typeface="Arial" pitchFamily="34" charset="0"/>
                <a:ea typeface="ＭＳ Ｐゴシック" charset="-128"/>
                <a:cs typeface="Arial" pitchFamily="34" charset="0"/>
              </a:rPr>
              <a:t>h</a:t>
            </a:r>
            <a:r>
              <a:rPr lang="en-US" sz="900" dirty="0" smtClean="0">
                <a:solidFill>
                  <a:srgbClr val="000000"/>
                </a:solidFill>
                <a:latin typeface="Arial" pitchFamily="34" charset="0"/>
                <a:ea typeface="ＭＳ Ｐゴシック" charset="-128"/>
                <a:cs typeface="Arial" pitchFamily="34" charset="0"/>
              </a:rPr>
              <a:t> Annual CMAS Conference Chapel</a:t>
            </a:r>
            <a:r>
              <a:rPr lang="en-US" sz="900" baseline="0" dirty="0" smtClean="0">
                <a:solidFill>
                  <a:srgbClr val="000000"/>
                </a:solidFill>
                <a:latin typeface="Arial" pitchFamily="34" charset="0"/>
                <a:ea typeface="ＭＳ Ｐゴシック" charset="-128"/>
                <a:cs typeface="Arial" pitchFamily="34" charset="0"/>
              </a:rPr>
              <a:t> Hill, NC, October 28-30, 2013</a:t>
            </a:r>
            <a:r>
              <a:rPr lang="en-US" sz="900" dirty="0" smtClean="0">
                <a:solidFill>
                  <a:srgbClr val="000000"/>
                </a:solidFill>
                <a:latin typeface="Arial" pitchFamily="34" charset="0"/>
                <a:ea typeface="ＭＳ Ｐゴシック" charset="-128"/>
                <a:cs typeface="Arial" pitchFamily="34" charset="0"/>
              </a:rPr>
              <a:t/>
            </a:r>
            <a:br>
              <a:rPr lang="en-US" sz="900" dirty="0" smtClean="0">
                <a:solidFill>
                  <a:srgbClr val="000000"/>
                </a:solidFill>
                <a:latin typeface="Arial" pitchFamily="34" charset="0"/>
                <a:ea typeface="ＭＳ Ｐゴシック" charset="-128"/>
                <a:cs typeface="Arial" pitchFamily="34" charset="0"/>
              </a:rPr>
            </a:br>
            <a:endParaRPr lang="en-US" sz="900" dirty="0" smtClean="0">
              <a:solidFill>
                <a:prstClr val="black"/>
              </a:solidFill>
              <a:latin typeface="Arial" pitchFamily="34" charset="0"/>
              <a:cs typeface="Arial" pitchFamily="34" charset="0"/>
            </a:endParaRPr>
          </a:p>
        </p:txBody>
      </p:sp>
      <p:sp>
        <p:nvSpPr>
          <p:cNvPr id="10" name="TextBox 9"/>
          <p:cNvSpPr txBox="1"/>
          <p:nvPr userDrawn="1"/>
        </p:nvSpPr>
        <p:spPr>
          <a:xfrm>
            <a:off x="7620000" y="6477000"/>
            <a:ext cx="1371600" cy="215444"/>
          </a:xfrm>
          <a:prstGeom prst="rect">
            <a:avLst/>
          </a:prstGeom>
          <a:noFill/>
        </p:spPr>
        <p:txBody>
          <a:bodyPr wrap="square" rtlCol="0" anchor="t">
            <a:spAutoFit/>
          </a:bodyPr>
          <a:lstStyle/>
          <a:p>
            <a:pPr algn="r"/>
            <a:fld id="{A39762D1-A0ED-4F10-8A4D-9CB7D784CF66}" type="slidenum">
              <a:rPr lang="en-US" sz="800" smtClean="0">
                <a:solidFill>
                  <a:prstClr val="black"/>
                </a:solidFill>
                <a:latin typeface="Arial" pitchFamily="34" charset="0"/>
                <a:cs typeface="Arial" pitchFamily="34" charset="0"/>
              </a:rPr>
              <a:pPr algn="r"/>
              <a:t>‹#›</a:t>
            </a:fld>
            <a:endParaRPr lang="en-US" sz="800" dirty="0">
              <a:solidFill>
                <a:prstClr val="black"/>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rl.noaa.gov/DATEM_WRF-ARW.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Recent Advances in High-Resolution Lagrangian Transport Modeling</a:t>
            </a:r>
            <a:r>
              <a:rPr lang="en-US" dirty="0" smtClean="0"/>
              <a:t/>
            </a:r>
            <a:br>
              <a:rPr lang="en-US" dirty="0" smtClean="0"/>
            </a:br>
            <a:endParaRPr lang="en-US" dirty="0"/>
          </a:p>
        </p:txBody>
      </p:sp>
      <p:sp>
        <p:nvSpPr>
          <p:cNvPr id="4" name="Subtitle 2"/>
          <p:cNvSpPr txBox="1">
            <a:spLocks/>
          </p:cNvSpPr>
          <p:nvPr/>
        </p:nvSpPr>
        <p:spPr>
          <a:xfrm>
            <a:off x="152400" y="3276600"/>
            <a:ext cx="4876800" cy="762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Roland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Draxler</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Ariel Stein, Jerome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Brioude</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defTabSz="914400" rtl="0" eaLnBrk="1" fontAlgn="auto" latinLnBrk="0" hangingPunct="1">
              <a:lnSpc>
                <a:spcPct val="100000"/>
              </a:lnSpc>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Fong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Ngan</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and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Arlyn</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Andrews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Subtitle 2"/>
          <p:cNvSpPr txBox="1">
            <a:spLocks/>
          </p:cNvSpPr>
          <p:nvPr/>
        </p:nvSpPr>
        <p:spPr>
          <a:xfrm>
            <a:off x="152400" y="4495800"/>
            <a:ext cx="3733800" cy="304800"/>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Kathryn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McKain</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and </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Steven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Wofsy</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7" name="Subtitle 2"/>
          <p:cNvSpPr txBox="1">
            <a:spLocks/>
          </p:cNvSpPr>
          <p:nvPr/>
        </p:nvSpPr>
        <p:spPr>
          <a:xfrm>
            <a:off x="152400" y="5257800"/>
            <a:ext cx="4038600" cy="457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Philip </a:t>
            </a:r>
            <a:r>
              <a:rPr kumimoji="0" lang="en-US"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DeCola</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and Taylor Jones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9" name="Picture 2" descr="C:\Documents and Settings\jhegarty\My Documents\p1463-1\AGU_Fall_Meeting_2012\noaa_logo.png"/>
          <p:cNvPicPr>
            <a:picLocks noChangeAspect="1" noChangeArrowheads="1"/>
          </p:cNvPicPr>
          <p:nvPr/>
        </p:nvPicPr>
        <p:blipFill>
          <a:blip r:embed="rId2" cstate="print"/>
          <a:srcRect/>
          <a:stretch>
            <a:fillRect/>
          </a:stretch>
        </p:blipFill>
        <p:spPr bwMode="auto">
          <a:xfrm>
            <a:off x="5934075" y="3141602"/>
            <a:ext cx="762000" cy="763648"/>
          </a:xfrm>
          <a:prstGeom prst="rect">
            <a:avLst/>
          </a:prstGeom>
          <a:noFill/>
        </p:spPr>
      </p:pic>
      <p:pic>
        <p:nvPicPr>
          <p:cNvPr id="1034" name="Picture 10" descr="http://ts2.mm.bing.net/th?id=H.4849246885184465&amp;w=150&amp;h=128&amp;c=7&amp;rs=1&amp;pid=1.7"/>
          <p:cNvPicPr>
            <a:picLocks noChangeAspect="1" noChangeArrowheads="1"/>
          </p:cNvPicPr>
          <p:nvPr/>
        </p:nvPicPr>
        <p:blipFill>
          <a:blip r:embed="rId3" cstate="print"/>
          <a:srcRect/>
          <a:stretch>
            <a:fillRect/>
          </a:stretch>
        </p:blipFill>
        <p:spPr bwMode="auto">
          <a:xfrm>
            <a:off x="5876925" y="5181600"/>
            <a:ext cx="892968" cy="762000"/>
          </a:xfrm>
          <a:prstGeom prst="rect">
            <a:avLst/>
          </a:prstGeom>
          <a:noFill/>
        </p:spPr>
      </p:pic>
      <p:pic>
        <p:nvPicPr>
          <p:cNvPr id="1038" name="Picture 14" descr="http://ts3.mm.bing.net/th?id=H.4789843198019702&amp;w=174&amp;h=174&amp;c=7&amp;rs=1&amp;pid=1.7"/>
          <p:cNvPicPr>
            <a:picLocks noChangeAspect="1" noChangeArrowheads="1"/>
          </p:cNvPicPr>
          <p:nvPr/>
        </p:nvPicPr>
        <p:blipFill>
          <a:blip r:embed="rId4" cstate="print"/>
          <a:srcRect/>
          <a:stretch>
            <a:fillRect/>
          </a:stretch>
        </p:blipFill>
        <p:spPr bwMode="auto">
          <a:xfrm>
            <a:off x="5905500" y="4191000"/>
            <a:ext cx="838199" cy="838200"/>
          </a:xfrm>
          <a:prstGeom prst="rect">
            <a:avLst/>
          </a:prstGeom>
          <a:noFill/>
        </p:spPr>
      </p:pic>
      <p:pic>
        <p:nvPicPr>
          <p:cNvPr id="11" name="Picture 10" descr="AER Logo_76pt_300dpi.jpg"/>
          <p:cNvPicPr>
            <a:picLocks noChangeAspect="1"/>
          </p:cNvPicPr>
          <p:nvPr/>
        </p:nvPicPr>
        <p:blipFill>
          <a:blip r:embed="rId5" cstate="print"/>
          <a:stretch>
            <a:fillRect/>
          </a:stretch>
        </p:blipFill>
        <p:spPr>
          <a:xfrm>
            <a:off x="5934074" y="2133600"/>
            <a:ext cx="1304081" cy="609600"/>
          </a:xfrm>
          <a:prstGeom prst="rect">
            <a:avLst/>
          </a:prstGeom>
        </p:spPr>
      </p:pic>
      <p:sp>
        <p:nvSpPr>
          <p:cNvPr id="12" name="Subtitle 2"/>
          <p:cNvSpPr txBox="1">
            <a:spLocks/>
          </p:cNvSpPr>
          <p:nvPr/>
        </p:nvSpPr>
        <p:spPr>
          <a:xfrm>
            <a:off x="180975" y="1981200"/>
            <a:ext cx="4876800" cy="1143000"/>
          </a:xfrm>
          <a:prstGeom prst="rect">
            <a:avLst/>
          </a:prstGeom>
        </p:spPr>
        <p:txBody>
          <a:bodyPr vert="horz" lIns="91440" tIns="45720" rIns="91440" bIns="45720" rtlCol="0">
            <a:normAutofit/>
          </a:bodyPr>
          <a:lstStyle/>
          <a:p>
            <a:pPr>
              <a:lnSpc>
                <a:spcPct val="120000"/>
              </a:lnSpc>
              <a:spcBef>
                <a:spcPts val="0"/>
              </a:spcBef>
              <a:buNone/>
            </a:pPr>
            <a:r>
              <a:rPr lang="en-US" dirty="0" smtClean="0">
                <a:latin typeface="Arial" pitchFamily="34" charset="0"/>
                <a:cs typeface="Arial" pitchFamily="34" charset="0"/>
              </a:rPr>
              <a:t>Jennifer </a:t>
            </a:r>
            <a:r>
              <a:rPr lang="en-US" dirty="0" err="1" smtClean="0">
                <a:latin typeface="Arial" pitchFamily="34" charset="0"/>
                <a:cs typeface="Arial" pitchFamily="34" charset="0"/>
              </a:rPr>
              <a:t>Hegarty</a:t>
            </a:r>
            <a:r>
              <a:rPr lang="en-US" dirty="0" smtClean="0">
                <a:latin typeface="Arial" pitchFamily="34" charset="0"/>
                <a:cs typeface="Arial" pitchFamily="34" charset="0"/>
              </a:rPr>
              <a:t>, Thomas </a:t>
            </a:r>
            <a:r>
              <a:rPr lang="en-US" dirty="0" err="1" smtClean="0">
                <a:latin typeface="Arial" pitchFamily="34" charset="0"/>
                <a:cs typeface="Arial" pitchFamily="34" charset="0"/>
              </a:rPr>
              <a:t>Nehrkorn</a:t>
            </a:r>
            <a:r>
              <a:rPr lang="en-US" dirty="0" smtClean="0">
                <a:latin typeface="Arial" pitchFamily="34" charset="0"/>
                <a:cs typeface="Arial" pitchFamily="34" charset="0"/>
              </a:rPr>
              <a:t>, </a:t>
            </a:r>
          </a:p>
          <a:p>
            <a:pPr>
              <a:lnSpc>
                <a:spcPct val="120000"/>
              </a:lnSpc>
              <a:spcBef>
                <a:spcPts val="0"/>
              </a:spcBef>
              <a:buNone/>
            </a:pPr>
            <a:r>
              <a:rPr lang="en-US" dirty="0" err="1" smtClean="0">
                <a:latin typeface="Arial" pitchFamily="34" charset="0"/>
                <a:cs typeface="Arial" pitchFamily="34" charset="0"/>
              </a:rPr>
              <a:t>Janusz</a:t>
            </a:r>
            <a:r>
              <a:rPr lang="en-US" dirty="0" smtClean="0">
                <a:latin typeface="Arial" pitchFamily="34" charset="0"/>
                <a:cs typeface="Arial" pitchFamily="34" charset="0"/>
              </a:rPr>
              <a:t> </a:t>
            </a:r>
            <a:r>
              <a:rPr lang="en-US" dirty="0" err="1" smtClean="0">
                <a:latin typeface="Arial" pitchFamily="34" charset="0"/>
                <a:cs typeface="Arial" pitchFamily="34" charset="0"/>
              </a:rPr>
              <a:t>Eluszkiewicz</a:t>
            </a:r>
            <a:r>
              <a:rPr lang="en-US" dirty="0" smtClean="0">
                <a:latin typeface="Arial" pitchFamily="34" charset="0"/>
                <a:cs typeface="Arial" pitchFamily="34" charset="0"/>
              </a:rPr>
              <a:t>, John Henderson, </a:t>
            </a:r>
          </a:p>
          <a:p>
            <a:pPr>
              <a:lnSpc>
                <a:spcPct val="120000"/>
              </a:lnSpc>
              <a:spcBef>
                <a:spcPts val="0"/>
              </a:spcBef>
              <a:buNone/>
            </a:pPr>
            <a:r>
              <a:rPr lang="en-US" dirty="0" smtClean="0">
                <a:latin typeface="Arial" pitchFamily="34" charset="0"/>
                <a:cs typeface="Arial" pitchFamily="34" charset="0"/>
              </a:rPr>
              <a:t>Mark </a:t>
            </a:r>
            <a:r>
              <a:rPr lang="en-US" dirty="0" err="1" smtClean="0">
                <a:latin typeface="Arial" pitchFamily="34" charset="0"/>
                <a:cs typeface="Arial" pitchFamily="34" charset="0"/>
              </a:rPr>
              <a:t>Leidner</a:t>
            </a:r>
            <a:r>
              <a:rPr lang="en-US" dirty="0" smtClean="0">
                <a:latin typeface="Arial" pitchFamily="34" charset="0"/>
                <a:cs typeface="Arial" pitchFamily="34" charset="0"/>
              </a:rPr>
              <a:t> and </a:t>
            </a:r>
            <a:r>
              <a:rPr lang="en-US" dirty="0" err="1" smtClean="0">
                <a:latin typeface="Arial" pitchFamily="34" charset="0"/>
                <a:cs typeface="Arial" pitchFamily="34" charset="0"/>
              </a:rPr>
              <a:t>Marikate</a:t>
            </a:r>
            <a:r>
              <a:rPr lang="en-US" dirty="0" smtClean="0">
                <a:latin typeface="Arial" pitchFamily="34" charset="0"/>
                <a:cs typeface="Arial" pitchFamily="34" charset="0"/>
              </a:rPr>
              <a:t> Mountain</a:t>
            </a: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C-d04-case03greymerids.pdf"/>
          <p:cNvPicPr>
            <a:picLocks noChangeAspect="1"/>
          </p:cNvPicPr>
          <p:nvPr/>
        </p:nvPicPr>
        <p:blipFill>
          <a:blip r:embed="rId3" cstate="print"/>
          <a:srcRect l="3231" t="15911" r="6073" b="12286"/>
          <a:stretch>
            <a:fillRect/>
          </a:stretch>
        </p:blipFill>
        <p:spPr>
          <a:xfrm>
            <a:off x="1066800" y="1524000"/>
            <a:ext cx="6477000" cy="3962400"/>
          </a:xfrm>
          <a:prstGeom prst="rect">
            <a:avLst/>
          </a:prstGeom>
        </p:spPr>
      </p:pic>
      <p:sp>
        <p:nvSpPr>
          <p:cNvPr id="25602" name="Title 1"/>
          <p:cNvSpPr>
            <a:spLocks noGrp="1"/>
          </p:cNvSpPr>
          <p:nvPr>
            <p:ph type="title"/>
          </p:nvPr>
        </p:nvSpPr>
        <p:spPr>
          <a:xfrm>
            <a:off x="304800" y="427038"/>
            <a:ext cx="8382000" cy="715962"/>
          </a:xfrm>
        </p:spPr>
        <p:txBody>
          <a:bodyPr>
            <a:normAutofit/>
          </a:bodyPr>
          <a:lstStyle/>
          <a:p>
            <a:r>
              <a:rPr lang="en-US" sz="2800" dirty="0" smtClean="0">
                <a:solidFill>
                  <a:srgbClr val="0070C0"/>
                </a:solidFill>
              </a:rPr>
              <a:t>Salt Lake City WRF Domains</a:t>
            </a:r>
          </a:p>
        </p:txBody>
      </p:sp>
      <p:sp>
        <p:nvSpPr>
          <p:cNvPr id="25603" name="Content Placeholder 2"/>
          <p:cNvSpPr>
            <a:spLocks noGrp="1"/>
          </p:cNvSpPr>
          <p:nvPr>
            <p:ph idx="1"/>
          </p:nvPr>
        </p:nvSpPr>
        <p:spPr>
          <a:xfrm>
            <a:off x="457200" y="1143001"/>
            <a:ext cx="7543800" cy="361950"/>
          </a:xfrm>
        </p:spPr>
        <p:txBody>
          <a:bodyPr/>
          <a:lstStyle/>
          <a:p>
            <a:pPr lvl="1">
              <a:buNone/>
            </a:pPr>
            <a:r>
              <a:rPr lang="en-US" sz="1400" dirty="0" smtClean="0">
                <a:latin typeface="Tahoma" charset="0"/>
                <a:ea typeface="Tahoma" charset="0"/>
                <a:cs typeface="Tahoma" charset="0"/>
              </a:rPr>
              <a:t>d01: 36km, d02: 12km, d03: 4km, d04: 1.33km (Enhanced WRF run option)</a:t>
            </a:r>
          </a:p>
          <a:p>
            <a:pPr lvl="1"/>
            <a:endParaRPr lang="en-US" sz="1400" dirty="0" smtClean="0">
              <a:latin typeface="Tahoma" charset="0"/>
              <a:ea typeface="Tahoma" charset="0"/>
              <a:cs typeface="Tahoma" charset="0"/>
            </a:endParaRPr>
          </a:p>
        </p:txBody>
      </p:sp>
      <p:cxnSp>
        <p:nvCxnSpPr>
          <p:cNvPr id="25607" name="Straight Arrow Connector 7"/>
          <p:cNvCxnSpPr>
            <a:cxnSpLocks noChangeShapeType="1"/>
          </p:cNvCxnSpPr>
          <p:nvPr/>
        </p:nvCxnSpPr>
        <p:spPr bwMode="auto">
          <a:xfrm>
            <a:off x="1676400" y="1524000"/>
            <a:ext cx="530225" cy="436563"/>
          </a:xfrm>
          <a:prstGeom prst="straightConnector1">
            <a:avLst/>
          </a:prstGeom>
          <a:noFill/>
          <a:ln w="25400">
            <a:solidFill>
              <a:schemeClr val="tx1"/>
            </a:solidFill>
            <a:round/>
            <a:headEnd/>
            <a:tailEnd type="arrow" w="med" len="med"/>
          </a:ln>
        </p:spPr>
      </p:cxnSp>
      <p:cxnSp>
        <p:nvCxnSpPr>
          <p:cNvPr id="25608" name="Straight Arrow Connector 9"/>
          <p:cNvCxnSpPr>
            <a:cxnSpLocks noChangeShapeType="1"/>
          </p:cNvCxnSpPr>
          <p:nvPr/>
        </p:nvCxnSpPr>
        <p:spPr bwMode="auto">
          <a:xfrm rot="16200000" flipH="1">
            <a:off x="2466976" y="1560513"/>
            <a:ext cx="1130300" cy="942975"/>
          </a:xfrm>
          <a:prstGeom prst="straightConnector1">
            <a:avLst/>
          </a:prstGeom>
          <a:noFill/>
          <a:ln w="25400">
            <a:solidFill>
              <a:srgbClr val="FF0000"/>
            </a:solidFill>
            <a:round/>
            <a:headEnd/>
            <a:tailEnd type="arrow" w="med" len="med"/>
          </a:ln>
        </p:spPr>
      </p:cxnSp>
      <p:cxnSp>
        <p:nvCxnSpPr>
          <p:cNvPr id="25609" name="Straight Arrow Connector 11"/>
          <p:cNvCxnSpPr>
            <a:cxnSpLocks noChangeShapeType="1"/>
          </p:cNvCxnSpPr>
          <p:nvPr/>
        </p:nvCxnSpPr>
        <p:spPr bwMode="auto">
          <a:xfrm rot="16200000" flipH="1">
            <a:off x="2979737" y="1979612"/>
            <a:ext cx="1706563" cy="658812"/>
          </a:xfrm>
          <a:prstGeom prst="straightConnector1">
            <a:avLst/>
          </a:prstGeom>
          <a:noFill/>
          <a:ln w="25400">
            <a:solidFill>
              <a:srgbClr val="008000"/>
            </a:solidFill>
            <a:round/>
            <a:headEnd/>
            <a:tailEnd type="arrow" w="med" len="med"/>
          </a:ln>
        </p:spPr>
      </p:cxnSp>
      <p:cxnSp>
        <p:nvCxnSpPr>
          <p:cNvPr id="25610" name="Straight Arrow Connector 14"/>
          <p:cNvCxnSpPr>
            <a:cxnSpLocks noChangeShapeType="1"/>
          </p:cNvCxnSpPr>
          <p:nvPr/>
        </p:nvCxnSpPr>
        <p:spPr bwMode="auto">
          <a:xfrm rot="-120000" flipH="1">
            <a:off x="4419600" y="1425574"/>
            <a:ext cx="30163" cy="1851026"/>
          </a:xfrm>
          <a:prstGeom prst="straightConnector1">
            <a:avLst/>
          </a:prstGeom>
          <a:noFill/>
          <a:ln w="25400">
            <a:solidFill>
              <a:srgbClr val="3366FF"/>
            </a:solidFill>
            <a:round/>
            <a:headEnd/>
            <a:tailEnd type="arrow" w="med" len="med"/>
          </a:ln>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503238"/>
            <a:ext cx="8915400" cy="563562"/>
          </a:xfrm>
        </p:spPr>
        <p:txBody>
          <a:bodyPr>
            <a:normAutofit/>
          </a:bodyPr>
          <a:lstStyle/>
          <a:p>
            <a:r>
              <a:rPr lang="en-US" sz="2000" b="1" dirty="0" smtClean="0">
                <a:solidFill>
                  <a:srgbClr val="0070C0"/>
                </a:solidFill>
              </a:rPr>
              <a:t>Enhanced WRF Improves CO</a:t>
            </a:r>
            <a:r>
              <a:rPr lang="en-US" sz="2000" b="1" baseline="-25000" dirty="0" smtClean="0">
                <a:solidFill>
                  <a:srgbClr val="0070C0"/>
                </a:solidFill>
              </a:rPr>
              <a:t>2</a:t>
            </a:r>
            <a:r>
              <a:rPr lang="en-US" sz="2000" b="1" dirty="0" smtClean="0">
                <a:solidFill>
                  <a:srgbClr val="0070C0"/>
                </a:solidFill>
              </a:rPr>
              <a:t> Simulations in Salt Lake City</a:t>
            </a:r>
          </a:p>
        </p:txBody>
      </p:sp>
      <p:grpSp>
        <p:nvGrpSpPr>
          <p:cNvPr id="20" name="Group 19"/>
          <p:cNvGrpSpPr/>
          <p:nvPr/>
        </p:nvGrpSpPr>
        <p:grpSpPr>
          <a:xfrm>
            <a:off x="4724400" y="1066800"/>
            <a:ext cx="4038600" cy="3657600"/>
            <a:chOff x="4724400" y="1295400"/>
            <a:chExt cx="4038600" cy="3657600"/>
          </a:xfrm>
        </p:grpSpPr>
        <p:sp>
          <p:nvSpPr>
            <p:cNvPr id="17" name="TextBox 16"/>
            <p:cNvSpPr txBox="1"/>
            <p:nvPr/>
          </p:nvSpPr>
          <p:spPr>
            <a:xfrm>
              <a:off x="4724400" y="2286000"/>
              <a:ext cx="400110" cy="1040725"/>
            </a:xfrm>
            <a:prstGeom prst="rect">
              <a:avLst/>
            </a:prstGeom>
            <a:noFill/>
          </p:spPr>
          <p:txBody>
            <a:bodyPr vert="vert270" wrap="square" rtlCol="0">
              <a:spAutoFit/>
            </a:bodyPr>
            <a:lstStyle/>
            <a:p>
              <a:r>
                <a:rPr lang="en-US" sz="1400" b="1" dirty="0" smtClean="0"/>
                <a:t>CO</a:t>
              </a:r>
              <a:r>
                <a:rPr lang="en-US" sz="1400" b="1" baseline="-25000" dirty="0" smtClean="0"/>
                <a:t>2</a:t>
              </a:r>
              <a:r>
                <a:rPr lang="en-US" sz="1400" b="1" dirty="0" smtClean="0"/>
                <a:t> (</a:t>
              </a:r>
              <a:r>
                <a:rPr lang="en-US" sz="1400" b="1" dirty="0" err="1" smtClean="0"/>
                <a:t>ppmv</a:t>
              </a:r>
              <a:r>
                <a:rPr lang="en-US" sz="1400" b="1" dirty="0" smtClean="0"/>
                <a:t>)</a:t>
              </a:r>
              <a:endParaRPr lang="en-US" sz="1400" b="1" dirty="0"/>
            </a:p>
          </p:txBody>
        </p:sp>
        <p:sp>
          <p:nvSpPr>
            <p:cNvPr id="5" name="Rectangle 4"/>
            <p:cNvSpPr/>
            <p:nvPr/>
          </p:nvSpPr>
          <p:spPr>
            <a:xfrm>
              <a:off x="6053479" y="1295400"/>
              <a:ext cx="1947521" cy="307777"/>
            </a:xfrm>
            <a:prstGeom prst="rect">
              <a:avLst/>
            </a:prstGeom>
          </p:spPr>
          <p:txBody>
            <a:bodyPr wrap="none">
              <a:spAutoFit/>
            </a:bodyPr>
            <a:lstStyle/>
            <a:p>
              <a:r>
                <a:rPr lang="en-US" sz="1400" b="1" dirty="0" smtClean="0"/>
                <a:t>Mean Diurnal CO</a:t>
              </a:r>
              <a:r>
                <a:rPr lang="en-US" sz="1400" b="1" baseline="-25000" dirty="0" smtClean="0"/>
                <a:t>2</a:t>
              </a:r>
              <a:r>
                <a:rPr lang="en-US" sz="1400" b="1" dirty="0" smtClean="0"/>
                <a:t> Cycle</a:t>
              </a:r>
              <a:endParaRPr lang="en-US" sz="1400" b="1" dirty="0"/>
            </a:p>
          </p:txBody>
        </p:sp>
        <p:pic>
          <p:nvPicPr>
            <p:cNvPr id="4" name="Picture 3" descr="diurnal_meansrmse_6panel.pdf"/>
            <p:cNvPicPr>
              <a:picLocks noChangeAspect="1"/>
            </p:cNvPicPr>
            <p:nvPr/>
          </p:nvPicPr>
          <p:blipFill>
            <a:blip r:embed="rId3" cstate="print"/>
            <a:srcRect t="1728" r="47374" b="67222"/>
            <a:stretch>
              <a:fillRect/>
            </a:stretch>
          </p:blipFill>
          <p:spPr>
            <a:xfrm>
              <a:off x="4876800" y="1597223"/>
              <a:ext cx="3886200" cy="2999805"/>
            </a:xfrm>
            <a:prstGeom prst="rect">
              <a:avLst/>
            </a:prstGeom>
          </p:spPr>
        </p:pic>
        <p:sp>
          <p:nvSpPr>
            <p:cNvPr id="9" name="TextBox 8"/>
            <p:cNvSpPr txBox="1"/>
            <p:nvPr/>
          </p:nvSpPr>
          <p:spPr>
            <a:xfrm>
              <a:off x="6934200" y="1673424"/>
              <a:ext cx="1600200" cy="738664"/>
            </a:xfrm>
            <a:prstGeom prst="rect">
              <a:avLst/>
            </a:prstGeom>
            <a:solidFill>
              <a:schemeClr val="bg1"/>
            </a:solidFill>
          </p:spPr>
          <p:txBody>
            <a:bodyPr wrap="square" lIns="0" rIns="0" rtlCol="0">
              <a:spAutoFit/>
            </a:bodyPr>
            <a:lstStyle/>
            <a:p>
              <a:pPr algn="ctr"/>
              <a:r>
                <a:rPr lang="en-US" sz="1400" b="1" dirty="0" smtClean="0"/>
                <a:t>OBS</a:t>
              </a:r>
            </a:p>
            <a:p>
              <a:pPr algn="ctr"/>
              <a:r>
                <a:rPr lang="en-US" sz="1400" b="1" dirty="0" smtClean="0">
                  <a:solidFill>
                    <a:srgbClr val="FF0000"/>
                  </a:solidFill>
                </a:rPr>
                <a:t>4 km, No UCM</a:t>
              </a:r>
            </a:p>
            <a:p>
              <a:pPr algn="ctr"/>
              <a:r>
                <a:rPr lang="en-US" sz="1400" b="1" dirty="0" smtClean="0">
                  <a:solidFill>
                    <a:srgbClr val="33CC33"/>
                  </a:solidFill>
                </a:rPr>
                <a:t>1.33 km,  UCM</a:t>
              </a:r>
            </a:p>
          </p:txBody>
        </p:sp>
        <p:sp>
          <p:nvSpPr>
            <p:cNvPr id="18" name="TextBox 17"/>
            <p:cNvSpPr txBox="1"/>
            <p:nvPr/>
          </p:nvSpPr>
          <p:spPr>
            <a:xfrm>
              <a:off x="6477000" y="4645223"/>
              <a:ext cx="1066800" cy="307777"/>
            </a:xfrm>
            <a:prstGeom prst="rect">
              <a:avLst/>
            </a:prstGeom>
            <a:noFill/>
          </p:spPr>
          <p:txBody>
            <a:bodyPr wrap="square" rtlCol="0">
              <a:spAutoFit/>
            </a:bodyPr>
            <a:lstStyle/>
            <a:p>
              <a:r>
                <a:rPr lang="en-US" sz="1400" b="1" dirty="0" smtClean="0"/>
                <a:t>Hour (UTC)</a:t>
              </a:r>
              <a:endParaRPr lang="en-US" sz="1400" b="1" dirty="0"/>
            </a:p>
          </p:txBody>
        </p:sp>
      </p:grpSp>
      <p:sp>
        <p:nvSpPr>
          <p:cNvPr id="19" name="TextBox 18"/>
          <p:cNvSpPr txBox="1"/>
          <p:nvPr/>
        </p:nvSpPr>
        <p:spPr>
          <a:xfrm>
            <a:off x="152400" y="4825425"/>
            <a:ext cx="8839200" cy="584775"/>
          </a:xfrm>
          <a:prstGeom prst="rect">
            <a:avLst/>
          </a:prstGeom>
          <a:noFill/>
        </p:spPr>
        <p:txBody>
          <a:bodyPr wrap="square" rtlCol="0">
            <a:spAutoFit/>
          </a:bodyPr>
          <a:lstStyle/>
          <a:p>
            <a:r>
              <a:rPr lang="en-US" sz="1600" b="1" dirty="0" smtClean="0">
                <a:solidFill>
                  <a:srgbClr val="33CC33"/>
                </a:solidFill>
                <a:ea typeface="Tahoma" charset="0"/>
                <a:cs typeface="Tahoma" charset="0"/>
              </a:rPr>
              <a:t>High-resolution</a:t>
            </a:r>
            <a:r>
              <a:rPr lang="en-US" sz="1600" b="1" dirty="0" smtClean="0">
                <a:ea typeface="Tahoma" charset="0"/>
                <a:cs typeface="Tahoma" charset="0"/>
              </a:rPr>
              <a:t> and </a:t>
            </a:r>
            <a:r>
              <a:rPr lang="en-US" sz="1600" b="1" dirty="0" smtClean="0">
                <a:solidFill>
                  <a:srgbClr val="33CC33"/>
                </a:solidFill>
                <a:ea typeface="Tahoma" charset="0"/>
                <a:cs typeface="Tahoma" charset="0"/>
              </a:rPr>
              <a:t>Urban Canopy Model (UCM) </a:t>
            </a:r>
            <a:r>
              <a:rPr lang="en-US" sz="1600" b="1" dirty="0" smtClean="0">
                <a:ea typeface="Tahoma" charset="0"/>
                <a:cs typeface="Tahoma" charset="0"/>
              </a:rPr>
              <a:t> </a:t>
            </a:r>
            <a:r>
              <a:rPr lang="en-US" sz="1600" b="1" dirty="0" smtClean="0">
                <a:ea typeface="Tahoma" charset="0"/>
                <a:cs typeface="Tahoma" charset="0"/>
              </a:rPr>
              <a:t>improve diurnal cycle and enable more robust trend detection</a:t>
            </a:r>
            <a:r>
              <a:rPr lang="en-US" sz="1600" b="1" baseline="30000" dirty="0" smtClean="0">
                <a:ea typeface="Tahoma" charset="0"/>
                <a:cs typeface="Tahoma" charset="0"/>
              </a:rPr>
              <a:t>1,2</a:t>
            </a:r>
          </a:p>
        </p:txBody>
      </p:sp>
      <p:sp>
        <p:nvSpPr>
          <p:cNvPr id="13" name="Rectangle 1"/>
          <p:cNvSpPr>
            <a:spLocks noChangeArrowheads="1"/>
          </p:cNvSpPr>
          <p:nvPr/>
        </p:nvSpPr>
        <p:spPr bwMode="auto">
          <a:xfrm>
            <a:off x="152400" y="5514201"/>
            <a:ext cx="447500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200" baseline="30000" dirty="0" smtClean="0">
                <a:latin typeface="Arial" pitchFamily="34" charset="0"/>
                <a:ea typeface="Times New Roman" pitchFamily="18" charset="0"/>
              </a:rPr>
              <a:t>1</a:t>
            </a:r>
            <a:r>
              <a:rPr kumimoji="0" lang="en-US" sz="1200" b="1" i="0" u="none" strike="noStrike" cap="none" normalizeH="0" baseline="0" dirty="0" smtClean="0">
                <a:ln>
                  <a:noFill/>
                </a:ln>
                <a:solidFill>
                  <a:srgbClr val="FF0000"/>
                </a:solidFill>
                <a:effectLst/>
                <a:latin typeface="Arial" pitchFamily="34" charset="0"/>
                <a:ea typeface="Times New Roman" pitchFamily="18" charset="0"/>
              </a:rPr>
              <a:t>McKain</a:t>
            </a:r>
            <a:r>
              <a:rPr lang="en-US" sz="1200" b="1" dirty="0" smtClean="0">
                <a:solidFill>
                  <a:srgbClr val="FF0000"/>
                </a:solidFill>
                <a:latin typeface="Arial" pitchFamily="34" charset="0"/>
                <a:ea typeface="Times New Roman" pitchFamily="18" charset="0"/>
              </a:rPr>
              <a:t> et al.</a:t>
            </a:r>
            <a:r>
              <a:rPr kumimoji="0" lang="en-US" sz="1200" b="1" i="0" u="none" strike="noStrike" cap="none" normalizeH="0" baseline="0" dirty="0" smtClean="0">
                <a:ln>
                  <a:noFill/>
                </a:ln>
                <a:solidFill>
                  <a:srgbClr val="FF0000"/>
                </a:solidFill>
                <a:effectLst/>
                <a:latin typeface="Arial" pitchFamily="34" charset="0"/>
                <a:ea typeface="Times New Roman" pitchFamily="18" charset="0"/>
              </a:rPr>
              <a:t>, 2012: </a:t>
            </a:r>
            <a:r>
              <a:rPr kumimoji="0" lang="en-US" sz="1200" b="1" i="1" u="none" strike="noStrike" cap="none" normalizeH="0" baseline="0" dirty="0" smtClean="0">
                <a:ln>
                  <a:noFill/>
                </a:ln>
                <a:solidFill>
                  <a:srgbClr val="FF0000"/>
                </a:solidFill>
                <a:effectLst/>
                <a:latin typeface="Arial" pitchFamily="34" charset="0"/>
                <a:ea typeface="Times New Roman" pitchFamily="18" charset="0"/>
              </a:rPr>
              <a:t>Proc. Natl. Acad. Sci.</a:t>
            </a:r>
            <a:r>
              <a:rPr kumimoji="0" lang="en-US" sz="1200" b="1" i="0" u="none" strike="noStrike" cap="none" normalizeH="0" baseline="0" dirty="0" smtClean="0">
                <a:ln>
                  <a:noFill/>
                </a:ln>
                <a:solidFill>
                  <a:srgbClr val="FF0000"/>
                </a:solidFill>
                <a:effectLst/>
                <a:latin typeface="Arial" pitchFamily="34" charset="0"/>
                <a:ea typeface="Times New Roman" pitchFamily="18" charset="0"/>
              </a:rPr>
              <a:t>, 109</a:t>
            </a:r>
            <a:r>
              <a:rPr kumimoji="0" lang="en-US" sz="1200" b="1" i="1" u="none" strike="noStrike" cap="none" normalizeH="0" baseline="0" dirty="0" smtClean="0">
                <a:ln>
                  <a:noFill/>
                </a:ln>
                <a:solidFill>
                  <a:srgbClr val="FF0000"/>
                </a:solidFill>
                <a:effectLst/>
                <a:latin typeface="Arial" pitchFamily="34" charset="0"/>
                <a:ea typeface="Times New Roman" pitchFamily="18" charset="0"/>
              </a:rPr>
              <a:t>,</a:t>
            </a:r>
            <a:r>
              <a:rPr kumimoji="0" lang="en-US" sz="1200" b="1" i="0" u="none" strike="noStrike" cap="none" normalizeH="0" baseline="0" dirty="0" smtClean="0">
                <a:ln>
                  <a:noFill/>
                </a:ln>
                <a:solidFill>
                  <a:srgbClr val="FF0000"/>
                </a:solidFill>
                <a:effectLst/>
                <a:latin typeface="Arial" pitchFamily="34" charset="0"/>
                <a:ea typeface="Times New Roman" pitchFamily="18" charset="0"/>
              </a:rPr>
              <a:t> </a:t>
            </a:r>
            <a:r>
              <a:rPr kumimoji="0" lang="en-U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8423</a:t>
            </a:r>
            <a:r>
              <a:rPr kumimoji="0" lang="en-US" sz="1200" b="1" i="0" u="none" strike="noStrike" cap="none" normalizeH="0" baseline="0" dirty="0" smtClean="0">
                <a:ln>
                  <a:noFill/>
                </a:ln>
                <a:solidFill>
                  <a:srgbClr val="FF0000"/>
                </a:solidFill>
                <a:effectLst/>
                <a:latin typeface="Arial" pitchFamily="34" charset="0"/>
                <a:ea typeface="Times New Roman" pitchFamily="18" charset="0"/>
              </a:rPr>
              <a:t>–</a:t>
            </a:r>
            <a:r>
              <a:rPr kumimoji="0" lang="en-U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8428.</a:t>
            </a:r>
            <a:endParaRPr kumimoji="0" lang="en-US" sz="1200" b="1" i="0" u="none" strike="noStrike" cap="none" normalizeH="0" baseline="0" dirty="0" smtClean="0">
              <a:ln>
                <a:noFill/>
              </a:ln>
              <a:solidFill>
                <a:srgbClr val="FF0000"/>
              </a:solidFill>
              <a:effectLst/>
              <a:latin typeface="Arial" pitchFamily="34" charset="0"/>
            </a:endParaRPr>
          </a:p>
        </p:txBody>
      </p:sp>
      <p:sp>
        <p:nvSpPr>
          <p:cNvPr id="14" name="TextBox 13"/>
          <p:cNvSpPr txBox="1"/>
          <p:nvPr/>
        </p:nvSpPr>
        <p:spPr>
          <a:xfrm>
            <a:off x="152400" y="5788223"/>
            <a:ext cx="5105400" cy="276999"/>
          </a:xfrm>
          <a:prstGeom prst="rect">
            <a:avLst/>
          </a:prstGeom>
          <a:noFill/>
        </p:spPr>
        <p:txBody>
          <a:bodyPr wrap="square" rtlCol="0">
            <a:spAutoFit/>
          </a:bodyPr>
          <a:lstStyle/>
          <a:p>
            <a:r>
              <a:rPr lang="en-US" sz="1200" baseline="30000" dirty="0" smtClean="0">
                <a:latin typeface="Arial" pitchFamily="34" charset="0"/>
                <a:cs typeface="Arial" pitchFamily="34" charset="0"/>
              </a:rPr>
              <a:t>2</a:t>
            </a:r>
            <a:r>
              <a:rPr lang="en-US" sz="1200" b="1" dirty="0" smtClean="0">
                <a:solidFill>
                  <a:srgbClr val="FF0000"/>
                </a:solidFill>
                <a:latin typeface="Arial" pitchFamily="34" charset="0"/>
                <a:cs typeface="Arial" pitchFamily="34" charset="0"/>
              </a:rPr>
              <a:t>Nehrkorn et al., 2013: </a:t>
            </a:r>
            <a:r>
              <a:rPr lang="en-US" sz="1200" b="1" i="1" dirty="0" smtClean="0">
                <a:solidFill>
                  <a:srgbClr val="FF0000"/>
                </a:solidFill>
                <a:latin typeface="Arial" pitchFamily="34" charset="0"/>
                <a:cs typeface="Arial" pitchFamily="34" charset="0"/>
              </a:rPr>
              <a:t>J. Appl. </a:t>
            </a:r>
            <a:r>
              <a:rPr lang="en-US" sz="1200" b="1" i="1" dirty="0" err="1" smtClean="0">
                <a:solidFill>
                  <a:srgbClr val="FF0000"/>
                </a:solidFill>
                <a:latin typeface="Arial" pitchFamily="34" charset="0"/>
                <a:cs typeface="Arial" pitchFamily="34" charset="0"/>
              </a:rPr>
              <a:t>Meteorol</a:t>
            </a:r>
            <a:r>
              <a:rPr lang="en-US" sz="1200" b="1" i="1" dirty="0" smtClean="0">
                <a:solidFill>
                  <a:srgbClr val="FF0000"/>
                </a:solidFill>
                <a:latin typeface="Arial" pitchFamily="34" charset="0"/>
                <a:cs typeface="Arial" pitchFamily="34" charset="0"/>
              </a:rPr>
              <a:t>  </a:t>
            </a:r>
            <a:r>
              <a:rPr lang="en-US" sz="1200" b="1" i="1" dirty="0" err="1" smtClean="0">
                <a:solidFill>
                  <a:srgbClr val="FF0000"/>
                </a:solidFill>
                <a:latin typeface="Arial" pitchFamily="34" charset="0"/>
                <a:cs typeface="Arial" pitchFamily="34" charset="0"/>
              </a:rPr>
              <a:t>Climatol</a:t>
            </a:r>
            <a:r>
              <a:rPr lang="en-US" sz="1200" b="1" dirty="0" smtClean="0">
                <a:solidFill>
                  <a:srgbClr val="FF0000"/>
                </a:solidFill>
                <a:latin typeface="Arial" pitchFamily="34" charset="0"/>
                <a:cs typeface="Arial" pitchFamily="34" charset="0"/>
              </a:rPr>
              <a:t>., 52, 323–340. </a:t>
            </a:r>
            <a:endParaRPr lang="en-US" sz="1200" b="1" dirty="0">
              <a:solidFill>
                <a:srgbClr val="FF0000"/>
              </a:solidFill>
              <a:latin typeface="Arial" pitchFamily="34" charset="0"/>
              <a:cs typeface="Arial" pitchFamily="34" charset="0"/>
            </a:endParaRPr>
          </a:p>
        </p:txBody>
      </p:sp>
      <p:grpSp>
        <p:nvGrpSpPr>
          <p:cNvPr id="23" name="Group 22"/>
          <p:cNvGrpSpPr/>
          <p:nvPr/>
        </p:nvGrpSpPr>
        <p:grpSpPr>
          <a:xfrm>
            <a:off x="219075" y="1143000"/>
            <a:ext cx="4276725" cy="3431977"/>
            <a:chOff x="142875" y="1368623"/>
            <a:chExt cx="4276725" cy="3431977"/>
          </a:xfrm>
        </p:grpSpPr>
        <p:pic>
          <p:nvPicPr>
            <p:cNvPr id="11" name="Picture 10" descr="VX080_obs_plSLC-Turb_plSLC-Turb-U_d04_001017-001018-potT-potT_vs_Height-200010180251.png"/>
            <p:cNvPicPr>
              <a:picLocks noChangeAspect="1"/>
            </p:cNvPicPr>
            <p:nvPr/>
          </p:nvPicPr>
          <p:blipFill>
            <a:blip r:embed="rId4" cstate="print"/>
            <a:srcRect t="16250" r="5000" b="5000"/>
            <a:stretch>
              <a:fillRect/>
            </a:stretch>
          </p:blipFill>
          <p:spPr>
            <a:xfrm>
              <a:off x="142875" y="1600200"/>
              <a:ext cx="4276725" cy="3200400"/>
            </a:xfrm>
            <a:prstGeom prst="rect">
              <a:avLst/>
            </a:prstGeom>
          </p:spPr>
        </p:pic>
        <p:sp>
          <p:nvSpPr>
            <p:cNvPr id="21" name="TextBox 20"/>
            <p:cNvSpPr txBox="1"/>
            <p:nvPr/>
          </p:nvSpPr>
          <p:spPr>
            <a:xfrm>
              <a:off x="914400" y="2143124"/>
              <a:ext cx="514350" cy="400110"/>
            </a:xfrm>
            <a:prstGeom prst="rect">
              <a:avLst/>
            </a:prstGeom>
            <a:solidFill>
              <a:schemeClr val="bg1"/>
            </a:solidFill>
          </p:spPr>
          <p:txBody>
            <a:bodyPr wrap="square" lIns="0" tIns="0" rIns="0" bIns="91440" rtlCol="0">
              <a:spAutoFit/>
            </a:bodyPr>
            <a:lstStyle/>
            <a:p>
              <a:r>
                <a:rPr lang="en-US" sz="1000" b="1" dirty="0" smtClean="0">
                  <a:solidFill>
                    <a:srgbClr val="FF0000"/>
                  </a:solidFill>
                </a:rPr>
                <a:t>  No UCM</a:t>
              </a:r>
            </a:p>
            <a:p>
              <a:r>
                <a:rPr lang="en-US" sz="1000" b="1" dirty="0" smtClean="0">
                  <a:solidFill>
                    <a:srgbClr val="00B050"/>
                  </a:solidFill>
                </a:rPr>
                <a:t>  UCM</a:t>
              </a:r>
              <a:endParaRPr lang="en-US" sz="1000" b="1" dirty="0">
                <a:solidFill>
                  <a:srgbClr val="00B050"/>
                </a:solidFill>
              </a:endParaRPr>
            </a:p>
          </p:txBody>
        </p:sp>
        <p:sp>
          <p:nvSpPr>
            <p:cNvPr id="22" name="TextBox 21"/>
            <p:cNvSpPr txBox="1"/>
            <p:nvPr/>
          </p:nvSpPr>
          <p:spPr>
            <a:xfrm>
              <a:off x="1371600" y="1368623"/>
              <a:ext cx="2438400" cy="307777"/>
            </a:xfrm>
            <a:prstGeom prst="rect">
              <a:avLst/>
            </a:prstGeom>
            <a:noFill/>
          </p:spPr>
          <p:txBody>
            <a:bodyPr wrap="square" rtlCol="0">
              <a:spAutoFit/>
            </a:bodyPr>
            <a:lstStyle/>
            <a:p>
              <a:r>
                <a:rPr lang="en-US" sz="1400" b="1" dirty="0" smtClean="0"/>
                <a:t>WRF </a:t>
              </a:r>
              <a:r>
                <a:rPr lang="en-US" sz="1400" b="1" dirty="0" err="1" smtClean="0"/>
                <a:t>vs</a:t>
              </a:r>
              <a:r>
                <a:rPr lang="en-US" sz="1400" b="1" dirty="0" smtClean="0"/>
                <a:t> Observed </a:t>
              </a:r>
              <a:r>
                <a:rPr lang="az-Cyrl-AZ" sz="1400" b="1" dirty="0" smtClean="0">
                  <a:latin typeface="Calibri"/>
                </a:rPr>
                <a:t>Ѳ</a:t>
              </a:r>
              <a:r>
                <a:rPr lang="en-US" sz="1400" b="1" dirty="0" smtClean="0">
                  <a:latin typeface="Calibri"/>
                </a:rPr>
                <a:t> </a:t>
              </a:r>
              <a:r>
                <a:rPr lang="en-US" sz="1400" b="1" dirty="0" smtClean="0"/>
                <a:t>Profile</a:t>
              </a:r>
              <a:endParaRPr lang="en-US" sz="1400" b="1" dirty="0"/>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solidFill>
                  <a:srgbClr val="0070C0"/>
                </a:solidFill>
              </a:rPr>
              <a:t>Boston Area Measurement Network</a:t>
            </a:r>
            <a:endParaRPr lang="en-US" sz="3200" b="1" dirty="0">
              <a:solidFill>
                <a:srgbClr val="0070C0"/>
              </a:solidFill>
            </a:endParaRPr>
          </a:p>
        </p:txBody>
      </p:sp>
      <p:pic>
        <p:nvPicPr>
          <p:cNvPr id="4" name="Picture 3"/>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l="6349" r="6349"/>
          <a:stretch>
            <a:fillRect/>
          </a:stretch>
        </p:blipFill>
        <p:spPr>
          <a:xfrm>
            <a:off x="152400" y="1828800"/>
            <a:ext cx="4267200" cy="3657600"/>
          </a:xfrm>
          <a:prstGeom prst="rect">
            <a:avLst/>
          </a:prstGeom>
        </p:spPr>
      </p:pic>
      <p:pic>
        <p:nvPicPr>
          <p:cNvPr id="1030" name="Picture 6"/>
          <p:cNvPicPr>
            <a:picLocks noChangeAspect="1" noChangeArrowheads="1"/>
          </p:cNvPicPr>
          <p:nvPr/>
        </p:nvPicPr>
        <p:blipFill>
          <a:blip r:embed="rId4" cstate="print"/>
          <a:srcRect l="28127" t="50286" r="35236" b="16190"/>
          <a:stretch>
            <a:fillRect/>
          </a:stretch>
        </p:blipFill>
        <p:spPr bwMode="auto">
          <a:xfrm>
            <a:off x="4572000" y="2152934"/>
            <a:ext cx="4385464" cy="3028666"/>
          </a:xfrm>
          <a:prstGeom prst="rect">
            <a:avLst/>
          </a:prstGeom>
          <a:noFill/>
          <a:ln w="9525">
            <a:noFill/>
            <a:miter lim="800000"/>
            <a:headEnd/>
            <a:tailEnd/>
          </a:ln>
        </p:spPr>
      </p:pic>
      <p:sp>
        <p:nvSpPr>
          <p:cNvPr id="10" name="TextBox 9"/>
          <p:cNvSpPr txBox="1"/>
          <p:nvPr/>
        </p:nvSpPr>
        <p:spPr>
          <a:xfrm>
            <a:off x="1143000" y="4752201"/>
            <a:ext cx="1143000" cy="276999"/>
          </a:xfrm>
          <a:prstGeom prst="rect">
            <a:avLst/>
          </a:prstGeom>
          <a:noFill/>
        </p:spPr>
        <p:txBody>
          <a:bodyPr wrap="square" rtlCol="0">
            <a:spAutoFit/>
          </a:bodyPr>
          <a:lstStyle/>
          <a:p>
            <a:r>
              <a:rPr lang="en-US" sz="1200" b="1" dirty="0" smtClean="0"/>
              <a:t>CO2 Emissions</a:t>
            </a:r>
            <a:endParaRPr lang="en-US" sz="1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27038"/>
            <a:ext cx="8382000" cy="411162"/>
          </a:xfrm>
        </p:spPr>
        <p:txBody>
          <a:bodyPr>
            <a:normAutofit/>
          </a:bodyPr>
          <a:lstStyle/>
          <a:p>
            <a:r>
              <a:rPr lang="en-US" sz="2000" dirty="0" smtClean="0">
                <a:solidFill>
                  <a:srgbClr val="0070C0"/>
                </a:solidFill>
              </a:rPr>
              <a:t>Average CH</a:t>
            </a:r>
            <a:r>
              <a:rPr lang="en-US" sz="2000" baseline="-25000" dirty="0" smtClean="0">
                <a:solidFill>
                  <a:srgbClr val="0070C0"/>
                </a:solidFill>
              </a:rPr>
              <a:t>4 </a:t>
            </a:r>
            <a:r>
              <a:rPr lang="en-US" sz="2000" b="1" dirty="0" smtClean="0">
                <a:solidFill>
                  <a:srgbClr val="0070C0"/>
                </a:solidFill>
              </a:rPr>
              <a:t>Diurnal Cycle for November 2012</a:t>
            </a:r>
            <a:endParaRPr lang="en-US" sz="2000" b="1" dirty="0">
              <a:solidFill>
                <a:srgbClr val="0070C0"/>
              </a:solidFill>
            </a:endParaRPr>
          </a:p>
        </p:txBody>
      </p:sp>
      <p:pic>
        <p:nvPicPr>
          <p:cNvPr id="4" name="Picture 3" descr="STILT.part.diurnal.scaled.BU.PRU.png"/>
          <p:cNvPicPr/>
          <p:nvPr/>
        </p:nvPicPr>
        <p:blipFill>
          <a:blip r:embed="rId3" cstate="print"/>
          <a:srcRect l="68395" t="50769" r="2000" b="4376"/>
          <a:stretch>
            <a:fillRect/>
          </a:stretch>
        </p:blipFill>
        <p:spPr>
          <a:xfrm>
            <a:off x="4495800" y="914400"/>
            <a:ext cx="4038600" cy="3505200"/>
          </a:xfrm>
          <a:prstGeom prst="rect">
            <a:avLst/>
          </a:prstGeom>
        </p:spPr>
      </p:pic>
      <p:sp>
        <p:nvSpPr>
          <p:cNvPr id="6" name="TextBox 5"/>
          <p:cNvSpPr txBox="1"/>
          <p:nvPr/>
        </p:nvSpPr>
        <p:spPr>
          <a:xfrm>
            <a:off x="6248400" y="4419600"/>
            <a:ext cx="1143000" cy="307777"/>
          </a:xfrm>
          <a:prstGeom prst="rect">
            <a:avLst/>
          </a:prstGeom>
          <a:solidFill>
            <a:schemeClr val="bg1"/>
          </a:solidFill>
        </p:spPr>
        <p:txBody>
          <a:bodyPr wrap="square" rtlCol="0">
            <a:spAutoFit/>
          </a:bodyPr>
          <a:lstStyle/>
          <a:p>
            <a:r>
              <a:rPr lang="en-US" sz="1400" b="1" dirty="0" smtClean="0"/>
              <a:t>Hour UTC</a:t>
            </a:r>
            <a:endParaRPr lang="en-US" sz="1400" b="1" dirty="0"/>
          </a:p>
        </p:txBody>
      </p:sp>
      <p:sp>
        <p:nvSpPr>
          <p:cNvPr id="8" name="TextBox 7"/>
          <p:cNvSpPr txBox="1"/>
          <p:nvPr/>
        </p:nvSpPr>
        <p:spPr>
          <a:xfrm>
            <a:off x="2133600" y="4419600"/>
            <a:ext cx="1143000" cy="307777"/>
          </a:xfrm>
          <a:prstGeom prst="rect">
            <a:avLst/>
          </a:prstGeom>
          <a:solidFill>
            <a:schemeClr val="bg1"/>
          </a:solidFill>
        </p:spPr>
        <p:txBody>
          <a:bodyPr wrap="square" rtlCol="0">
            <a:spAutoFit/>
          </a:bodyPr>
          <a:lstStyle/>
          <a:p>
            <a:r>
              <a:rPr lang="en-US" sz="1400" b="1" dirty="0" smtClean="0"/>
              <a:t>Hour UTC</a:t>
            </a:r>
            <a:endParaRPr lang="en-US" sz="1400" b="1" dirty="0"/>
          </a:p>
        </p:txBody>
      </p:sp>
      <p:sp>
        <p:nvSpPr>
          <p:cNvPr id="9" name="TextBox 8"/>
          <p:cNvSpPr txBox="1"/>
          <p:nvPr/>
        </p:nvSpPr>
        <p:spPr>
          <a:xfrm>
            <a:off x="533400" y="4800600"/>
            <a:ext cx="7924800" cy="646331"/>
          </a:xfrm>
          <a:prstGeom prst="rect">
            <a:avLst/>
          </a:prstGeom>
          <a:noFill/>
        </p:spPr>
        <p:txBody>
          <a:bodyPr wrap="square" rtlCol="0">
            <a:spAutoFit/>
          </a:bodyPr>
          <a:lstStyle/>
          <a:p>
            <a:r>
              <a:rPr lang="en-US" dirty="0" smtClean="0"/>
              <a:t>Simulations have difficulty reproducing </a:t>
            </a:r>
            <a:r>
              <a:rPr lang="en-US" dirty="0" smtClean="0">
                <a:solidFill>
                  <a:srgbClr val="FF0000"/>
                </a:solidFill>
              </a:rPr>
              <a:t>diurnal cycle</a:t>
            </a:r>
            <a:r>
              <a:rPr lang="en-US" dirty="0" smtClean="0"/>
              <a:t>, particularly during morning </a:t>
            </a:r>
            <a:r>
              <a:rPr lang="en-US" dirty="0" smtClean="0">
                <a:solidFill>
                  <a:srgbClr val="FF0000"/>
                </a:solidFill>
              </a:rPr>
              <a:t>growth phase of PBL</a:t>
            </a:r>
            <a:r>
              <a:rPr lang="en-US" dirty="0" smtClean="0"/>
              <a:t>.</a:t>
            </a:r>
            <a:endParaRPr lang="en-US" dirty="0"/>
          </a:p>
        </p:txBody>
      </p:sp>
      <p:grpSp>
        <p:nvGrpSpPr>
          <p:cNvPr id="11" name="Group 10"/>
          <p:cNvGrpSpPr/>
          <p:nvPr/>
        </p:nvGrpSpPr>
        <p:grpSpPr>
          <a:xfrm>
            <a:off x="152400" y="962024"/>
            <a:ext cx="4267200" cy="3457576"/>
            <a:chOff x="152400" y="962024"/>
            <a:chExt cx="4267200" cy="3457576"/>
          </a:xfrm>
        </p:grpSpPr>
        <p:pic>
          <p:nvPicPr>
            <p:cNvPr id="7" name="Picture 6" descr="STILT.part.diurnal.scaled.BU.PRU.png"/>
            <p:cNvPicPr/>
            <p:nvPr/>
          </p:nvPicPr>
          <p:blipFill>
            <a:blip r:embed="rId3" cstate="print"/>
            <a:srcRect l="66354" t="1325" r="2000" b="54604"/>
            <a:stretch>
              <a:fillRect/>
            </a:stretch>
          </p:blipFill>
          <p:spPr>
            <a:xfrm>
              <a:off x="152400" y="962024"/>
              <a:ext cx="4267200" cy="3457576"/>
            </a:xfrm>
            <a:prstGeom prst="rect">
              <a:avLst/>
            </a:prstGeom>
          </p:spPr>
        </p:pic>
        <p:pic>
          <p:nvPicPr>
            <p:cNvPr id="10" name="Picture 9" descr="STILT.part.diurnal.scaled.BU.PRU.png"/>
            <p:cNvPicPr/>
            <p:nvPr/>
          </p:nvPicPr>
          <p:blipFill>
            <a:blip r:embed="rId3" cstate="print"/>
            <a:srcRect l="21145" t="6181" r="69248" b="80221"/>
            <a:stretch>
              <a:fillRect/>
            </a:stretch>
          </p:blipFill>
          <p:spPr>
            <a:xfrm>
              <a:off x="3048000" y="1343025"/>
              <a:ext cx="1295400" cy="1066800"/>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iniMPLwithPC_OKlow.jpg"/>
          <p:cNvPicPr>
            <a:picLocks noChangeAspect="1"/>
          </p:cNvPicPr>
          <p:nvPr/>
        </p:nvPicPr>
        <p:blipFill>
          <a:blip r:embed="rId3" cstate="print"/>
          <a:stretch>
            <a:fillRect/>
          </a:stretch>
        </p:blipFill>
        <p:spPr>
          <a:xfrm>
            <a:off x="190614" y="3505200"/>
            <a:ext cx="3771786" cy="2512010"/>
          </a:xfrm>
          <a:prstGeom prst="rect">
            <a:avLst/>
          </a:prstGeom>
        </p:spPr>
      </p:pic>
      <p:sp>
        <p:nvSpPr>
          <p:cNvPr id="2" name="Title 1"/>
          <p:cNvSpPr>
            <a:spLocks noGrp="1"/>
          </p:cNvSpPr>
          <p:nvPr>
            <p:ph type="title"/>
          </p:nvPr>
        </p:nvSpPr>
        <p:spPr>
          <a:xfrm>
            <a:off x="304800" y="427038"/>
            <a:ext cx="8686800" cy="487362"/>
          </a:xfrm>
        </p:spPr>
        <p:txBody>
          <a:bodyPr>
            <a:normAutofit/>
          </a:bodyPr>
          <a:lstStyle/>
          <a:p>
            <a:r>
              <a:rPr lang="en-US" sz="2400" b="1" dirty="0" smtClean="0">
                <a:solidFill>
                  <a:srgbClr val="0070C0"/>
                </a:solidFill>
              </a:rPr>
              <a:t>Quality Control WRF </a:t>
            </a:r>
            <a:r>
              <a:rPr lang="en-US" sz="2400" dirty="0" smtClean="0">
                <a:solidFill>
                  <a:srgbClr val="0070C0"/>
                </a:solidFill>
              </a:rPr>
              <a:t>with</a:t>
            </a:r>
            <a:r>
              <a:rPr lang="en-US" sz="2400" b="1" dirty="0" smtClean="0">
                <a:solidFill>
                  <a:srgbClr val="0070C0"/>
                </a:solidFill>
              </a:rPr>
              <a:t> Mini Micro-Pulse </a:t>
            </a:r>
            <a:r>
              <a:rPr lang="en-US" sz="2400" b="1" dirty="0" err="1" smtClean="0">
                <a:solidFill>
                  <a:srgbClr val="0070C0"/>
                </a:solidFill>
              </a:rPr>
              <a:t>LiDAR</a:t>
            </a:r>
            <a:r>
              <a:rPr lang="en-US" sz="2400" b="1" dirty="0" smtClean="0">
                <a:solidFill>
                  <a:srgbClr val="0070C0"/>
                </a:solidFill>
              </a:rPr>
              <a:t> </a:t>
            </a:r>
            <a:endParaRPr lang="en-US" sz="2400" b="1" dirty="0">
              <a:solidFill>
                <a:srgbClr val="0070C0"/>
              </a:solidFill>
            </a:endParaRPr>
          </a:p>
        </p:txBody>
      </p:sp>
      <p:pic>
        <p:nvPicPr>
          <p:cNvPr id="4" name="Picture 3"/>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38600" y="1143000"/>
            <a:ext cx="4876800" cy="4495800"/>
          </a:xfrm>
          <a:prstGeom prst="rect">
            <a:avLst/>
          </a:prstGeom>
          <a:noFill/>
          <a:ln>
            <a:noFill/>
          </a:ln>
        </p:spPr>
      </p:pic>
      <p:sp>
        <p:nvSpPr>
          <p:cNvPr id="5" name="TextBox 4"/>
          <p:cNvSpPr txBox="1"/>
          <p:nvPr/>
        </p:nvSpPr>
        <p:spPr>
          <a:xfrm>
            <a:off x="6629400" y="5638800"/>
            <a:ext cx="2057400" cy="276999"/>
          </a:xfrm>
          <a:prstGeom prst="rect">
            <a:avLst/>
          </a:prstGeom>
          <a:noFill/>
        </p:spPr>
        <p:txBody>
          <a:bodyPr wrap="square" rtlCol="0">
            <a:spAutoFit/>
          </a:bodyPr>
          <a:lstStyle/>
          <a:p>
            <a:r>
              <a:rPr lang="en-US" sz="1200" b="1" dirty="0" smtClean="0"/>
              <a:t>MiniMPL Aerosol Backscatter</a:t>
            </a:r>
          </a:p>
        </p:txBody>
      </p:sp>
      <p:sp>
        <p:nvSpPr>
          <p:cNvPr id="6" name="TextBox 5"/>
          <p:cNvSpPr txBox="1"/>
          <p:nvPr/>
        </p:nvSpPr>
        <p:spPr>
          <a:xfrm>
            <a:off x="4343400" y="5638800"/>
            <a:ext cx="2057400" cy="276999"/>
          </a:xfrm>
          <a:prstGeom prst="rect">
            <a:avLst/>
          </a:prstGeom>
          <a:noFill/>
        </p:spPr>
        <p:txBody>
          <a:bodyPr wrap="square" rtlCol="0">
            <a:spAutoFit/>
          </a:bodyPr>
          <a:lstStyle/>
          <a:p>
            <a:r>
              <a:rPr lang="en-US" sz="1200" b="1" dirty="0" smtClean="0"/>
              <a:t>Balloon </a:t>
            </a:r>
            <a:r>
              <a:rPr lang="en-US" sz="1200" b="1" dirty="0" err="1" smtClean="0"/>
              <a:t>Sondes</a:t>
            </a:r>
            <a:r>
              <a:rPr lang="en-US" sz="1200" b="1" dirty="0" smtClean="0"/>
              <a:t> Data</a:t>
            </a:r>
            <a:endParaRPr lang="en-US" sz="1200" b="1" dirty="0"/>
          </a:p>
        </p:txBody>
      </p:sp>
      <p:sp>
        <p:nvSpPr>
          <p:cNvPr id="7" name="TextBox 6"/>
          <p:cNvSpPr txBox="1"/>
          <p:nvPr/>
        </p:nvSpPr>
        <p:spPr>
          <a:xfrm>
            <a:off x="76200" y="1219200"/>
            <a:ext cx="4191000" cy="2308324"/>
          </a:xfrm>
          <a:prstGeom prst="rect">
            <a:avLst/>
          </a:prstGeom>
          <a:noFill/>
        </p:spPr>
        <p:txBody>
          <a:bodyPr wrap="square" rtlCol="0">
            <a:spAutoFit/>
          </a:bodyPr>
          <a:lstStyle/>
          <a:p>
            <a:pPr>
              <a:buFont typeface="Arial" pitchFamily="34" charset="0"/>
              <a:buChar char="•"/>
            </a:pPr>
            <a:r>
              <a:rPr lang="en-US" dirty="0" smtClean="0"/>
              <a:t>The Sigma Space Corporation </a:t>
            </a:r>
            <a:r>
              <a:rPr lang="en-US" dirty="0" smtClean="0">
                <a:solidFill>
                  <a:srgbClr val="002060"/>
                </a:solidFill>
              </a:rPr>
              <a:t>Micro-Pulsed </a:t>
            </a:r>
            <a:r>
              <a:rPr lang="en-US" dirty="0" err="1" smtClean="0">
                <a:solidFill>
                  <a:srgbClr val="002060"/>
                </a:solidFill>
              </a:rPr>
              <a:t>LiDAR</a:t>
            </a:r>
            <a:r>
              <a:rPr lang="en-US" dirty="0" smtClean="0">
                <a:solidFill>
                  <a:srgbClr val="FF0000"/>
                </a:solidFill>
              </a:rPr>
              <a:t> </a:t>
            </a:r>
            <a:r>
              <a:rPr lang="en-US" dirty="0" smtClean="0"/>
              <a:t>provides  </a:t>
            </a:r>
            <a:r>
              <a:rPr lang="en-US" b="1" dirty="0" smtClean="0">
                <a:solidFill>
                  <a:srgbClr val="FF0000"/>
                </a:solidFill>
              </a:rPr>
              <a:t>continuous,</a:t>
            </a:r>
            <a:r>
              <a:rPr lang="en-US" b="1" dirty="0" smtClean="0"/>
              <a:t> </a:t>
            </a:r>
            <a:r>
              <a:rPr lang="en-US" b="1" dirty="0" smtClean="0">
                <a:solidFill>
                  <a:srgbClr val="FF0000"/>
                </a:solidFill>
              </a:rPr>
              <a:t>automated</a:t>
            </a:r>
            <a:r>
              <a:rPr lang="en-US" dirty="0" smtClean="0"/>
              <a:t> measurements of aerosol backscatter to diagnose PBL structure.</a:t>
            </a:r>
          </a:p>
          <a:p>
            <a:endParaRPr lang="en-US" dirty="0" smtClean="0">
              <a:solidFill>
                <a:srgbClr val="FF0000"/>
              </a:solidFill>
            </a:endParaRPr>
          </a:p>
          <a:p>
            <a:pPr>
              <a:buFont typeface="Arial" pitchFamily="34" charset="0"/>
              <a:buChar char="•"/>
            </a:pPr>
            <a:r>
              <a:rPr lang="en-US" dirty="0" err="1" smtClean="0"/>
              <a:t>MiniMPL</a:t>
            </a:r>
            <a:r>
              <a:rPr lang="en-US" dirty="0" smtClean="0"/>
              <a:t> yields </a:t>
            </a:r>
            <a:r>
              <a:rPr lang="en-US" b="1" dirty="0" smtClean="0">
                <a:solidFill>
                  <a:srgbClr val="FF0000"/>
                </a:solidFill>
              </a:rPr>
              <a:t>high temporal and spatial resolution data,</a:t>
            </a:r>
            <a:r>
              <a:rPr lang="en-US" dirty="0" smtClean="0">
                <a:solidFill>
                  <a:srgbClr val="FF0000"/>
                </a:solidFill>
              </a:rPr>
              <a:t> </a:t>
            </a:r>
            <a:r>
              <a:rPr lang="en-US" dirty="0" smtClean="0"/>
              <a:t>yet are </a:t>
            </a:r>
            <a:r>
              <a:rPr lang="en-US" b="1" dirty="0" smtClean="0">
                <a:solidFill>
                  <a:srgbClr val="FF0000"/>
                </a:solidFill>
              </a:rPr>
              <a:t>affordable</a:t>
            </a:r>
            <a:r>
              <a:rPr lang="en-US" b="1" dirty="0" smtClean="0"/>
              <a:t>,</a:t>
            </a:r>
            <a:r>
              <a:rPr lang="en-US" b="1" dirty="0" smtClean="0">
                <a:solidFill>
                  <a:srgbClr val="FF0000"/>
                </a:solidFill>
              </a:rPr>
              <a:t> portable</a:t>
            </a:r>
            <a:r>
              <a:rPr lang="en-US" b="1" dirty="0" smtClean="0"/>
              <a:t>, </a:t>
            </a:r>
            <a:r>
              <a:rPr lang="en-US" dirty="0" smtClean="0"/>
              <a:t>and meet </a:t>
            </a:r>
            <a:r>
              <a:rPr lang="en-US" b="1" dirty="0" smtClean="0">
                <a:solidFill>
                  <a:srgbClr val="FF0000"/>
                </a:solidFill>
              </a:rPr>
              <a:t>eye safety </a:t>
            </a:r>
            <a:r>
              <a:rPr lang="en-US" dirty="0" smtClean="0"/>
              <a:t>standards.</a:t>
            </a:r>
            <a:endParaRPr lang="en-US" dirty="0"/>
          </a:p>
        </p:txBody>
      </p:sp>
      <p:pic>
        <p:nvPicPr>
          <p:cNvPr id="8" name="Picture 10" descr="http://ts2.mm.bing.net/th?id=H.4849246885184465&amp;w=150&amp;h=128&amp;c=7&amp;rs=1&amp;pid=1.7"/>
          <p:cNvPicPr>
            <a:picLocks noChangeAspect="1" noChangeArrowheads="1"/>
          </p:cNvPicPr>
          <p:nvPr/>
        </p:nvPicPr>
        <p:blipFill>
          <a:blip r:embed="rId5" cstate="print"/>
          <a:srcRect/>
          <a:stretch>
            <a:fillRect/>
          </a:stretch>
        </p:blipFill>
        <p:spPr bwMode="auto">
          <a:xfrm>
            <a:off x="2590800" y="3581400"/>
            <a:ext cx="892968" cy="76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1" y="452735"/>
            <a:ext cx="8229599" cy="461665"/>
          </a:xfrm>
          <a:prstGeom prst="rect">
            <a:avLst/>
          </a:prstGeom>
        </p:spPr>
        <p:txBody>
          <a:bodyPr wrap="square">
            <a:spAutoFit/>
          </a:bodyPr>
          <a:lstStyle/>
          <a:p>
            <a:r>
              <a:rPr lang="en-US" sz="2400" b="1" dirty="0" smtClean="0">
                <a:solidFill>
                  <a:srgbClr val="0070C0"/>
                </a:solidFill>
              </a:rPr>
              <a:t>WRF Model PBL Height </a:t>
            </a:r>
            <a:r>
              <a:rPr lang="en-US" sz="2400" b="1" dirty="0" err="1" smtClean="0">
                <a:solidFill>
                  <a:srgbClr val="0070C0"/>
                </a:solidFill>
              </a:rPr>
              <a:t>vs</a:t>
            </a:r>
            <a:r>
              <a:rPr lang="en-US" sz="2400" b="1" dirty="0" smtClean="0">
                <a:solidFill>
                  <a:srgbClr val="0070C0"/>
                </a:solidFill>
              </a:rPr>
              <a:t> MiniMPL Backscatter Data</a:t>
            </a:r>
          </a:p>
        </p:txBody>
      </p:sp>
      <p:grpSp>
        <p:nvGrpSpPr>
          <p:cNvPr id="2" name="Group 5"/>
          <p:cNvGrpSpPr>
            <a:grpSpLocks noChangeAspect="1"/>
          </p:cNvGrpSpPr>
          <p:nvPr/>
        </p:nvGrpSpPr>
        <p:grpSpPr>
          <a:xfrm>
            <a:off x="485428" y="1066800"/>
            <a:ext cx="7914121" cy="4398138"/>
            <a:chOff x="407669" y="1617676"/>
            <a:chExt cx="4214960" cy="2342392"/>
          </a:xfrm>
        </p:grpSpPr>
        <p:pic>
          <p:nvPicPr>
            <p:cNvPr id="7" name="Picture 6" descr="concept_chart_MPL.jpg"/>
            <p:cNvPicPr>
              <a:picLocks noChangeAspect="1"/>
            </p:cNvPicPr>
            <p:nvPr/>
          </p:nvPicPr>
          <p:blipFill rotWithShape="1">
            <a:blip r:embed="rId3" cstate="print">
              <a:extLst>
                <a:ext uri="{28A0092B-C50C-407E-A947-70E740481C1C}">
                  <a14:useLocalDpi xmlns:a14="http://schemas.microsoft.com/office/drawing/2010/main" xmlns="" val="0"/>
                </a:ext>
              </a:extLst>
            </a:blip>
            <a:srcRect l="3827" t="7698" r="5679" b="17119"/>
            <a:stretch/>
          </p:blipFill>
          <p:spPr>
            <a:xfrm>
              <a:off x="407669" y="1617676"/>
              <a:ext cx="3759200" cy="2342392"/>
            </a:xfrm>
            <a:prstGeom prst="rect">
              <a:avLst/>
            </a:prstGeom>
          </p:spPr>
        </p:pic>
        <p:pic>
          <p:nvPicPr>
            <p:cNvPr id="8" name="Picture 7"/>
            <p:cNvPicPr>
              <a:picLocks noChangeAspect="1"/>
            </p:cNvPicPr>
            <p:nvPr/>
          </p:nvPicPr>
          <p:blipFill>
            <a:blip r:embed="rId4" cstate="print"/>
            <a:stretch>
              <a:fillRect/>
            </a:stretch>
          </p:blipFill>
          <p:spPr>
            <a:xfrm>
              <a:off x="4166868" y="1630857"/>
              <a:ext cx="455761" cy="2300058"/>
            </a:xfrm>
            <a:prstGeom prst="rect">
              <a:avLst/>
            </a:prstGeom>
          </p:spPr>
        </p:pic>
      </p:grpSp>
      <p:sp>
        <p:nvSpPr>
          <p:cNvPr id="6" name="TextBox 5"/>
          <p:cNvSpPr txBox="1"/>
          <p:nvPr/>
        </p:nvSpPr>
        <p:spPr>
          <a:xfrm>
            <a:off x="381000" y="5498068"/>
            <a:ext cx="6019800" cy="369332"/>
          </a:xfrm>
          <a:prstGeom prst="rect">
            <a:avLst/>
          </a:prstGeom>
          <a:noFill/>
        </p:spPr>
        <p:txBody>
          <a:bodyPr wrap="square" rtlCol="0">
            <a:spAutoFit/>
          </a:bodyPr>
          <a:lstStyle/>
          <a:p>
            <a:r>
              <a:rPr lang="en-US" b="1" dirty="0" smtClean="0">
                <a:solidFill>
                  <a:srgbClr val="0070C0"/>
                </a:solidFill>
              </a:rPr>
              <a:t>MPL Data Guides Model Diagnostics and Improvements</a:t>
            </a:r>
          </a:p>
        </p:txBody>
      </p:sp>
      <p:sp>
        <p:nvSpPr>
          <p:cNvPr id="9" name="TextBox 8"/>
          <p:cNvSpPr txBox="1"/>
          <p:nvPr/>
        </p:nvSpPr>
        <p:spPr>
          <a:xfrm>
            <a:off x="3048000" y="1066800"/>
            <a:ext cx="2514600" cy="369332"/>
          </a:xfrm>
          <a:prstGeom prst="rect">
            <a:avLst/>
          </a:prstGeom>
          <a:noFill/>
        </p:spPr>
        <p:txBody>
          <a:bodyPr wrap="square" rtlCol="0">
            <a:spAutoFit/>
          </a:bodyPr>
          <a:lstStyle/>
          <a:p>
            <a:r>
              <a:rPr lang="en-US" b="1" dirty="0" smtClean="0">
                <a:solidFill>
                  <a:srgbClr val="FFFF00"/>
                </a:solidFill>
              </a:rPr>
              <a:t>Boston  July 16, 2012</a:t>
            </a:r>
            <a:endParaRPr lang="en-US" b="1" dirty="0">
              <a:solidFill>
                <a:srgbClr val="FFFF00"/>
              </a:solidFill>
            </a:endParaRPr>
          </a:p>
        </p:txBody>
      </p:sp>
    </p:spTree>
    <p:extLst>
      <p:ext uri="{BB962C8B-B14F-4D97-AF65-F5344CB8AC3E}">
        <p14:creationId xmlns:p14="http://schemas.microsoft.com/office/powerpoint/2010/main" xmlns="" val="740263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Boston Modeling Objectives</a:t>
            </a:r>
            <a:endParaRPr lang="en-US" sz="3600" b="1" dirty="0">
              <a:solidFill>
                <a:srgbClr val="0070C0"/>
              </a:solidFill>
            </a:endParaRPr>
          </a:p>
        </p:txBody>
      </p:sp>
      <p:sp>
        <p:nvSpPr>
          <p:cNvPr id="3" name="Content Placeholder 2"/>
          <p:cNvSpPr>
            <a:spLocks noGrp="1"/>
          </p:cNvSpPr>
          <p:nvPr>
            <p:ph idx="1"/>
          </p:nvPr>
        </p:nvSpPr>
        <p:spPr>
          <a:xfrm>
            <a:off x="457200" y="1485900"/>
            <a:ext cx="8229600" cy="4000499"/>
          </a:xfrm>
        </p:spPr>
        <p:txBody>
          <a:bodyPr>
            <a:normAutofit/>
          </a:bodyPr>
          <a:lstStyle/>
          <a:p>
            <a:pPr>
              <a:spcAft>
                <a:spcPts val="600"/>
              </a:spcAft>
            </a:pPr>
            <a:r>
              <a:rPr lang="en-US" sz="2800" dirty="0" smtClean="0"/>
              <a:t>Optimize WRF-STILT to enable accurate estimates of urban GHG emissions</a:t>
            </a:r>
          </a:p>
          <a:p>
            <a:pPr lvl="1">
              <a:spcAft>
                <a:spcPts val="600"/>
              </a:spcAft>
            </a:pPr>
            <a:r>
              <a:rPr lang="en-US" dirty="0" smtClean="0"/>
              <a:t>Verification of  bottom-up inventories</a:t>
            </a:r>
          </a:p>
          <a:p>
            <a:pPr lvl="1">
              <a:spcAft>
                <a:spcPts val="600"/>
              </a:spcAft>
            </a:pPr>
            <a:r>
              <a:rPr lang="en-US" dirty="0" smtClean="0"/>
              <a:t>Quantify </a:t>
            </a:r>
            <a:r>
              <a:rPr lang="en-US" dirty="0" smtClean="0">
                <a:solidFill>
                  <a:srgbClr val="FF0000"/>
                </a:solidFill>
              </a:rPr>
              <a:t>CH</a:t>
            </a:r>
            <a:r>
              <a:rPr lang="en-US" baseline="-25000" dirty="0" smtClean="0">
                <a:solidFill>
                  <a:srgbClr val="FF0000"/>
                </a:solidFill>
              </a:rPr>
              <a:t>4</a:t>
            </a:r>
            <a:r>
              <a:rPr lang="en-US" dirty="0" smtClean="0"/>
              <a:t> gas leaks in Boston</a:t>
            </a:r>
          </a:p>
          <a:p>
            <a:pPr>
              <a:spcAft>
                <a:spcPts val="600"/>
              </a:spcAft>
            </a:pPr>
            <a:r>
              <a:rPr lang="en-US" sz="2800" dirty="0" smtClean="0"/>
              <a:t>Use </a:t>
            </a:r>
            <a:r>
              <a:rPr lang="en-US" sz="2800" dirty="0" smtClean="0">
                <a:solidFill>
                  <a:srgbClr val="FF0000"/>
                </a:solidFill>
              </a:rPr>
              <a:t>MiniMPL</a:t>
            </a:r>
            <a:r>
              <a:rPr lang="en-US" sz="2800" dirty="0" smtClean="0"/>
              <a:t> to quality-control WRF PBL</a:t>
            </a:r>
          </a:p>
          <a:p>
            <a:pPr lvl="1">
              <a:spcAft>
                <a:spcPts val="600"/>
              </a:spcAft>
            </a:pPr>
            <a:r>
              <a:rPr lang="en-US" dirty="0" smtClean="0"/>
              <a:t>Remove periods of suspect WRF simulations from inversion</a:t>
            </a:r>
          </a:p>
          <a:p>
            <a:pPr lvl="1">
              <a:spcAft>
                <a:spcPts val="600"/>
              </a:spcAft>
            </a:pPr>
            <a:r>
              <a:rPr lang="en-US" dirty="0" smtClean="0"/>
              <a:t>Quantify impact on emissions estimates from WRF errors</a:t>
            </a:r>
          </a:p>
          <a:p>
            <a:pPr lvl="1">
              <a:spcAft>
                <a:spcPts val="600"/>
              </a:spcAft>
            </a:pPr>
            <a:r>
              <a:rPr lang="en-US" smtClean="0"/>
              <a:t>Optimize </a:t>
            </a:r>
            <a:r>
              <a:rPr lang="en-US" dirty="0" smtClean="0"/>
              <a:t>WRF configuration</a:t>
            </a:r>
          </a:p>
          <a:p>
            <a:pPr>
              <a:spcAft>
                <a:spcPts val="600"/>
              </a:spcAft>
              <a:buNone/>
            </a:pPr>
            <a:endParaRPr lang="en-US" sz="28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Summary</a:t>
            </a:r>
            <a:endParaRPr lang="en-US" sz="3600" b="1" dirty="0">
              <a:solidFill>
                <a:srgbClr val="0070C0"/>
              </a:solidFill>
            </a:endParaRPr>
          </a:p>
        </p:txBody>
      </p:sp>
      <p:sp>
        <p:nvSpPr>
          <p:cNvPr id="3" name="Content Placeholder 2"/>
          <p:cNvSpPr>
            <a:spLocks noGrp="1"/>
          </p:cNvSpPr>
          <p:nvPr>
            <p:ph idx="1"/>
          </p:nvPr>
        </p:nvSpPr>
        <p:spPr>
          <a:xfrm>
            <a:off x="457200" y="1295400"/>
            <a:ext cx="8229600" cy="4716463"/>
          </a:xfrm>
        </p:spPr>
        <p:txBody>
          <a:bodyPr>
            <a:normAutofit/>
          </a:bodyPr>
          <a:lstStyle/>
          <a:p>
            <a:pPr>
              <a:spcAft>
                <a:spcPts val="600"/>
              </a:spcAft>
            </a:pPr>
            <a:r>
              <a:rPr lang="en-US" sz="2800" dirty="0" smtClean="0"/>
              <a:t>LPDMs </a:t>
            </a:r>
            <a:r>
              <a:rPr lang="en-US" sz="2800" dirty="0" smtClean="0">
                <a:solidFill>
                  <a:srgbClr val="FF0000"/>
                </a:solidFill>
              </a:rPr>
              <a:t>highly sensitive</a:t>
            </a:r>
            <a:r>
              <a:rPr lang="en-US" sz="2800" dirty="0" smtClean="0"/>
              <a:t> to quality of </a:t>
            </a:r>
            <a:r>
              <a:rPr lang="en-US" sz="2800" dirty="0" smtClean="0">
                <a:solidFill>
                  <a:srgbClr val="FF0000"/>
                </a:solidFill>
              </a:rPr>
              <a:t>meteorological</a:t>
            </a:r>
            <a:r>
              <a:rPr lang="en-US" sz="2800" dirty="0" smtClean="0"/>
              <a:t> inputs.</a:t>
            </a:r>
          </a:p>
          <a:p>
            <a:pPr>
              <a:spcAft>
                <a:spcPts val="600"/>
              </a:spcAft>
            </a:pPr>
            <a:r>
              <a:rPr lang="en-US" sz="2800" dirty="0" smtClean="0"/>
              <a:t>WRF enhanced with </a:t>
            </a:r>
            <a:r>
              <a:rPr lang="en-US" sz="2800" dirty="0" smtClean="0">
                <a:solidFill>
                  <a:srgbClr val="FF0000"/>
                </a:solidFill>
              </a:rPr>
              <a:t>urban canopy model </a:t>
            </a:r>
            <a:r>
              <a:rPr lang="en-US" sz="2800" dirty="0" smtClean="0"/>
              <a:t>and </a:t>
            </a:r>
            <a:r>
              <a:rPr lang="en-US" sz="2800" dirty="0" smtClean="0">
                <a:solidFill>
                  <a:srgbClr val="FF0000"/>
                </a:solidFill>
              </a:rPr>
              <a:t>high spatial resolution </a:t>
            </a:r>
            <a:r>
              <a:rPr lang="en-US" sz="2800" dirty="0" smtClean="0"/>
              <a:t>enables better top-down emissions estimates in urban areas.  </a:t>
            </a:r>
            <a:endParaRPr lang="en-US" dirty="0" smtClean="0">
              <a:solidFill>
                <a:srgbClr val="FF0000"/>
              </a:solidFill>
            </a:endParaRPr>
          </a:p>
          <a:p>
            <a:pPr>
              <a:spcAft>
                <a:spcPts val="600"/>
              </a:spcAft>
            </a:pPr>
            <a:r>
              <a:rPr lang="en-US" sz="2800" dirty="0" smtClean="0"/>
              <a:t>Work ongoing to optimize </a:t>
            </a:r>
            <a:r>
              <a:rPr lang="en-US" sz="2800" dirty="0" smtClean="0">
                <a:solidFill>
                  <a:srgbClr val="FF0000"/>
                </a:solidFill>
              </a:rPr>
              <a:t>WRF-STILT</a:t>
            </a:r>
            <a:r>
              <a:rPr lang="en-US" sz="2800" dirty="0" smtClean="0"/>
              <a:t> for monitoring </a:t>
            </a:r>
            <a:r>
              <a:rPr lang="en-US" sz="2800" dirty="0" smtClean="0">
                <a:solidFill>
                  <a:srgbClr val="FF0000"/>
                </a:solidFill>
              </a:rPr>
              <a:t>GHG emissions </a:t>
            </a:r>
            <a:r>
              <a:rPr lang="en-US" sz="2800" dirty="0" smtClean="0"/>
              <a:t>utilizing advanced instrumentation and robust measurement networks.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503238"/>
            <a:ext cx="8915400" cy="563562"/>
          </a:xfrm>
        </p:spPr>
        <p:txBody>
          <a:bodyPr>
            <a:normAutofit/>
          </a:bodyPr>
          <a:lstStyle/>
          <a:p>
            <a:r>
              <a:rPr lang="en-US" sz="2400" b="1" dirty="0" smtClean="0">
                <a:solidFill>
                  <a:srgbClr val="0070C0"/>
                </a:solidFill>
              </a:rPr>
              <a:t>Enhanced WRF Improves CO</a:t>
            </a:r>
            <a:r>
              <a:rPr lang="en-US" sz="2400" b="1" baseline="-25000" dirty="0" smtClean="0">
                <a:solidFill>
                  <a:srgbClr val="0070C0"/>
                </a:solidFill>
              </a:rPr>
              <a:t>2</a:t>
            </a:r>
            <a:r>
              <a:rPr lang="en-US" sz="2400" b="1" dirty="0" smtClean="0">
                <a:solidFill>
                  <a:srgbClr val="0070C0"/>
                </a:solidFill>
              </a:rPr>
              <a:t> Simulations in Salt Lake City</a:t>
            </a:r>
          </a:p>
        </p:txBody>
      </p:sp>
      <p:sp>
        <p:nvSpPr>
          <p:cNvPr id="5" name="Rectangle 4"/>
          <p:cNvSpPr/>
          <p:nvPr/>
        </p:nvSpPr>
        <p:spPr>
          <a:xfrm>
            <a:off x="5791200" y="1219200"/>
            <a:ext cx="2414251" cy="369332"/>
          </a:xfrm>
          <a:prstGeom prst="rect">
            <a:avLst/>
          </a:prstGeom>
        </p:spPr>
        <p:txBody>
          <a:bodyPr wrap="none">
            <a:spAutoFit/>
          </a:bodyPr>
          <a:lstStyle/>
          <a:p>
            <a:r>
              <a:rPr lang="en-US" dirty="0" smtClean="0"/>
              <a:t>Mean Diurnal CO</a:t>
            </a:r>
            <a:r>
              <a:rPr lang="en-US" baseline="-25000" dirty="0" smtClean="0"/>
              <a:t>2</a:t>
            </a:r>
            <a:r>
              <a:rPr lang="en-US" dirty="0" smtClean="0"/>
              <a:t> Cycle</a:t>
            </a:r>
            <a:endParaRPr lang="en-US" dirty="0"/>
          </a:p>
        </p:txBody>
      </p:sp>
      <p:pic>
        <p:nvPicPr>
          <p:cNvPr id="4" name="Picture 3" descr="diurnal_meansrmse_6panel.pdf"/>
          <p:cNvPicPr>
            <a:picLocks noChangeAspect="1"/>
          </p:cNvPicPr>
          <p:nvPr/>
        </p:nvPicPr>
        <p:blipFill>
          <a:blip r:embed="rId3" cstate="print"/>
          <a:srcRect t="1728" r="47374" b="67222"/>
          <a:stretch>
            <a:fillRect/>
          </a:stretch>
        </p:blipFill>
        <p:spPr>
          <a:xfrm>
            <a:off x="4495800" y="1524000"/>
            <a:ext cx="4457700" cy="3581400"/>
          </a:xfrm>
          <a:prstGeom prst="rect">
            <a:avLst/>
          </a:prstGeom>
        </p:spPr>
      </p:pic>
      <p:sp>
        <p:nvSpPr>
          <p:cNvPr id="9" name="TextBox 8"/>
          <p:cNvSpPr txBox="1"/>
          <p:nvPr/>
        </p:nvSpPr>
        <p:spPr>
          <a:xfrm>
            <a:off x="7086600" y="1619251"/>
            <a:ext cx="1600200" cy="984885"/>
          </a:xfrm>
          <a:prstGeom prst="rect">
            <a:avLst/>
          </a:prstGeom>
          <a:solidFill>
            <a:schemeClr val="bg1"/>
          </a:solidFill>
        </p:spPr>
        <p:txBody>
          <a:bodyPr wrap="square" lIns="0" rIns="0" rtlCol="0">
            <a:spAutoFit/>
          </a:bodyPr>
          <a:lstStyle/>
          <a:p>
            <a:pPr algn="ctr"/>
            <a:r>
              <a:rPr lang="en-US" sz="1400" b="1" dirty="0" smtClean="0"/>
              <a:t>OBS</a:t>
            </a:r>
          </a:p>
          <a:p>
            <a:pPr algn="ctr"/>
            <a:r>
              <a:rPr lang="en-US" sz="1400" b="1" dirty="0" smtClean="0">
                <a:solidFill>
                  <a:srgbClr val="FF0000"/>
                </a:solidFill>
              </a:rPr>
              <a:t>4 km, No UCM</a:t>
            </a:r>
          </a:p>
          <a:p>
            <a:pPr algn="ctr"/>
            <a:r>
              <a:rPr lang="en-US" sz="1400" b="1" dirty="0" smtClean="0">
                <a:solidFill>
                  <a:srgbClr val="33CC33"/>
                </a:solidFill>
              </a:rPr>
              <a:t>1.33 km,  UCM</a:t>
            </a:r>
          </a:p>
          <a:p>
            <a:pPr algn="ctr"/>
            <a:endParaRPr lang="en-US" sz="1600" dirty="0">
              <a:solidFill>
                <a:srgbClr val="FF0000"/>
              </a:solidFill>
            </a:endParaRPr>
          </a:p>
        </p:txBody>
      </p:sp>
      <p:sp>
        <p:nvSpPr>
          <p:cNvPr id="17" name="TextBox 16"/>
          <p:cNvSpPr txBox="1"/>
          <p:nvPr/>
        </p:nvSpPr>
        <p:spPr>
          <a:xfrm>
            <a:off x="4343400" y="2438400"/>
            <a:ext cx="461665" cy="1269325"/>
          </a:xfrm>
          <a:prstGeom prst="rect">
            <a:avLst/>
          </a:prstGeom>
          <a:noFill/>
        </p:spPr>
        <p:txBody>
          <a:bodyPr vert="vert270" wrap="square" rtlCol="0">
            <a:spAutoFit/>
          </a:bodyPr>
          <a:lstStyle/>
          <a:p>
            <a:r>
              <a:rPr lang="en-US" b="1" dirty="0" smtClean="0"/>
              <a:t>CO</a:t>
            </a:r>
            <a:r>
              <a:rPr lang="en-US" b="1" baseline="-25000" dirty="0" smtClean="0"/>
              <a:t>2</a:t>
            </a:r>
            <a:r>
              <a:rPr lang="en-US" b="1" dirty="0" smtClean="0"/>
              <a:t> (</a:t>
            </a:r>
            <a:r>
              <a:rPr lang="en-US" b="1" dirty="0" err="1" smtClean="0"/>
              <a:t>ppmv</a:t>
            </a:r>
            <a:r>
              <a:rPr lang="en-US" b="1" dirty="0" smtClean="0"/>
              <a:t>)</a:t>
            </a:r>
            <a:endParaRPr lang="en-US" b="1" dirty="0"/>
          </a:p>
        </p:txBody>
      </p:sp>
      <p:sp>
        <p:nvSpPr>
          <p:cNvPr id="18" name="TextBox 17"/>
          <p:cNvSpPr txBox="1"/>
          <p:nvPr/>
        </p:nvSpPr>
        <p:spPr>
          <a:xfrm>
            <a:off x="6172200" y="5181600"/>
            <a:ext cx="1752600" cy="369332"/>
          </a:xfrm>
          <a:prstGeom prst="rect">
            <a:avLst/>
          </a:prstGeom>
          <a:noFill/>
        </p:spPr>
        <p:txBody>
          <a:bodyPr wrap="square" rtlCol="0">
            <a:spAutoFit/>
          </a:bodyPr>
          <a:lstStyle/>
          <a:p>
            <a:r>
              <a:rPr lang="en-US" b="1" dirty="0" smtClean="0"/>
              <a:t>Hour (UTC)</a:t>
            </a:r>
            <a:endParaRPr lang="en-US" b="1" dirty="0"/>
          </a:p>
        </p:txBody>
      </p:sp>
      <p:sp>
        <p:nvSpPr>
          <p:cNvPr id="19" name="TextBox 18"/>
          <p:cNvSpPr txBox="1"/>
          <p:nvPr/>
        </p:nvSpPr>
        <p:spPr>
          <a:xfrm>
            <a:off x="152400" y="5029200"/>
            <a:ext cx="4000500" cy="923330"/>
          </a:xfrm>
          <a:prstGeom prst="rect">
            <a:avLst/>
          </a:prstGeom>
          <a:noFill/>
        </p:spPr>
        <p:txBody>
          <a:bodyPr wrap="square" rtlCol="0">
            <a:spAutoFit/>
          </a:bodyPr>
          <a:lstStyle/>
          <a:p>
            <a:r>
              <a:rPr lang="en-US" dirty="0" smtClean="0"/>
              <a:t>WRF with </a:t>
            </a:r>
            <a:r>
              <a:rPr lang="en-US" dirty="0" smtClean="0">
                <a:solidFill>
                  <a:srgbClr val="FF0000"/>
                </a:solidFill>
              </a:rPr>
              <a:t>Urban Canopy Model  (UCM) </a:t>
            </a:r>
            <a:r>
              <a:rPr lang="en-US" dirty="0" smtClean="0"/>
              <a:t>captures evening collapse of convective boundary layer.</a:t>
            </a:r>
            <a:endParaRPr lang="en-US" dirty="0"/>
          </a:p>
        </p:txBody>
      </p:sp>
      <p:grpSp>
        <p:nvGrpSpPr>
          <p:cNvPr id="2" name="Group 11"/>
          <p:cNvGrpSpPr/>
          <p:nvPr/>
        </p:nvGrpSpPr>
        <p:grpSpPr>
          <a:xfrm>
            <a:off x="66675" y="1600200"/>
            <a:ext cx="4276725" cy="3200400"/>
            <a:chOff x="66675" y="1600200"/>
            <a:chExt cx="4276725" cy="3200400"/>
          </a:xfrm>
        </p:grpSpPr>
        <p:pic>
          <p:nvPicPr>
            <p:cNvPr id="11" name="Picture 10" descr="VX080_obs_plSLC-Turb_plSLC-Turb-U_d04_001017-001018-potT-potT_vs_Height-200010180251.png"/>
            <p:cNvPicPr>
              <a:picLocks noChangeAspect="1"/>
            </p:cNvPicPr>
            <p:nvPr/>
          </p:nvPicPr>
          <p:blipFill>
            <a:blip r:embed="rId4" cstate="print"/>
            <a:srcRect t="16250" r="5000" b="5000"/>
            <a:stretch>
              <a:fillRect/>
            </a:stretch>
          </p:blipFill>
          <p:spPr>
            <a:xfrm>
              <a:off x="66675" y="1600200"/>
              <a:ext cx="4276725" cy="3200400"/>
            </a:xfrm>
            <a:prstGeom prst="rect">
              <a:avLst/>
            </a:prstGeom>
          </p:spPr>
        </p:pic>
        <p:sp>
          <p:nvSpPr>
            <p:cNvPr id="21" name="TextBox 20"/>
            <p:cNvSpPr txBox="1"/>
            <p:nvPr/>
          </p:nvSpPr>
          <p:spPr>
            <a:xfrm>
              <a:off x="838200" y="2143124"/>
              <a:ext cx="514350" cy="400110"/>
            </a:xfrm>
            <a:prstGeom prst="rect">
              <a:avLst/>
            </a:prstGeom>
            <a:solidFill>
              <a:schemeClr val="bg1"/>
            </a:solidFill>
          </p:spPr>
          <p:txBody>
            <a:bodyPr wrap="square" lIns="0" tIns="0" rIns="0" bIns="91440" rtlCol="0">
              <a:spAutoFit/>
            </a:bodyPr>
            <a:lstStyle/>
            <a:p>
              <a:r>
                <a:rPr lang="en-US" sz="1000" b="1" dirty="0" smtClean="0">
                  <a:solidFill>
                    <a:srgbClr val="FF0000"/>
                  </a:solidFill>
                </a:rPr>
                <a:t>  No UCM</a:t>
              </a:r>
            </a:p>
            <a:p>
              <a:r>
                <a:rPr lang="en-US" sz="1000" b="1" dirty="0" smtClean="0">
                  <a:solidFill>
                    <a:srgbClr val="00B050"/>
                  </a:solidFill>
                </a:rPr>
                <a:t>  UCM</a:t>
              </a:r>
              <a:endParaRPr lang="en-US" sz="1000" b="1" dirty="0">
                <a:solidFill>
                  <a:srgbClr val="00B050"/>
                </a:solidFill>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524000"/>
            <a:ext cx="8229600" cy="4076700"/>
          </a:xfrm>
        </p:spPr>
        <p:txBody>
          <a:bodyPr>
            <a:normAutofit/>
          </a:bodyPr>
          <a:lstStyle/>
          <a:p>
            <a:pPr>
              <a:spcAft>
                <a:spcPts val="1800"/>
              </a:spcAft>
            </a:pPr>
            <a:r>
              <a:rPr lang="en-US" dirty="0" smtClean="0"/>
              <a:t>Lagrangian Particle Dispersion Model (LPDM) Inter-</a:t>
            </a:r>
            <a:r>
              <a:rPr lang="en-US" dirty="0" err="1" smtClean="0"/>
              <a:t>comparision</a:t>
            </a:r>
            <a:endParaRPr lang="en-US" dirty="0" smtClean="0"/>
          </a:p>
          <a:p>
            <a:pPr lvl="1">
              <a:spcAft>
                <a:spcPts val="1800"/>
              </a:spcAft>
            </a:pPr>
            <a:r>
              <a:rPr lang="en-US" dirty="0" smtClean="0"/>
              <a:t>Evaluate LPDMs with </a:t>
            </a:r>
            <a:r>
              <a:rPr lang="en-US" dirty="0" smtClean="0">
                <a:solidFill>
                  <a:srgbClr val="FF0000"/>
                </a:solidFill>
              </a:rPr>
              <a:t>controlled tracer </a:t>
            </a:r>
            <a:r>
              <a:rPr lang="en-US" dirty="0" smtClean="0"/>
              <a:t>release experiments</a:t>
            </a:r>
          </a:p>
          <a:p>
            <a:pPr>
              <a:spcAft>
                <a:spcPts val="1800"/>
              </a:spcAft>
            </a:pPr>
            <a:r>
              <a:rPr lang="en-US" dirty="0" smtClean="0"/>
              <a:t>Urban Greenhouse Gas (GHG) Simulations</a:t>
            </a:r>
          </a:p>
          <a:p>
            <a:pPr lvl="1">
              <a:spcAft>
                <a:spcPts val="1800"/>
              </a:spcAft>
            </a:pPr>
            <a:r>
              <a:rPr lang="en-US" dirty="0" smtClean="0"/>
              <a:t>Enable </a:t>
            </a:r>
            <a:r>
              <a:rPr lang="en-US" dirty="0" smtClean="0">
                <a:solidFill>
                  <a:srgbClr val="FF0000"/>
                </a:solidFill>
              </a:rPr>
              <a:t>top-down monitoring </a:t>
            </a:r>
            <a:r>
              <a:rPr lang="en-US" dirty="0" smtClean="0"/>
              <a:t>of CO</a:t>
            </a:r>
            <a:r>
              <a:rPr lang="en-US" baseline="-25000" dirty="0" smtClean="0"/>
              <a:t>2</a:t>
            </a:r>
            <a:r>
              <a:rPr lang="en-US" dirty="0" smtClean="0"/>
              <a:t> and CH</a:t>
            </a:r>
            <a:r>
              <a:rPr lang="en-US" baseline="-25000" dirty="0" smtClean="0"/>
              <a:t>4 </a:t>
            </a:r>
            <a:r>
              <a:rPr lang="en-US" dirty="0" smtClean="0"/>
              <a:t>emissions</a:t>
            </a:r>
          </a:p>
        </p:txBody>
      </p:sp>
      <p:sp>
        <p:nvSpPr>
          <p:cNvPr id="2" name="Title 1"/>
          <p:cNvSpPr>
            <a:spLocks noGrp="1"/>
          </p:cNvSpPr>
          <p:nvPr>
            <p:ph type="title" idx="4294967295"/>
          </p:nvPr>
        </p:nvSpPr>
        <p:spPr>
          <a:xfrm>
            <a:off x="0" y="427038"/>
            <a:ext cx="8382000" cy="715962"/>
          </a:xfrm>
        </p:spPr>
        <p:txBody>
          <a:bodyPr>
            <a:normAutofit/>
          </a:bodyPr>
          <a:lstStyle/>
          <a:p>
            <a:r>
              <a:rPr lang="en-US" sz="2800" b="1" dirty="0" smtClean="0">
                <a:solidFill>
                  <a:srgbClr val="0070C0"/>
                </a:solidFill>
              </a:rPr>
              <a:t>Focus on Meteorology Driving Transport Models</a:t>
            </a:r>
            <a:endParaRPr lang="en-US" sz="2800" b="1" dirty="0">
              <a:solidFill>
                <a:srgbClr val="0070C0"/>
              </a:solidFill>
            </a:endParaRPr>
          </a:p>
        </p:txBody>
      </p:sp>
    </p:spTree>
    <p:extLst>
      <p:ext uri="{BB962C8B-B14F-4D97-AF65-F5344CB8AC3E}">
        <p14:creationId xmlns="" xmlns:p14="http://schemas.microsoft.com/office/powerpoint/2010/main" xmlns:mv="urn:schemas-microsoft-com:mac:vml" xmlns:mc="http://schemas.openxmlformats.org/markup-compatibility/2006" val="847908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503238"/>
            <a:ext cx="8686800" cy="487362"/>
          </a:xfrm>
        </p:spPr>
        <p:txBody>
          <a:bodyPr>
            <a:normAutofit fontScale="90000"/>
          </a:bodyPr>
          <a:lstStyle/>
          <a:p>
            <a:r>
              <a:rPr lang="en-US" sz="2400" b="1" dirty="0" smtClean="0">
                <a:solidFill>
                  <a:srgbClr val="0070C0"/>
                </a:solidFill>
              </a:rPr>
              <a:t>Effect of High-resolution, UCM on Salt Lake City CO</a:t>
            </a:r>
            <a:r>
              <a:rPr lang="en-US" sz="2400" b="1" baseline="-25000" dirty="0" smtClean="0">
                <a:solidFill>
                  <a:srgbClr val="0070C0"/>
                </a:solidFill>
              </a:rPr>
              <a:t>2</a:t>
            </a:r>
            <a:r>
              <a:rPr lang="en-US" sz="2400" b="1" dirty="0" smtClean="0">
                <a:solidFill>
                  <a:srgbClr val="0070C0"/>
                </a:solidFill>
              </a:rPr>
              <a:t> simulation </a:t>
            </a:r>
          </a:p>
        </p:txBody>
      </p:sp>
      <p:sp>
        <p:nvSpPr>
          <p:cNvPr id="24579" name="Content Placeholder 2"/>
          <p:cNvSpPr>
            <a:spLocks noGrp="1"/>
          </p:cNvSpPr>
          <p:nvPr>
            <p:ph idx="1"/>
          </p:nvPr>
        </p:nvSpPr>
        <p:spPr>
          <a:xfrm>
            <a:off x="457200" y="1295400"/>
            <a:ext cx="8229600" cy="3429000"/>
          </a:xfrm>
        </p:spPr>
        <p:txBody>
          <a:bodyPr>
            <a:normAutofit/>
          </a:bodyPr>
          <a:lstStyle/>
          <a:p>
            <a:pPr>
              <a:spcBef>
                <a:spcPts val="1200"/>
              </a:spcBef>
              <a:spcAft>
                <a:spcPts val="1200"/>
              </a:spcAft>
            </a:pPr>
            <a:r>
              <a:rPr lang="en-US" dirty="0" smtClean="0">
                <a:ea typeface="Tahoma" charset="0"/>
                <a:cs typeface="Tahoma" charset="0"/>
              </a:rPr>
              <a:t>Improved diurnal cycle of CO</a:t>
            </a:r>
            <a:r>
              <a:rPr lang="en-US" baseline="-25000" dirty="0" smtClean="0">
                <a:ea typeface="Tahoma" charset="0"/>
                <a:cs typeface="Tahoma" charset="0"/>
              </a:rPr>
              <a:t>2</a:t>
            </a:r>
            <a:endParaRPr lang="en-US" dirty="0" smtClean="0">
              <a:ea typeface="Tahoma" charset="0"/>
              <a:cs typeface="Tahoma" charset="0"/>
            </a:endParaRPr>
          </a:p>
          <a:p>
            <a:pPr lvl="1">
              <a:spcBef>
                <a:spcPts val="1200"/>
              </a:spcBef>
              <a:spcAft>
                <a:spcPts val="1200"/>
              </a:spcAft>
            </a:pPr>
            <a:r>
              <a:rPr lang="en-US" sz="2400" dirty="0" smtClean="0">
                <a:ea typeface="Tahoma" charset="0"/>
                <a:cs typeface="Tahoma" charset="0"/>
              </a:rPr>
              <a:t>improvement in late afternoon concentrations</a:t>
            </a:r>
          </a:p>
          <a:p>
            <a:pPr lvl="1">
              <a:spcBef>
                <a:spcPts val="1200"/>
              </a:spcBef>
              <a:spcAft>
                <a:spcPts val="1200"/>
              </a:spcAft>
            </a:pPr>
            <a:r>
              <a:rPr lang="en-US" sz="2400" dirty="0" smtClean="0">
                <a:ea typeface="Tahoma" charset="0"/>
                <a:cs typeface="Tahoma" charset="0"/>
              </a:rPr>
              <a:t>still leaves issues with nighttime/early morning maximum</a:t>
            </a:r>
          </a:p>
          <a:p>
            <a:pPr>
              <a:spcBef>
                <a:spcPts val="1200"/>
              </a:spcBef>
              <a:spcAft>
                <a:spcPts val="1200"/>
              </a:spcAft>
            </a:pPr>
            <a:r>
              <a:rPr lang="en-US" dirty="0" smtClean="0">
                <a:ea typeface="Tahoma" charset="0"/>
                <a:cs typeface="Tahoma" charset="0"/>
              </a:rPr>
              <a:t>High-resolution and UCM enable more robust trend detection</a:t>
            </a:r>
            <a:r>
              <a:rPr lang="en-US" baseline="30000" dirty="0" smtClean="0">
                <a:ea typeface="Tahoma" charset="0"/>
                <a:cs typeface="Tahoma" charset="0"/>
              </a:rPr>
              <a:t>1,2</a:t>
            </a:r>
          </a:p>
        </p:txBody>
      </p:sp>
      <p:sp>
        <p:nvSpPr>
          <p:cNvPr id="31745" name="Rectangle 1"/>
          <p:cNvSpPr>
            <a:spLocks noChangeArrowheads="1"/>
          </p:cNvSpPr>
          <p:nvPr/>
        </p:nvSpPr>
        <p:spPr bwMode="auto">
          <a:xfrm>
            <a:off x="533400" y="5029200"/>
            <a:ext cx="671632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baseline="30000" dirty="0" smtClean="0">
                <a:latin typeface="Arial" pitchFamily="34" charset="0"/>
                <a:ea typeface="Times New Roman" pitchFamily="18" charset="0"/>
              </a:rPr>
              <a:t>1</a:t>
            </a:r>
            <a:r>
              <a:rPr kumimoji="0" lang="en-US" b="1" i="0" u="none" strike="noStrike" cap="none" normalizeH="0" baseline="0" dirty="0" smtClean="0">
                <a:ln>
                  <a:noFill/>
                </a:ln>
                <a:solidFill>
                  <a:srgbClr val="FF0000"/>
                </a:solidFill>
                <a:effectLst/>
                <a:latin typeface="Arial" pitchFamily="34" charset="0"/>
                <a:ea typeface="Times New Roman" pitchFamily="18" charset="0"/>
              </a:rPr>
              <a:t>McKain</a:t>
            </a:r>
            <a:r>
              <a:rPr lang="en-US" b="1" dirty="0" smtClean="0">
                <a:solidFill>
                  <a:srgbClr val="FF0000"/>
                </a:solidFill>
                <a:latin typeface="Arial" pitchFamily="34" charset="0"/>
                <a:ea typeface="Times New Roman" pitchFamily="18" charset="0"/>
              </a:rPr>
              <a:t> et al.</a:t>
            </a:r>
            <a:r>
              <a:rPr kumimoji="0" lang="en-US" b="1" i="0" u="none" strike="noStrike" cap="none" normalizeH="0" baseline="0" dirty="0" smtClean="0">
                <a:ln>
                  <a:noFill/>
                </a:ln>
                <a:solidFill>
                  <a:srgbClr val="FF0000"/>
                </a:solidFill>
                <a:effectLst/>
                <a:latin typeface="Arial" pitchFamily="34" charset="0"/>
                <a:ea typeface="Times New Roman" pitchFamily="18" charset="0"/>
              </a:rPr>
              <a:t>, 2012: </a:t>
            </a:r>
            <a:r>
              <a:rPr kumimoji="0" lang="en-US" b="1" i="1" u="none" strike="noStrike" cap="none" normalizeH="0" baseline="0" dirty="0" smtClean="0">
                <a:ln>
                  <a:noFill/>
                </a:ln>
                <a:solidFill>
                  <a:srgbClr val="FF0000"/>
                </a:solidFill>
                <a:effectLst/>
                <a:latin typeface="Arial" pitchFamily="34" charset="0"/>
                <a:ea typeface="Times New Roman" pitchFamily="18" charset="0"/>
              </a:rPr>
              <a:t>Proc. Natl. Acad. Sci.</a:t>
            </a:r>
            <a:r>
              <a:rPr kumimoji="0" lang="en-US" b="1" i="0" u="none" strike="noStrike" cap="none" normalizeH="0" baseline="0" dirty="0" smtClean="0">
                <a:ln>
                  <a:noFill/>
                </a:ln>
                <a:solidFill>
                  <a:srgbClr val="FF0000"/>
                </a:solidFill>
                <a:effectLst/>
                <a:latin typeface="Arial" pitchFamily="34" charset="0"/>
                <a:ea typeface="Times New Roman" pitchFamily="18" charset="0"/>
              </a:rPr>
              <a:t>, 109</a:t>
            </a:r>
            <a:r>
              <a:rPr kumimoji="0" lang="en-US" b="1" i="1" u="none" strike="noStrike" cap="none" normalizeH="0" baseline="0" dirty="0" smtClean="0">
                <a:ln>
                  <a:noFill/>
                </a:ln>
                <a:solidFill>
                  <a:srgbClr val="FF0000"/>
                </a:solidFill>
                <a:effectLst/>
                <a:latin typeface="Arial" pitchFamily="34" charset="0"/>
                <a:ea typeface="Times New Roman" pitchFamily="18" charset="0"/>
              </a:rPr>
              <a:t>,</a:t>
            </a:r>
            <a:r>
              <a:rPr kumimoji="0" lang="en-US" b="1" i="0" u="none" strike="noStrike" cap="none" normalizeH="0" baseline="0" dirty="0" smtClean="0">
                <a:ln>
                  <a:noFill/>
                </a:ln>
                <a:solidFill>
                  <a:srgbClr val="FF0000"/>
                </a:solidFill>
                <a:effectLst/>
                <a:latin typeface="Arial" pitchFamily="34" charset="0"/>
                <a:ea typeface="Times New Roman" pitchFamily="18" charset="0"/>
              </a:rPr>
              <a:t>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8423</a:t>
            </a:r>
            <a:r>
              <a:rPr kumimoji="0" lang="en-US" b="1" i="0" u="none" strike="noStrike" cap="none" normalizeH="0" baseline="0" dirty="0" smtClean="0">
                <a:ln>
                  <a:noFill/>
                </a:ln>
                <a:solidFill>
                  <a:srgbClr val="FF0000"/>
                </a:solidFill>
                <a:effectLst/>
                <a:latin typeface="Arial" pitchFamily="34" charset="0"/>
                <a:ea typeface="Times New Roman" pitchFamily="18" charset="0"/>
              </a:rPr>
              <a:t>–</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8428.</a:t>
            </a:r>
            <a:endParaRPr kumimoji="0" lang="en-US" b="1" i="0" u="none" strike="noStrike" cap="none" normalizeH="0" baseline="0" dirty="0" smtClean="0">
              <a:ln>
                <a:noFill/>
              </a:ln>
              <a:solidFill>
                <a:srgbClr val="FF0000"/>
              </a:solidFill>
              <a:effectLst/>
              <a:latin typeface="Arial" pitchFamily="34" charset="0"/>
            </a:endParaRPr>
          </a:p>
        </p:txBody>
      </p:sp>
      <p:sp>
        <p:nvSpPr>
          <p:cNvPr id="5" name="TextBox 4"/>
          <p:cNvSpPr txBox="1"/>
          <p:nvPr/>
        </p:nvSpPr>
        <p:spPr>
          <a:xfrm>
            <a:off x="533400" y="5562600"/>
            <a:ext cx="7543800" cy="369332"/>
          </a:xfrm>
          <a:prstGeom prst="rect">
            <a:avLst/>
          </a:prstGeom>
          <a:noFill/>
        </p:spPr>
        <p:txBody>
          <a:bodyPr wrap="square" rtlCol="0">
            <a:spAutoFit/>
          </a:bodyPr>
          <a:lstStyle/>
          <a:p>
            <a:r>
              <a:rPr lang="en-US" baseline="30000" dirty="0" smtClean="0">
                <a:latin typeface="Arial" pitchFamily="34" charset="0"/>
                <a:cs typeface="Arial" pitchFamily="34" charset="0"/>
              </a:rPr>
              <a:t>2</a:t>
            </a:r>
            <a:r>
              <a:rPr lang="en-US" b="1" dirty="0" smtClean="0">
                <a:solidFill>
                  <a:srgbClr val="FF0000"/>
                </a:solidFill>
                <a:latin typeface="Arial" pitchFamily="34" charset="0"/>
                <a:cs typeface="Arial" pitchFamily="34" charset="0"/>
              </a:rPr>
              <a:t>Nehrkorn et al., 2013: </a:t>
            </a:r>
            <a:r>
              <a:rPr lang="en-US" b="1" i="1" dirty="0" smtClean="0">
                <a:solidFill>
                  <a:srgbClr val="FF0000"/>
                </a:solidFill>
                <a:latin typeface="Arial" pitchFamily="34" charset="0"/>
                <a:cs typeface="Arial" pitchFamily="34" charset="0"/>
              </a:rPr>
              <a:t>J. Appl. </a:t>
            </a:r>
            <a:r>
              <a:rPr lang="en-US" b="1" i="1" dirty="0" err="1" smtClean="0">
                <a:solidFill>
                  <a:srgbClr val="FF0000"/>
                </a:solidFill>
                <a:latin typeface="Arial" pitchFamily="34" charset="0"/>
                <a:cs typeface="Arial" pitchFamily="34" charset="0"/>
              </a:rPr>
              <a:t>Meteorol</a:t>
            </a:r>
            <a:r>
              <a:rPr lang="en-US" b="1" i="1" dirty="0" smtClean="0">
                <a:solidFill>
                  <a:srgbClr val="FF0000"/>
                </a:solidFill>
                <a:latin typeface="Arial" pitchFamily="34" charset="0"/>
                <a:cs typeface="Arial" pitchFamily="34" charset="0"/>
              </a:rPr>
              <a:t>  </a:t>
            </a:r>
            <a:r>
              <a:rPr lang="en-US" b="1" i="1" dirty="0" err="1" smtClean="0">
                <a:solidFill>
                  <a:srgbClr val="FF0000"/>
                </a:solidFill>
                <a:latin typeface="Arial" pitchFamily="34" charset="0"/>
                <a:cs typeface="Arial" pitchFamily="34" charset="0"/>
              </a:rPr>
              <a:t>Climatol</a:t>
            </a:r>
            <a:r>
              <a:rPr lang="en-US" b="1" dirty="0" smtClean="0">
                <a:solidFill>
                  <a:srgbClr val="FF0000"/>
                </a:solidFill>
                <a:latin typeface="Arial" pitchFamily="34" charset="0"/>
                <a:cs typeface="Arial" pitchFamily="34" charset="0"/>
              </a:rPr>
              <a:t>., 52, 323–340. </a:t>
            </a:r>
            <a:endParaRPr lang="en-US" b="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Boston Area </a:t>
            </a:r>
            <a:r>
              <a:rPr lang="en-US" sz="3600" dirty="0" smtClean="0">
                <a:solidFill>
                  <a:srgbClr val="0070C0"/>
                </a:solidFill>
              </a:rPr>
              <a:t>WRF Domains</a:t>
            </a:r>
            <a:endParaRPr lang="en-US" sz="3600" b="1" dirty="0">
              <a:solidFill>
                <a:srgbClr val="0070C0"/>
              </a:solidFill>
            </a:endParaRPr>
          </a:p>
        </p:txBody>
      </p:sp>
      <p:pic>
        <p:nvPicPr>
          <p:cNvPr id="4" name="Picture 3" descr="LU33_BOS-Turb-U.pdf"/>
          <p:cNvPicPr>
            <a:picLocks noChangeAspect="1"/>
          </p:cNvPicPr>
          <p:nvPr/>
        </p:nvPicPr>
        <p:blipFill>
          <a:blip r:embed="rId3" cstate="print"/>
          <a:srcRect l="47507" t="34648" r="20365" b="21625"/>
          <a:stretch>
            <a:fillRect/>
          </a:stretch>
        </p:blipFill>
        <p:spPr>
          <a:xfrm>
            <a:off x="3657600" y="1066800"/>
            <a:ext cx="4709410" cy="4953000"/>
          </a:xfrm>
          <a:prstGeom prst="rect">
            <a:avLst/>
          </a:prstGeom>
        </p:spPr>
      </p:pic>
      <p:cxnSp>
        <p:nvCxnSpPr>
          <p:cNvPr id="6" name="Straight Arrow Connector 5"/>
          <p:cNvCxnSpPr/>
          <p:nvPr/>
        </p:nvCxnSpPr>
        <p:spPr>
          <a:xfrm flipV="1">
            <a:off x="2966953" y="2514600"/>
            <a:ext cx="2900447" cy="81213"/>
          </a:xfrm>
          <a:prstGeom prst="straightConnector1">
            <a:avLst/>
          </a:prstGeom>
          <a:ln>
            <a:solidFill>
              <a:srgbClr val="0066FF"/>
            </a:solidFill>
            <a:tailEnd type="arrow"/>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934884" y="2390469"/>
            <a:ext cx="2036916" cy="352731"/>
          </a:xfrm>
          <a:prstGeom prst="rect">
            <a:avLst/>
          </a:prstGeom>
        </p:spPr>
        <p:txBody>
          <a:bodyPr vert="horz" lIns="0" tIns="45720" rIns="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000" b="1" dirty="0" smtClean="0">
                <a:latin typeface="Arial" pitchFamily="34" charset="0"/>
                <a:cs typeface="Arial" pitchFamily="34" charset="0"/>
              </a:rPr>
              <a:t>d04:1.33 km,</a:t>
            </a: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used for</a:t>
            </a:r>
            <a:r>
              <a:rPr kumimoji="0" lang="en-US" sz="10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verification</a:t>
            </a:r>
          </a:p>
        </p:txBody>
      </p:sp>
      <p:sp>
        <p:nvSpPr>
          <p:cNvPr id="8" name="Content Placeholder 2"/>
          <p:cNvSpPr txBox="1">
            <a:spLocks/>
          </p:cNvSpPr>
          <p:nvPr/>
        </p:nvSpPr>
        <p:spPr>
          <a:xfrm>
            <a:off x="838200" y="4419600"/>
            <a:ext cx="685800" cy="352731"/>
          </a:xfrm>
          <a:prstGeom prst="rect">
            <a:avLst/>
          </a:prstGeom>
        </p:spPr>
        <p:txBody>
          <a:bodyPr vert="horz" lIns="0" tIns="45720" rIns="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000" b="1" dirty="0" smtClean="0">
                <a:latin typeface="Arial" pitchFamily="34" charset="0"/>
                <a:cs typeface="Arial" pitchFamily="34" charset="0"/>
              </a:rPr>
              <a:t>d01:36 km</a:t>
            </a:r>
            <a:endPar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Content Placeholder 2"/>
          <p:cNvSpPr txBox="1">
            <a:spLocks/>
          </p:cNvSpPr>
          <p:nvPr/>
        </p:nvSpPr>
        <p:spPr>
          <a:xfrm>
            <a:off x="876300" y="3276600"/>
            <a:ext cx="685800" cy="352731"/>
          </a:xfrm>
          <a:prstGeom prst="rect">
            <a:avLst/>
          </a:prstGeom>
        </p:spPr>
        <p:txBody>
          <a:bodyPr vert="horz" lIns="0" tIns="45720" rIns="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000" b="1" dirty="0" smtClean="0">
                <a:latin typeface="Arial" pitchFamily="34" charset="0"/>
                <a:cs typeface="Arial" pitchFamily="34" charset="0"/>
              </a:rPr>
              <a:t>d02:12 km</a:t>
            </a:r>
            <a:endPar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cxnSp>
        <p:nvCxnSpPr>
          <p:cNvPr id="10" name="Straight Arrow Connector 9"/>
          <p:cNvCxnSpPr/>
          <p:nvPr/>
        </p:nvCxnSpPr>
        <p:spPr>
          <a:xfrm flipV="1">
            <a:off x="1600200" y="3429000"/>
            <a:ext cx="312420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Content Placeholder 2"/>
          <p:cNvSpPr txBox="1">
            <a:spLocks/>
          </p:cNvSpPr>
          <p:nvPr/>
        </p:nvSpPr>
        <p:spPr>
          <a:xfrm>
            <a:off x="914400" y="2819400"/>
            <a:ext cx="685800" cy="352731"/>
          </a:xfrm>
          <a:prstGeom prst="rect">
            <a:avLst/>
          </a:prstGeom>
        </p:spPr>
        <p:txBody>
          <a:bodyPr vert="horz" lIns="0" tIns="45720" rIns="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000" b="1" dirty="0" smtClean="0">
                <a:latin typeface="Arial" pitchFamily="34" charset="0"/>
                <a:cs typeface="Arial" pitchFamily="34" charset="0"/>
              </a:rPr>
              <a:t>d03:4 km</a:t>
            </a:r>
            <a:endPar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cxnSp>
        <p:nvCxnSpPr>
          <p:cNvPr id="12" name="Straight Arrow Connector 11"/>
          <p:cNvCxnSpPr>
            <a:stCxn id="11" idx="3"/>
          </p:cNvCxnSpPr>
          <p:nvPr/>
        </p:nvCxnSpPr>
        <p:spPr>
          <a:xfrm flipV="1">
            <a:off x="1600200" y="2971800"/>
            <a:ext cx="3810000" cy="23966"/>
          </a:xfrm>
          <a:prstGeom prst="straightConnector1">
            <a:avLst/>
          </a:prstGeom>
          <a:ln>
            <a:solidFill>
              <a:srgbClr val="33CC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00200" y="4572000"/>
            <a:ext cx="2057400" cy="472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val="2570940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503238"/>
            <a:ext cx="8915400" cy="563562"/>
          </a:xfrm>
        </p:spPr>
        <p:txBody>
          <a:bodyPr>
            <a:normAutofit/>
          </a:bodyPr>
          <a:lstStyle/>
          <a:p>
            <a:r>
              <a:rPr lang="en-US" sz="2400" b="1" dirty="0" smtClean="0">
                <a:solidFill>
                  <a:srgbClr val="0070C0"/>
                </a:solidFill>
              </a:rPr>
              <a:t>Enhanced WRF Improves CO</a:t>
            </a:r>
            <a:r>
              <a:rPr lang="en-US" sz="2400" b="1" baseline="-25000" dirty="0" smtClean="0">
                <a:solidFill>
                  <a:srgbClr val="0070C0"/>
                </a:solidFill>
              </a:rPr>
              <a:t>2</a:t>
            </a:r>
            <a:r>
              <a:rPr lang="en-US" sz="2400" b="1" dirty="0" smtClean="0">
                <a:solidFill>
                  <a:srgbClr val="0070C0"/>
                </a:solidFill>
              </a:rPr>
              <a:t> Simulations in Salt Lake City</a:t>
            </a:r>
          </a:p>
        </p:txBody>
      </p:sp>
      <p:sp>
        <p:nvSpPr>
          <p:cNvPr id="5" name="Rectangle 4"/>
          <p:cNvSpPr/>
          <p:nvPr/>
        </p:nvSpPr>
        <p:spPr>
          <a:xfrm>
            <a:off x="5791200" y="1524000"/>
            <a:ext cx="2414251" cy="369332"/>
          </a:xfrm>
          <a:prstGeom prst="rect">
            <a:avLst/>
          </a:prstGeom>
        </p:spPr>
        <p:txBody>
          <a:bodyPr wrap="none">
            <a:spAutoFit/>
          </a:bodyPr>
          <a:lstStyle/>
          <a:p>
            <a:r>
              <a:rPr lang="en-US" dirty="0" smtClean="0"/>
              <a:t>Mean Diurnal CO</a:t>
            </a:r>
            <a:r>
              <a:rPr lang="en-US" baseline="-25000" dirty="0" smtClean="0"/>
              <a:t>2</a:t>
            </a:r>
            <a:r>
              <a:rPr lang="en-US" dirty="0" smtClean="0"/>
              <a:t> Cycle</a:t>
            </a:r>
            <a:endParaRPr lang="en-US" dirty="0"/>
          </a:p>
        </p:txBody>
      </p:sp>
      <p:pic>
        <p:nvPicPr>
          <p:cNvPr id="4" name="Picture 3" descr="diurnal_meansrmse_6panel.pdf"/>
          <p:cNvPicPr>
            <a:picLocks noChangeAspect="1"/>
          </p:cNvPicPr>
          <p:nvPr/>
        </p:nvPicPr>
        <p:blipFill>
          <a:blip r:embed="rId3" cstate="print"/>
          <a:srcRect t="1728" r="47374" b="67222"/>
          <a:stretch>
            <a:fillRect/>
          </a:stretch>
        </p:blipFill>
        <p:spPr>
          <a:xfrm>
            <a:off x="4495800" y="1828800"/>
            <a:ext cx="4457700" cy="3581400"/>
          </a:xfrm>
          <a:prstGeom prst="rect">
            <a:avLst/>
          </a:prstGeom>
        </p:spPr>
      </p:pic>
      <p:sp>
        <p:nvSpPr>
          <p:cNvPr id="9" name="TextBox 8"/>
          <p:cNvSpPr txBox="1"/>
          <p:nvPr/>
        </p:nvSpPr>
        <p:spPr>
          <a:xfrm>
            <a:off x="7086600" y="1924050"/>
            <a:ext cx="1600200" cy="984885"/>
          </a:xfrm>
          <a:prstGeom prst="rect">
            <a:avLst/>
          </a:prstGeom>
          <a:solidFill>
            <a:schemeClr val="bg1"/>
          </a:solidFill>
        </p:spPr>
        <p:txBody>
          <a:bodyPr wrap="square" lIns="0" rIns="0" rtlCol="0">
            <a:spAutoFit/>
          </a:bodyPr>
          <a:lstStyle/>
          <a:p>
            <a:pPr algn="ctr"/>
            <a:r>
              <a:rPr lang="en-US" sz="1400" b="1" dirty="0" smtClean="0"/>
              <a:t>OBS</a:t>
            </a:r>
          </a:p>
          <a:p>
            <a:pPr algn="ctr"/>
            <a:r>
              <a:rPr lang="en-US" sz="1400" b="1" dirty="0" smtClean="0">
                <a:solidFill>
                  <a:srgbClr val="00B050"/>
                </a:solidFill>
              </a:rPr>
              <a:t>1.33 km  with UCM</a:t>
            </a:r>
          </a:p>
          <a:p>
            <a:pPr algn="ctr"/>
            <a:r>
              <a:rPr lang="en-US" sz="1400" b="1" dirty="0" smtClean="0">
                <a:solidFill>
                  <a:srgbClr val="FF0000"/>
                </a:solidFill>
              </a:rPr>
              <a:t>4 km without UCM</a:t>
            </a:r>
          </a:p>
          <a:p>
            <a:pPr algn="ctr"/>
            <a:endParaRPr lang="en-US" sz="1600" dirty="0">
              <a:solidFill>
                <a:srgbClr val="FF0000"/>
              </a:solidFill>
            </a:endParaRPr>
          </a:p>
        </p:txBody>
      </p:sp>
      <p:pic>
        <p:nvPicPr>
          <p:cNvPr id="12" name="Picture 11" descr="VX080_panel_d04_001017-001018-potT-potT_vs_Height.pdf"/>
          <p:cNvPicPr>
            <a:picLocks noChangeAspect="1"/>
          </p:cNvPicPr>
          <p:nvPr/>
        </p:nvPicPr>
        <p:blipFill>
          <a:blip r:embed="rId4" cstate="print"/>
          <a:srcRect l="11039" t="3108" r="49362" b="65283"/>
          <a:stretch>
            <a:fillRect/>
          </a:stretch>
        </p:blipFill>
        <p:spPr>
          <a:xfrm>
            <a:off x="137070" y="1447799"/>
            <a:ext cx="2072730" cy="2138431"/>
          </a:xfrm>
          <a:prstGeom prst="rect">
            <a:avLst/>
          </a:prstGeom>
        </p:spPr>
      </p:pic>
      <p:pic>
        <p:nvPicPr>
          <p:cNvPr id="13" name="Picture 12" descr="VX080_panel_d04_001017-001018-potT-potT_vs_Height.pdf"/>
          <p:cNvPicPr>
            <a:picLocks noChangeAspect="1"/>
          </p:cNvPicPr>
          <p:nvPr/>
        </p:nvPicPr>
        <p:blipFill>
          <a:blip r:embed="rId4" cstate="print"/>
          <a:srcRect l="11586" t="34594" r="50069" b="1237"/>
          <a:stretch>
            <a:fillRect/>
          </a:stretch>
        </p:blipFill>
        <p:spPr>
          <a:xfrm>
            <a:off x="2286000" y="1447800"/>
            <a:ext cx="1981199" cy="4200142"/>
          </a:xfrm>
          <a:prstGeom prst="rect">
            <a:avLst/>
          </a:prstGeom>
        </p:spPr>
      </p:pic>
      <p:sp>
        <p:nvSpPr>
          <p:cNvPr id="14" name="Content Placeholder 2"/>
          <p:cNvSpPr txBox="1">
            <a:spLocks/>
          </p:cNvSpPr>
          <p:nvPr/>
        </p:nvSpPr>
        <p:spPr>
          <a:xfrm>
            <a:off x="457200" y="2495551"/>
            <a:ext cx="990600" cy="30479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noProof="0" dirty="0" smtClean="0">
                <a:ln>
                  <a:noFill/>
                </a:ln>
                <a:solidFill>
                  <a:srgbClr val="0033CC"/>
                </a:solidFill>
                <a:effectLst>
                  <a:outerShdw blurRad="38100" dist="38100" dir="2700000" algn="tl">
                    <a:srgbClr val="000000">
                      <a:alpha val="43137"/>
                    </a:srgbClr>
                  </a:outerShdw>
                </a:effectLst>
                <a:uLnTx/>
                <a:uFillTx/>
                <a:latin typeface="Arial" pitchFamily="34" charset="0"/>
                <a:ea typeface="+mn-ea"/>
                <a:cs typeface="Arial" pitchFamily="34" charset="0"/>
              </a:rPr>
              <a:t>Observed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Tahoma" charset="0"/>
              <a:cs typeface="Tahoma" charset="0"/>
            </a:endParaRPr>
          </a:p>
        </p:txBody>
      </p:sp>
      <p:sp>
        <p:nvSpPr>
          <p:cNvPr id="15" name="Title 1"/>
          <p:cNvSpPr txBox="1">
            <a:spLocks/>
          </p:cNvSpPr>
          <p:nvPr/>
        </p:nvSpPr>
        <p:spPr>
          <a:xfrm>
            <a:off x="2667001" y="2514600"/>
            <a:ext cx="762000" cy="457200"/>
          </a:xfrm>
          <a:prstGeom prst="rect">
            <a:avLst/>
          </a:prstGeom>
        </p:spPr>
        <p:txBody>
          <a:bodyPr vert="horz" lIns="91440" tIns="45720" rIns="91440" bIns="45720" rtlCol="0"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noProof="0" dirty="0" smtClean="0">
                <a:ln>
                  <a:noFill/>
                </a:ln>
                <a:solidFill>
                  <a:srgbClr val="0033CC"/>
                </a:solidFill>
                <a:effectLst>
                  <a:outerShdw blurRad="38100" dist="38100" dir="2700000" algn="tl">
                    <a:srgbClr val="000000">
                      <a:alpha val="43137"/>
                    </a:srgbClr>
                  </a:outerShdw>
                </a:effectLst>
                <a:uLnTx/>
                <a:uFillTx/>
                <a:latin typeface="Arial" pitchFamily="34" charset="0"/>
                <a:ea typeface="+mj-ea"/>
                <a:cs typeface="Arial" pitchFamily="34" charset="0"/>
              </a:rPr>
              <a:t>Without UCM</a:t>
            </a:r>
          </a:p>
        </p:txBody>
      </p:sp>
      <p:sp>
        <p:nvSpPr>
          <p:cNvPr id="16" name="Title 1"/>
          <p:cNvSpPr txBox="1">
            <a:spLocks/>
          </p:cNvSpPr>
          <p:nvPr/>
        </p:nvSpPr>
        <p:spPr>
          <a:xfrm>
            <a:off x="2609850" y="4572000"/>
            <a:ext cx="895350" cy="304800"/>
          </a:xfrm>
          <a:prstGeom prst="rect">
            <a:avLst/>
          </a:prstGeom>
        </p:spPr>
        <p:txBody>
          <a:bodyPr vert="horz" lIns="91440" tIns="45720" rIns="91440" bIns="45720" rtlCol="0" anchor="t"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noProof="0" dirty="0" smtClean="0">
                <a:ln>
                  <a:noFill/>
                </a:ln>
                <a:solidFill>
                  <a:srgbClr val="0033CC"/>
                </a:solidFill>
                <a:effectLst>
                  <a:outerShdw blurRad="38100" dist="38100" dir="2700000" algn="tl">
                    <a:srgbClr val="000000">
                      <a:alpha val="43137"/>
                    </a:srgbClr>
                  </a:outerShdw>
                </a:effectLst>
                <a:uLnTx/>
                <a:uFillTx/>
                <a:latin typeface="Arial" pitchFamily="34" charset="0"/>
                <a:ea typeface="+mj-ea"/>
                <a:cs typeface="Arial" pitchFamily="34" charset="0"/>
              </a:rPr>
              <a:t>With UCM</a:t>
            </a:r>
          </a:p>
        </p:txBody>
      </p:sp>
      <p:sp>
        <p:nvSpPr>
          <p:cNvPr id="17" name="TextBox 16"/>
          <p:cNvSpPr txBox="1"/>
          <p:nvPr/>
        </p:nvSpPr>
        <p:spPr>
          <a:xfrm>
            <a:off x="4343400" y="2743200"/>
            <a:ext cx="461665" cy="1269325"/>
          </a:xfrm>
          <a:prstGeom prst="rect">
            <a:avLst/>
          </a:prstGeom>
          <a:noFill/>
        </p:spPr>
        <p:txBody>
          <a:bodyPr vert="vert270" wrap="square" rtlCol="0">
            <a:spAutoFit/>
          </a:bodyPr>
          <a:lstStyle/>
          <a:p>
            <a:r>
              <a:rPr lang="en-US" b="1" dirty="0" smtClean="0"/>
              <a:t>CO</a:t>
            </a:r>
            <a:r>
              <a:rPr lang="en-US" b="1" baseline="-25000" dirty="0" smtClean="0"/>
              <a:t>2</a:t>
            </a:r>
            <a:r>
              <a:rPr lang="en-US" b="1" dirty="0" smtClean="0"/>
              <a:t> (</a:t>
            </a:r>
            <a:r>
              <a:rPr lang="en-US" b="1" dirty="0" err="1" smtClean="0"/>
              <a:t>ppmv</a:t>
            </a:r>
            <a:r>
              <a:rPr lang="en-US" b="1" dirty="0" smtClean="0"/>
              <a:t>)</a:t>
            </a:r>
            <a:endParaRPr lang="en-US" b="1" dirty="0"/>
          </a:p>
        </p:txBody>
      </p:sp>
      <p:sp>
        <p:nvSpPr>
          <p:cNvPr id="18" name="TextBox 17"/>
          <p:cNvSpPr txBox="1"/>
          <p:nvPr/>
        </p:nvSpPr>
        <p:spPr>
          <a:xfrm>
            <a:off x="6172200" y="5421868"/>
            <a:ext cx="1752600" cy="369332"/>
          </a:xfrm>
          <a:prstGeom prst="rect">
            <a:avLst/>
          </a:prstGeom>
          <a:noFill/>
        </p:spPr>
        <p:txBody>
          <a:bodyPr wrap="square" rtlCol="0">
            <a:spAutoFit/>
          </a:bodyPr>
          <a:lstStyle/>
          <a:p>
            <a:r>
              <a:rPr lang="en-US" b="1" dirty="0" smtClean="0"/>
              <a:t>Hour (UTC)</a:t>
            </a:r>
            <a:endParaRPr lang="en-US" b="1" dirty="0"/>
          </a:p>
        </p:txBody>
      </p:sp>
      <p:sp>
        <p:nvSpPr>
          <p:cNvPr id="19" name="TextBox 18"/>
          <p:cNvSpPr txBox="1"/>
          <p:nvPr/>
        </p:nvSpPr>
        <p:spPr>
          <a:xfrm>
            <a:off x="114300" y="3732074"/>
            <a:ext cx="2171700" cy="1754326"/>
          </a:xfrm>
          <a:prstGeom prst="rect">
            <a:avLst/>
          </a:prstGeom>
          <a:noFill/>
        </p:spPr>
        <p:txBody>
          <a:bodyPr wrap="square" rtlCol="0">
            <a:spAutoFit/>
          </a:bodyPr>
          <a:lstStyle/>
          <a:p>
            <a:r>
              <a:rPr lang="en-US" dirty="0" smtClean="0"/>
              <a:t>WRF with </a:t>
            </a:r>
            <a:r>
              <a:rPr lang="en-US" dirty="0" smtClean="0">
                <a:solidFill>
                  <a:srgbClr val="FF0000"/>
                </a:solidFill>
              </a:rPr>
              <a:t>Urban Canopy Model  (UCM) </a:t>
            </a:r>
            <a:r>
              <a:rPr lang="en-US" dirty="0" smtClean="0"/>
              <a:t>captures evening collapse of convective boundary layer.</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427038"/>
            <a:ext cx="8686800" cy="715962"/>
          </a:xfrm>
        </p:spPr>
        <p:txBody>
          <a:bodyPr>
            <a:normAutofit fontScale="90000"/>
          </a:bodyPr>
          <a:lstStyle/>
          <a:p>
            <a:r>
              <a:rPr lang="en-US" sz="2800" b="1" dirty="0" smtClean="0">
                <a:solidFill>
                  <a:srgbClr val="0070C0"/>
                </a:solidFill>
              </a:rPr>
              <a:t>Lagrangian Particle Dispersion Model Intercomparison</a:t>
            </a:r>
            <a:endParaRPr lang="en-US" sz="2800" b="1" dirty="0">
              <a:solidFill>
                <a:srgbClr val="0070C0"/>
              </a:solidFill>
            </a:endParaRPr>
          </a:p>
        </p:txBody>
      </p:sp>
      <p:sp>
        <p:nvSpPr>
          <p:cNvPr id="3" name="Content Placeholder 2"/>
          <p:cNvSpPr>
            <a:spLocks noGrp="1"/>
          </p:cNvSpPr>
          <p:nvPr>
            <p:ph idx="1"/>
          </p:nvPr>
        </p:nvSpPr>
        <p:spPr>
          <a:xfrm>
            <a:off x="457200" y="1333500"/>
            <a:ext cx="8229600" cy="4076700"/>
          </a:xfrm>
        </p:spPr>
        <p:txBody>
          <a:bodyPr>
            <a:normAutofit lnSpcReduction="10000"/>
          </a:bodyPr>
          <a:lstStyle/>
          <a:p>
            <a:pPr>
              <a:spcAft>
                <a:spcPts val="600"/>
              </a:spcAft>
            </a:pPr>
            <a:r>
              <a:rPr lang="en-US" dirty="0" smtClean="0"/>
              <a:t>Evaluate widely-used LPDMs, </a:t>
            </a:r>
            <a:r>
              <a:rPr lang="en-US" dirty="0" smtClean="0">
                <a:solidFill>
                  <a:srgbClr val="FF0000"/>
                </a:solidFill>
              </a:rPr>
              <a:t>HYSPLIT, STILT </a:t>
            </a:r>
            <a:r>
              <a:rPr lang="en-US" dirty="0" smtClean="0"/>
              <a:t>and </a:t>
            </a:r>
            <a:r>
              <a:rPr lang="en-US" dirty="0" smtClean="0">
                <a:solidFill>
                  <a:srgbClr val="FF0000"/>
                </a:solidFill>
              </a:rPr>
              <a:t>FLEXPART</a:t>
            </a:r>
            <a:r>
              <a:rPr lang="en-US" dirty="0" smtClean="0"/>
              <a:t> using measurements from controlled tracer release experiments.</a:t>
            </a:r>
          </a:p>
          <a:p>
            <a:pPr lvl="1">
              <a:spcAft>
                <a:spcPts val="600"/>
              </a:spcAft>
            </a:pPr>
            <a:r>
              <a:rPr lang="en-US" sz="1800" dirty="0" smtClean="0"/>
              <a:t>CAPTEX(1-5 and 7), Sept – Oct 1983, from Dayton, OH and Sudbury ON</a:t>
            </a:r>
          </a:p>
          <a:p>
            <a:pPr lvl="1">
              <a:spcAft>
                <a:spcPts val="600"/>
              </a:spcAft>
            </a:pPr>
            <a:r>
              <a:rPr lang="en-US" sz="1800" dirty="0" smtClean="0"/>
              <a:t>ANATEX: January 1987 from Saint Cloud, MN (STC) and Glasgow, MT (GGW)</a:t>
            </a:r>
          </a:p>
          <a:p>
            <a:pPr>
              <a:spcAft>
                <a:spcPts val="600"/>
              </a:spcAft>
            </a:pPr>
            <a:r>
              <a:rPr lang="en-US" dirty="0" smtClean="0"/>
              <a:t>LPDMs driven by hourly 10 km WRF fields</a:t>
            </a:r>
          </a:p>
          <a:p>
            <a:pPr lvl="1">
              <a:spcAft>
                <a:spcPts val="600"/>
              </a:spcAft>
            </a:pPr>
            <a:r>
              <a:rPr lang="en-US" sz="1800" dirty="0" smtClean="0"/>
              <a:t>Several WRF configurations tested </a:t>
            </a:r>
          </a:p>
          <a:p>
            <a:pPr lvl="1">
              <a:spcAft>
                <a:spcPts val="600"/>
              </a:spcAft>
            </a:pPr>
            <a:r>
              <a:rPr lang="en-US" sz="1900" i="1" dirty="0" smtClean="0"/>
              <a:t>Use of  3-hourly 32 km NARR-only fields for HYSPLIT and STILT provides a benchmark to assess added value from WRF.</a:t>
            </a:r>
          </a:p>
          <a:p>
            <a:pPr>
              <a:spcAft>
                <a:spcPts val="600"/>
              </a:spcAft>
              <a:buNone/>
            </a:pPr>
            <a:endParaRPr lang="en-US" dirty="0"/>
          </a:p>
        </p:txBody>
      </p:sp>
      <p:sp>
        <p:nvSpPr>
          <p:cNvPr id="4" name="TextBox 3"/>
          <p:cNvSpPr txBox="1"/>
          <p:nvPr/>
        </p:nvSpPr>
        <p:spPr>
          <a:xfrm>
            <a:off x="990600" y="5405735"/>
            <a:ext cx="7086600" cy="400110"/>
          </a:xfrm>
          <a:prstGeom prst="rect">
            <a:avLst/>
          </a:prstGeom>
          <a:noFill/>
        </p:spPr>
        <p:txBody>
          <a:bodyPr wrap="square" rtlCol="0">
            <a:spAutoFit/>
          </a:bodyPr>
          <a:lstStyle/>
          <a:p>
            <a:r>
              <a:rPr lang="en-US" sz="2000" b="1" dirty="0" err="1" smtClean="0">
                <a:solidFill>
                  <a:srgbClr val="FF0000"/>
                </a:solidFill>
              </a:rPr>
              <a:t>Hegarty</a:t>
            </a:r>
            <a:r>
              <a:rPr lang="en-US" sz="2000" b="1" dirty="0" smtClean="0">
                <a:solidFill>
                  <a:srgbClr val="FF0000"/>
                </a:solidFill>
              </a:rPr>
              <a:t> et al.,  </a:t>
            </a:r>
            <a:r>
              <a:rPr lang="en-US" sz="2000" b="1" i="1" dirty="0" smtClean="0">
                <a:solidFill>
                  <a:srgbClr val="FF0000"/>
                </a:solidFill>
              </a:rPr>
              <a:t>J. Appl. Meteor. </a:t>
            </a:r>
            <a:r>
              <a:rPr lang="en-US" sz="2000" b="1" i="1" dirty="0" err="1" smtClean="0">
                <a:solidFill>
                  <a:srgbClr val="FF0000"/>
                </a:solidFill>
              </a:rPr>
              <a:t>Climatol</a:t>
            </a:r>
            <a:r>
              <a:rPr lang="en-US" sz="2000" b="1" i="1" dirty="0" smtClean="0">
                <a:solidFill>
                  <a:srgbClr val="FF0000"/>
                </a:solidFill>
              </a:rPr>
              <a:t>., in press</a:t>
            </a:r>
            <a:r>
              <a:rPr lang="en-US" sz="2000" b="1" dirty="0" smtClean="0">
                <a:solidFill>
                  <a:srgbClr val="FF0000"/>
                </a:solidFill>
              </a:rPr>
              <a:t>. </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70C0"/>
                </a:solidFill>
              </a:rPr>
              <a:t>Evaluation and Sensitivity to Meteorological Inputs</a:t>
            </a:r>
            <a:endParaRPr lang="en-US" sz="2400" b="1" dirty="0">
              <a:solidFill>
                <a:srgbClr val="0070C0"/>
              </a:solidFill>
            </a:endParaRPr>
          </a:p>
        </p:txBody>
      </p:sp>
      <p:pic>
        <p:nvPicPr>
          <p:cNvPr id="11" name="Picture 7"/>
          <p:cNvPicPr>
            <a:picLocks noChangeAspect="1" noChangeArrowheads="1"/>
          </p:cNvPicPr>
          <p:nvPr/>
        </p:nvPicPr>
        <p:blipFill>
          <a:blip r:embed="rId3" cstate="print"/>
          <a:srcRect l="2257" t="22133" r="2931" b="27867"/>
          <a:stretch>
            <a:fillRect/>
          </a:stretch>
        </p:blipFill>
        <p:spPr bwMode="auto">
          <a:xfrm>
            <a:off x="152400" y="1143000"/>
            <a:ext cx="5120640" cy="457200"/>
          </a:xfrm>
          <a:prstGeom prst="rect">
            <a:avLst/>
          </a:prstGeom>
          <a:noFill/>
          <a:ln w="9525">
            <a:noFill/>
            <a:miter lim="800000"/>
            <a:headEnd/>
            <a:tailEnd/>
          </a:ln>
        </p:spPr>
      </p:pic>
      <p:sp>
        <p:nvSpPr>
          <p:cNvPr id="12" name="TextBox 16"/>
          <p:cNvSpPr txBox="1">
            <a:spLocks noChangeArrowheads="1"/>
          </p:cNvSpPr>
          <p:nvPr/>
        </p:nvSpPr>
        <p:spPr bwMode="auto">
          <a:xfrm>
            <a:off x="152400" y="1600200"/>
            <a:ext cx="3962400" cy="1200329"/>
          </a:xfrm>
          <a:prstGeom prst="rect">
            <a:avLst/>
          </a:prstGeom>
          <a:solidFill>
            <a:schemeClr val="bg1"/>
          </a:solidFill>
          <a:ln w="9525">
            <a:noFill/>
            <a:miter lim="800000"/>
            <a:headEnd/>
            <a:tailEnd/>
          </a:ln>
        </p:spPr>
        <p:txBody>
          <a:bodyPr wrap="square" lIns="0" rIns="0">
            <a:spAutoFit/>
          </a:bodyPr>
          <a:lstStyle/>
          <a:p>
            <a:pPr>
              <a:buClr>
                <a:srgbClr val="000099"/>
              </a:buClr>
            </a:pPr>
            <a:r>
              <a:rPr lang="en-US" b="1" i="1" dirty="0" smtClean="0">
                <a:latin typeface="Calibri" pitchFamily="34" charset="0"/>
                <a:cs typeface="Times New Roman" pitchFamily="18" charset="0"/>
              </a:rPr>
              <a:t>R</a:t>
            </a:r>
            <a:r>
              <a:rPr lang="en-US" b="1" dirty="0" smtClean="0">
                <a:latin typeface="Calibri" pitchFamily="34" charset="0"/>
                <a:cs typeface="Times New Roman" pitchFamily="18" charset="0"/>
              </a:rPr>
              <a:t> -  Correlation </a:t>
            </a:r>
          </a:p>
          <a:p>
            <a:pPr>
              <a:buClr>
                <a:srgbClr val="000099"/>
              </a:buClr>
            </a:pPr>
            <a:r>
              <a:rPr lang="en-US" b="1" i="1" dirty="0" smtClean="0">
                <a:latin typeface="Calibri" pitchFamily="34" charset="0"/>
                <a:cs typeface="Times New Roman" pitchFamily="18" charset="0"/>
              </a:rPr>
              <a:t>FB</a:t>
            </a:r>
            <a:r>
              <a:rPr lang="en-US" b="1" dirty="0" smtClean="0">
                <a:latin typeface="Calibri" pitchFamily="34" charset="0"/>
                <a:cs typeface="Times New Roman" pitchFamily="18" charset="0"/>
              </a:rPr>
              <a:t> - Fractional bias, </a:t>
            </a:r>
          </a:p>
          <a:p>
            <a:pPr>
              <a:buClr>
                <a:srgbClr val="000099"/>
              </a:buClr>
            </a:pPr>
            <a:r>
              <a:rPr lang="en-US" b="1" i="1" dirty="0" smtClean="0">
                <a:latin typeface="Calibri" pitchFamily="34" charset="0"/>
                <a:cs typeface="Times New Roman" pitchFamily="18" charset="0"/>
              </a:rPr>
              <a:t>FMS </a:t>
            </a:r>
            <a:r>
              <a:rPr lang="en-US" b="1" dirty="0" smtClean="0">
                <a:latin typeface="Calibri" pitchFamily="34" charset="0"/>
                <a:cs typeface="Times New Roman" pitchFamily="18" charset="0"/>
              </a:rPr>
              <a:t>- Figure of merit in space, </a:t>
            </a:r>
          </a:p>
          <a:p>
            <a:pPr>
              <a:buClr>
                <a:srgbClr val="000099"/>
              </a:buClr>
            </a:pPr>
            <a:r>
              <a:rPr lang="en-US" b="1" dirty="0" smtClean="0">
                <a:latin typeface="Calibri" pitchFamily="34" charset="0"/>
                <a:cs typeface="Times New Roman" pitchFamily="18" charset="0"/>
              </a:rPr>
              <a:t>KSP - </a:t>
            </a:r>
            <a:r>
              <a:rPr lang="en-US" b="1" dirty="0" err="1" smtClean="0">
                <a:latin typeface="Calibri" pitchFamily="34" charset="0"/>
                <a:cs typeface="Times New Roman" pitchFamily="18" charset="0"/>
              </a:rPr>
              <a:t>Kolomogorov</a:t>
            </a:r>
            <a:r>
              <a:rPr lang="en-US" b="1" dirty="0" smtClean="0">
                <a:latin typeface="Calibri" pitchFamily="34" charset="0"/>
                <a:cs typeface="Times New Roman" pitchFamily="18" charset="0"/>
              </a:rPr>
              <a:t>-Smirnov Parameter.  </a:t>
            </a:r>
          </a:p>
        </p:txBody>
      </p:sp>
      <p:graphicFrame>
        <p:nvGraphicFramePr>
          <p:cNvPr id="13" name="Table 12"/>
          <p:cNvGraphicFramePr>
            <a:graphicFrameLocks noGrp="1"/>
          </p:cNvGraphicFramePr>
          <p:nvPr/>
        </p:nvGraphicFramePr>
        <p:xfrm>
          <a:off x="4343400" y="2514600"/>
          <a:ext cx="4495801" cy="2285999"/>
        </p:xfrm>
        <a:graphic>
          <a:graphicData uri="http://schemas.openxmlformats.org/drawingml/2006/table">
            <a:tbl>
              <a:tblPr/>
              <a:tblGrid>
                <a:gridCol w="1155470"/>
                <a:gridCol w="586303"/>
                <a:gridCol w="660968"/>
                <a:gridCol w="660968"/>
                <a:gridCol w="716046"/>
                <a:gridCol w="716046"/>
              </a:tblGrid>
              <a:tr h="326571">
                <a:tc rowSpan="3">
                  <a:txBody>
                    <a:bodyPr/>
                    <a:lstStyle/>
                    <a:p>
                      <a:pPr marL="0" marR="0" algn="ctr">
                        <a:lnSpc>
                          <a:spcPct val="115000"/>
                        </a:lnSpc>
                        <a:spcBef>
                          <a:spcPts val="0"/>
                        </a:spcBef>
                        <a:spcAft>
                          <a:spcPts val="1000"/>
                        </a:spcAft>
                      </a:pP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rowSpan="3">
                  <a:txBody>
                    <a:bodyPr/>
                    <a:lstStyle/>
                    <a:p>
                      <a:pPr marL="0" marR="0" algn="ctr">
                        <a:lnSpc>
                          <a:spcPct val="115000"/>
                        </a:lnSpc>
                        <a:spcBef>
                          <a:spcPts val="0"/>
                        </a:spcBef>
                        <a:spcAft>
                          <a:spcPts val="0"/>
                        </a:spcAft>
                      </a:pPr>
                      <a:r>
                        <a:rPr lang="en-US" sz="1000" b="1" dirty="0">
                          <a:latin typeface="Times New Roman"/>
                          <a:ea typeface="Calibri"/>
                          <a:cs typeface="Times New Roman"/>
                        </a:rPr>
                        <a:t>NARR</a:t>
                      </a:r>
                      <a:endParaRPr lang="en-US" sz="1200" dirty="0">
                        <a:latin typeface="Times New Roman"/>
                        <a:ea typeface="Calibri"/>
                        <a:cs typeface="Times New Roman"/>
                      </a:endParaRPr>
                    </a:p>
                    <a:p>
                      <a:pPr marL="0" marR="0" algn="ctr">
                        <a:lnSpc>
                          <a:spcPct val="115000"/>
                        </a:lnSpc>
                        <a:spcBef>
                          <a:spcPts val="0"/>
                        </a:spcBef>
                        <a:spcAft>
                          <a:spcPts val="0"/>
                        </a:spcAft>
                      </a:pPr>
                      <a:r>
                        <a:rPr lang="en-US" sz="1000" b="1" dirty="0">
                          <a:latin typeface="Times New Roman"/>
                          <a:ea typeface="Calibri"/>
                          <a:cs typeface="Times New Roman"/>
                        </a:rPr>
                        <a:t>ONLY</a:t>
                      </a: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1000"/>
                        </a:spcAft>
                      </a:pPr>
                      <a:r>
                        <a:rPr lang="en-US" sz="1200" b="1">
                          <a:latin typeface="Times New Roman"/>
                          <a:ea typeface="Calibri"/>
                          <a:cs typeface="Times New Roman"/>
                        </a:rPr>
                        <a:t>WRF</a:t>
                      </a:r>
                      <a:endParaRPr lang="en-US" sz="12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6571">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1000"/>
                        </a:spcAft>
                      </a:pPr>
                      <a:r>
                        <a:rPr lang="en-US" sz="1400" b="1" i="1" dirty="0" err="1">
                          <a:solidFill>
                            <a:srgbClr val="FF0000"/>
                          </a:solidFill>
                          <a:latin typeface="Times New Roman"/>
                          <a:ea typeface="Calibri"/>
                          <a:cs typeface="Times New Roman"/>
                        </a:rPr>
                        <a:t>avrg</a:t>
                      </a:r>
                      <a:endParaRPr lang="en-US" sz="1400" b="1" dirty="0">
                        <a:solidFill>
                          <a:srgbClr val="FF0000"/>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1000"/>
                        </a:spcAft>
                      </a:pPr>
                      <a:r>
                        <a:rPr lang="en-US" sz="1400" b="1" i="1" dirty="0">
                          <a:solidFill>
                            <a:srgbClr val="FF0000"/>
                          </a:solidFill>
                          <a:latin typeface="Times New Roman"/>
                          <a:ea typeface="Calibri"/>
                          <a:cs typeface="Times New Roman"/>
                        </a:rPr>
                        <a:t>inst</a:t>
                      </a:r>
                      <a:endParaRPr lang="en-US" sz="1400" b="1" dirty="0">
                        <a:solidFill>
                          <a:srgbClr val="FF0000"/>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5314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b="1" i="1" dirty="0" err="1">
                          <a:solidFill>
                            <a:srgbClr val="FF0000"/>
                          </a:solidFill>
                          <a:latin typeface="Times New Roman"/>
                          <a:ea typeface="Calibri"/>
                          <a:cs typeface="Times New Roman"/>
                        </a:rPr>
                        <a:t>pbl</a:t>
                      </a:r>
                      <a:r>
                        <a:rPr lang="en-US" sz="1400" b="1" i="1" dirty="0">
                          <a:solidFill>
                            <a:srgbClr val="FF0000"/>
                          </a:solidFill>
                          <a:latin typeface="Times New Roman"/>
                          <a:ea typeface="Calibri"/>
                          <a:cs typeface="Times New Roman"/>
                        </a:rPr>
                        <a:t> </a:t>
                      </a:r>
                      <a:r>
                        <a:rPr lang="en-US" sz="1400" b="1" dirty="0">
                          <a:solidFill>
                            <a:srgbClr val="FF0000"/>
                          </a:solidFill>
                          <a:latin typeface="Times New Roman"/>
                          <a:ea typeface="Calibri"/>
                          <a:cs typeface="Times New Roman"/>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i="1" dirty="0" err="1">
                          <a:solidFill>
                            <a:srgbClr val="FF0000"/>
                          </a:solidFill>
                          <a:latin typeface="Times New Roman"/>
                          <a:ea typeface="Calibri"/>
                          <a:cs typeface="Times New Roman"/>
                        </a:rPr>
                        <a:t>pbl</a:t>
                      </a:r>
                      <a:r>
                        <a:rPr lang="en-US" sz="1400" b="1" i="1" dirty="0">
                          <a:solidFill>
                            <a:srgbClr val="FF0000"/>
                          </a:solidFill>
                          <a:latin typeface="Times New Roman"/>
                          <a:ea typeface="Calibri"/>
                          <a:cs typeface="Times New Roman"/>
                        </a:rPr>
                        <a:t> </a:t>
                      </a:r>
                      <a:r>
                        <a:rPr lang="en-US" sz="1400" b="1" dirty="0">
                          <a:solidFill>
                            <a:srgbClr val="FF0000"/>
                          </a:solidFill>
                          <a:latin typeface="Times New Roman"/>
                          <a:ea typeface="Calibri"/>
                          <a:cs typeface="Times New Roman"/>
                        </a:rPr>
                        <a:t>= 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i="1" dirty="0" err="1">
                          <a:solidFill>
                            <a:srgbClr val="FF0000"/>
                          </a:solidFill>
                          <a:latin typeface="Times New Roman"/>
                          <a:ea typeface="Calibri"/>
                          <a:cs typeface="Times New Roman"/>
                        </a:rPr>
                        <a:t>pbl</a:t>
                      </a:r>
                      <a:r>
                        <a:rPr lang="en-US" sz="1400" b="1" i="1" dirty="0">
                          <a:solidFill>
                            <a:srgbClr val="FF0000"/>
                          </a:solidFill>
                          <a:latin typeface="Times New Roman"/>
                          <a:ea typeface="Calibri"/>
                          <a:cs typeface="Times New Roman"/>
                        </a:rPr>
                        <a:t> </a:t>
                      </a:r>
                      <a:r>
                        <a:rPr lang="en-US" sz="1400" b="1" dirty="0">
                          <a:solidFill>
                            <a:srgbClr val="FF0000"/>
                          </a:solidFill>
                          <a:latin typeface="Times New Roman"/>
                          <a:ea typeface="Calibri"/>
                          <a:cs typeface="Times New Roman"/>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i="1" dirty="0" err="1">
                          <a:solidFill>
                            <a:srgbClr val="FF0000"/>
                          </a:solidFill>
                          <a:latin typeface="Times New Roman"/>
                          <a:ea typeface="Calibri"/>
                          <a:cs typeface="Times New Roman"/>
                        </a:rPr>
                        <a:t>pbl</a:t>
                      </a:r>
                      <a:r>
                        <a:rPr lang="en-US" sz="1400" b="1" i="1" dirty="0">
                          <a:solidFill>
                            <a:srgbClr val="FF0000"/>
                          </a:solidFill>
                          <a:latin typeface="Times New Roman"/>
                          <a:ea typeface="Calibri"/>
                          <a:cs typeface="Times New Roman"/>
                        </a:rPr>
                        <a:t> </a:t>
                      </a:r>
                      <a:r>
                        <a:rPr lang="en-US" sz="1400" b="1" dirty="0">
                          <a:solidFill>
                            <a:srgbClr val="FF0000"/>
                          </a:solidFill>
                          <a:latin typeface="Times New Roman"/>
                          <a:ea typeface="Calibri"/>
                          <a:cs typeface="Times New Roman"/>
                        </a:rPr>
                        <a:t>= 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gn="ctr">
                        <a:lnSpc>
                          <a:spcPct val="115000"/>
                        </a:lnSpc>
                        <a:spcBef>
                          <a:spcPts val="0"/>
                        </a:spcBef>
                        <a:spcAft>
                          <a:spcPts val="1000"/>
                        </a:spcAft>
                      </a:pPr>
                      <a:r>
                        <a:rPr lang="en-US" sz="1200" b="1" dirty="0">
                          <a:latin typeface="Times New Roman"/>
                          <a:ea typeface="Calibri"/>
                          <a:cs typeface="Times New Roman"/>
                        </a:rPr>
                        <a:t>HYSPLIT</a:t>
                      </a: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2.13</a:t>
                      </a: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2.42</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2.34</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2.29</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2.29</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gn="ctr">
                        <a:lnSpc>
                          <a:spcPct val="115000"/>
                        </a:lnSpc>
                        <a:spcBef>
                          <a:spcPts val="0"/>
                        </a:spcBef>
                        <a:spcAft>
                          <a:spcPts val="1000"/>
                        </a:spcAft>
                      </a:pPr>
                      <a:r>
                        <a:rPr lang="en-US" sz="1200" b="1">
                          <a:latin typeface="Times New Roman"/>
                          <a:ea typeface="Calibri"/>
                          <a:cs typeface="Times New Roman"/>
                        </a:rPr>
                        <a:t>STILT</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2.12</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2.39</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2.26</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2.26</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2.27</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gn="ctr">
                        <a:lnSpc>
                          <a:spcPct val="115000"/>
                        </a:lnSpc>
                        <a:spcBef>
                          <a:spcPts val="0"/>
                        </a:spcBef>
                        <a:spcAft>
                          <a:spcPts val="1000"/>
                        </a:spcAft>
                      </a:pPr>
                      <a:r>
                        <a:rPr lang="en-US" sz="1200" b="1">
                          <a:latin typeface="Times New Roman"/>
                          <a:ea typeface="Calibri"/>
                          <a:cs typeface="Times New Roman"/>
                        </a:rPr>
                        <a:t>FLEXPART</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2.33</a:t>
                      </a: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2.12</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Times New Roman"/>
                          <a:ea typeface="Calibri"/>
                          <a:cs typeface="Times New Roman"/>
                        </a:rPr>
                        <a:t>2.32</a:t>
                      </a:r>
                      <a:endParaRPr lang="en-US"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dirty="0">
                          <a:latin typeface="Times New Roman"/>
                          <a:ea typeface="Calibri"/>
                          <a:cs typeface="Times New Roman"/>
                        </a:rPr>
                        <a:t>2.11</a:t>
                      </a:r>
                      <a:endParaRPr lang="en-US"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76200" y="3579675"/>
            <a:ext cx="4191000" cy="2031325"/>
          </a:xfrm>
          <a:prstGeom prst="rect">
            <a:avLst/>
          </a:prstGeom>
          <a:noFill/>
        </p:spPr>
        <p:txBody>
          <a:bodyPr wrap="square" rIns="0" rtlCol="0">
            <a:spAutoFit/>
          </a:bodyPr>
          <a:lstStyle/>
          <a:p>
            <a:r>
              <a:rPr lang="en-US" b="1" dirty="0" smtClean="0"/>
              <a:t>Sensitivity to WRF inputs:</a:t>
            </a:r>
          </a:p>
          <a:p>
            <a:r>
              <a:rPr lang="en-US" b="1" dirty="0" smtClean="0"/>
              <a:t>  </a:t>
            </a:r>
          </a:p>
          <a:p>
            <a:pPr marL="342900" indent="-342900"/>
            <a:r>
              <a:rPr lang="en-US" b="1" dirty="0" smtClean="0"/>
              <a:t>1. Nudging of winds in </a:t>
            </a:r>
            <a:r>
              <a:rPr lang="en-US" b="1" dirty="0" smtClean="0">
                <a:solidFill>
                  <a:srgbClr val="FF0000"/>
                </a:solidFill>
              </a:rPr>
              <a:t>PBL</a:t>
            </a:r>
            <a:r>
              <a:rPr lang="en-US" b="1" dirty="0" smtClean="0"/>
              <a:t>  turned on (</a:t>
            </a:r>
            <a:r>
              <a:rPr lang="en-US" b="1" i="1" dirty="0" err="1" smtClean="0">
                <a:solidFill>
                  <a:srgbClr val="FF0000"/>
                </a:solidFill>
              </a:rPr>
              <a:t>pbl</a:t>
            </a:r>
            <a:r>
              <a:rPr lang="en-US" b="1" i="1" dirty="0" smtClean="0">
                <a:solidFill>
                  <a:srgbClr val="FF0000"/>
                </a:solidFill>
              </a:rPr>
              <a:t>=1</a:t>
            </a:r>
            <a:r>
              <a:rPr lang="en-US" b="1" dirty="0" smtClean="0"/>
              <a:t>)</a:t>
            </a:r>
            <a:r>
              <a:rPr lang="en-US" b="1" i="1" dirty="0" smtClean="0">
                <a:solidFill>
                  <a:srgbClr val="FF0000"/>
                </a:solidFill>
              </a:rPr>
              <a:t> </a:t>
            </a:r>
            <a:r>
              <a:rPr lang="en-US" b="1" dirty="0" smtClean="0"/>
              <a:t>or</a:t>
            </a:r>
            <a:r>
              <a:rPr lang="en-US" b="1" dirty="0" smtClean="0">
                <a:solidFill>
                  <a:srgbClr val="0070C0"/>
                </a:solidFill>
              </a:rPr>
              <a:t> </a:t>
            </a:r>
            <a:r>
              <a:rPr lang="en-US" b="1" dirty="0" smtClean="0"/>
              <a:t>off </a:t>
            </a:r>
            <a:r>
              <a:rPr lang="en-US" b="1" i="1" dirty="0" smtClean="0">
                <a:solidFill>
                  <a:srgbClr val="FF0000"/>
                </a:solidFill>
              </a:rPr>
              <a:t>(</a:t>
            </a:r>
            <a:r>
              <a:rPr lang="en-US" b="1" i="1" dirty="0" err="1" smtClean="0">
                <a:solidFill>
                  <a:srgbClr val="FF0000"/>
                </a:solidFill>
              </a:rPr>
              <a:t>pbl</a:t>
            </a:r>
            <a:r>
              <a:rPr lang="en-US" b="1" i="1" dirty="0" smtClean="0">
                <a:solidFill>
                  <a:srgbClr val="FF0000"/>
                </a:solidFill>
              </a:rPr>
              <a:t>=0)</a:t>
            </a:r>
          </a:p>
          <a:p>
            <a:pPr marL="342900" indent="-342900"/>
            <a:endParaRPr lang="en-US" b="1" dirty="0" smtClean="0">
              <a:solidFill>
                <a:srgbClr val="0070C0"/>
              </a:solidFill>
            </a:endParaRPr>
          </a:p>
          <a:p>
            <a:r>
              <a:rPr lang="en-US" b="1" dirty="0" smtClean="0"/>
              <a:t>2. Use time-averaged </a:t>
            </a:r>
            <a:r>
              <a:rPr lang="en-US" b="1" dirty="0" smtClean="0">
                <a:solidFill>
                  <a:srgbClr val="FF0000"/>
                </a:solidFill>
              </a:rPr>
              <a:t>(</a:t>
            </a:r>
            <a:r>
              <a:rPr lang="en-US" b="1" i="1" dirty="0" err="1" smtClean="0">
                <a:solidFill>
                  <a:srgbClr val="FF0000"/>
                </a:solidFill>
              </a:rPr>
              <a:t>avrg</a:t>
            </a:r>
            <a:r>
              <a:rPr lang="en-US" b="1" i="1" dirty="0" smtClean="0">
                <a:solidFill>
                  <a:srgbClr val="FF0000"/>
                </a:solidFill>
              </a:rPr>
              <a:t>)</a:t>
            </a:r>
            <a:r>
              <a:rPr lang="en-US" b="1" dirty="0" smtClean="0">
                <a:solidFill>
                  <a:srgbClr val="FF0000"/>
                </a:solidFill>
              </a:rPr>
              <a:t> </a:t>
            </a:r>
            <a:r>
              <a:rPr lang="en-US" b="1" dirty="0" smtClean="0"/>
              <a:t>or  </a:t>
            </a:r>
          </a:p>
          <a:p>
            <a:r>
              <a:rPr lang="en-US" b="1" dirty="0" smtClean="0"/>
              <a:t>      instantaneous </a:t>
            </a:r>
            <a:r>
              <a:rPr lang="en-US" b="1" dirty="0" smtClean="0">
                <a:solidFill>
                  <a:srgbClr val="FF0000"/>
                </a:solidFill>
              </a:rPr>
              <a:t>(</a:t>
            </a:r>
            <a:r>
              <a:rPr lang="en-US" b="1" i="1" dirty="0" smtClean="0">
                <a:solidFill>
                  <a:srgbClr val="FF0000"/>
                </a:solidFill>
              </a:rPr>
              <a:t>inst</a:t>
            </a:r>
            <a:r>
              <a:rPr lang="en-US" b="1" dirty="0" smtClean="0">
                <a:solidFill>
                  <a:srgbClr val="FF0000"/>
                </a:solidFill>
              </a:rPr>
              <a:t>)</a:t>
            </a:r>
            <a:r>
              <a:rPr lang="en-US" b="1" dirty="0" smtClean="0">
                <a:solidFill>
                  <a:srgbClr val="0070C0"/>
                </a:solidFill>
              </a:rPr>
              <a:t> </a:t>
            </a:r>
            <a:r>
              <a:rPr lang="en-US" b="1" dirty="0" smtClean="0"/>
              <a:t>wind fields</a:t>
            </a:r>
            <a:endParaRPr lang="en-US" b="1" dirty="0"/>
          </a:p>
        </p:txBody>
      </p:sp>
      <p:sp>
        <p:nvSpPr>
          <p:cNvPr id="15" name="TextBox 14"/>
          <p:cNvSpPr txBox="1"/>
          <p:nvPr/>
        </p:nvSpPr>
        <p:spPr>
          <a:xfrm>
            <a:off x="6019800" y="2133600"/>
            <a:ext cx="1600200" cy="381000"/>
          </a:xfrm>
          <a:prstGeom prst="rect">
            <a:avLst/>
          </a:prstGeom>
          <a:noFill/>
        </p:spPr>
        <p:txBody>
          <a:bodyPr wrap="square" rtlCol="0">
            <a:spAutoFit/>
          </a:bodyPr>
          <a:lstStyle/>
          <a:p>
            <a:r>
              <a:rPr lang="en-US" b="1" dirty="0" smtClean="0"/>
              <a:t>Average Rank</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382000" cy="457200"/>
          </a:xfrm>
        </p:spPr>
        <p:txBody>
          <a:bodyPr>
            <a:noAutofit/>
          </a:bodyPr>
          <a:lstStyle/>
          <a:p>
            <a:r>
              <a:rPr lang="en-US" sz="2400" b="1" dirty="0" smtClean="0">
                <a:solidFill>
                  <a:srgbClr val="0070C0"/>
                </a:solidFill>
              </a:rPr>
              <a:t>Impact of PBL Wind Nudging </a:t>
            </a:r>
            <a:endParaRPr lang="en-US" sz="2400" b="1" dirty="0">
              <a:solidFill>
                <a:srgbClr val="0070C0"/>
              </a:solidFill>
            </a:endParaRPr>
          </a:p>
        </p:txBody>
      </p:sp>
      <p:sp>
        <p:nvSpPr>
          <p:cNvPr id="1027" name="Rectangle 3"/>
          <p:cNvSpPr>
            <a:spLocks noChangeArrowheads="1"/>
          </p:cNvSpPr>
          <p:nvPr/>
        </p:nvSpPr>
        <p:spPr bwMode="auto">
          <a:xfrm>
            <a:off x="457200" y="4954488"/>
            <a:ext cx="7315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smtClean="0">
                <a:ln>
                  <a:noFill/>
                </a:ln>
                <a:effectLst/>
                <a:latin typeface="Arial" pitchFamily="34" charset="0"/>
                <a:ea typeface="Times New Roman" pitchFamily="18" charset="0"/>
              </a:rPr>
              <a:t>ANATEX-GGW</a:t>
            </a:r>
            <a:r>
              <a:rPr lang="en-US" sz="1600" b="1" dirty="0" smtClean="0">
                <a:latin typeface="Arial" pitchFamily="34" charset="0"/>
                <a:ea typeface="Times New Roman" pitchFamily="18" charset="0"/>
              </a:rPr>
              <a:t>: 1400 UTC 13 January 1987, 69 and 9 hours post release </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p:txBody>
      </p:sp>
      <p:sp>
        <p:nvSpPr>
          <p:cNvPr id="5" name="TextBox 4"/>
          <p:cNvSpPr txBox="1"/>
          <p:nvPr/>
        </p:nvSpPr>
        <p:spPr>
          <a:xfrm>
            <a:off x="457200" y="5562600"/>
            <a:ext cx="7162800" cy="461665"/>
          </a:xfrm>
          <a:prstGeom prst="rect">
            <a:avLst/>
          </a:prstGeom>
          <a:noFill/>
        </p:spPr>
        <p:txBody>
          <a:bodyPr wrap="square" rtlCol="0">
            <a:spAutoFit/>
          </a:bodyPr>
          <a:lstStyle/>
          <a:p>
            <a:r>
              <a:rPr lang="en-US" sz="2400" dirty="0" smtClean="0">
                <a:solidFill>
                  <a:srgbClr val="FF0000"/>
                </a:solidFill>
              </a:rPr>
              <a:t>Plume transport </a:t>
            </a:r>
            <a:r>
              <a:rPr lang="en-US" sz="2400" i="1" u="sng" dirty="0" smtClean="0">
                <a:solidFill>
                  <a:srgbClr val="FF0000"/>
                </a:solidFill>
              </a:rPr>
              <a:t>too fast</a:t>
            </a:r>
            <a:r>
              <a:rPr lang="en-US" sz="2400" u="sng" dirty="0" smtClean="0">
                <a:solidFill>
                  <a:srgbClr val="FF0000"/>
                </a:solidFill>
              </a:rPr>
              <a:t> </a:t>
            </a:r>
            <a:r>
              <a:rPr lang="en-US" sz="2400" dirty="0" smtClean="0">
                <a:solidFill>
                  <a:srgbClr val="FF0000"/>
                </a:solidFill>
              </a:rPr>
              <a:t>without nudging of PBL winds.</a:t>
            </a:r>
            <a:endParaRPr lang="en-US" sz="2400" dirty="0">
              <a:solidFill>
                <a:srgbClr val="FF0000"/>
              </a:solidFill>
            </a:endParaRPr>
          </a:p>
        </p:txBody>
      </p:sp>
      <p:grpSp>
        <p:nvGrpSpPr>
          <p:cNvPr id="14" name="Group 13"/>
          <p:cNvGrpSpPr/>
          <p:nvPr/>
        </p:nvGrpSpPr>
        <p:grpSpPr>
          <a:xfrm>
            <a:off x="447407" y="1143000"/>
            <a:ext cx="8086993" cy="3581400"/>
            <a:chOff x="447407" y="1143000"/>
            <a:chExt cx="8086993" cy="3581400"/>
          </a:xfrm>
        </p:grpSpPr>
        <p:pic>
          <p:nvPicPr>
            <p:cNvPr id="1026" name="Picture 2" descr="C:\Documents and Settings\jhegarty\My Documents\p1463-1\Paper\Review_01\Revised_plots_v02\Fig4.png"/>
            <p:cNvPicPr>
              <a:picLocks noChangeAspect="1" noChangeArrowheads="1"/>
            </p:cNvPicPr>
            <p:nvPr/>
          </p:nvPicPr>
          <p:blipFill>
            <a:blip r:embed="rId3" cstate="print"/>
            <a:srcRect t="6446" r="67073" b="47212"/>
            <a:stretch>
              <a:fillRect/>
            </a:stretch>
          </p:blipFill>
          <p:spPr bwMode="auto">
            <a:xfrm>
              <a:off x="447407" y="1158240"/>
              <a:ext cx="3438793" cy="3566160"/>
            </a:xfrm>
            <a:prstGeom prst="rect">
              <a:avLst/>
            </a:prstGeom>
            <a:noFill/>
          </p:spPr>
        </p:pic>
        <p:pic>
          <p:nvPicPr>
            <p:cNvPr id="6" name="Picture 2" descr="C:\Documents and Settings\jhegarty\My Documents\p1463-1\Paper\Review_01\Revised_plots_v02\Fig4.png"/>
            <p:cNvPicPr>
              <a:picLocks noChangeAspect="1" noChangeArrowheads="1"/>
            </p:cNvPicPr>
            <p:nvPr/>
          </p:nvPicPr>
          <p:blipFill>
            <a:blip r:embed="rId3" cstate="print"/>
            <a:srcRect t="53491" r="67073"/>
            <a:stretch>
              <a:fillRect/>
            </a:stretch>
          </p:blipFill>
          <p:spPr bwMode="auto">
            <a:xfrm>
              <a:off x="4117467" y="1143000"/>
              <a:ext cx="3426333" cy="3566160"/>
            </a:xfrm>
            <a:prstGeom prst="rect">
              <a:avLst/>
            </a:prstGeom>
            <a:noFill/>
          </p:spPr>
        </p:pic>
        <p:pic>
          <p:nvPicPr>
            <p:cNvPr id="8" name="Picture 7" descr="plot_pbl1A_Page_07.png"/>
            <p:cNvPicPr>
              <a:picLocks noChangeAspect="1"/>
            </p:cNvPicPr>
            <p:nvPr/>
          </p:nvPicPr>
          <p:blipFill>
            <a:blip r:embed="rId4" cstate="print"/>
            <a:srcRect l="64246" t="25200" r="13266" b="61200"/>
            <a:stretch>
              <a:fillRect/>
            </a:stretch>
          </p:blipFill>
          <p:spPr>
            <a:xfrm>
              <a:off x="7543800" y="3728357"/>
              <a:ext cx="990600" cy="919843"/>
            </a:xfrm>
            <a:prstGeom prst="rect">
              <a:avLst/>
            </a:prstGeom>
          </p:spPr>
        </p:pic>
        <p:sp>
          <p:nvSpPr>
            <p:cNvPr id="9" name="Oval 8"/>
            <p:cNvSpPr/>
            <p:nvPr/>
          </p:nvSpPr>
          <p:spPr>
            <a:xfrm>
              <a:off x="609600" y="4381500"/>
              <a:ext cx="3048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91000" y="4391025"/>
              <a:ext cx="3048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0" y="3302913"/>
              <a:ext cx="762000" cy="430887"/>
            </a:xfrm>
            <a:prstGeom prst="rect">
              <a:avLst/>
            </a:prstGeom>
            <a:noFill/>
          </p:spPr>
          <p:txBody>
            <a:bodyPr wrap="square" lIns="0" tIns="0" rIns="0" bIns="0" rtlCol="0">
              <a:spAutoFit/>
            </a:bodyPr>
            <a:lstStyle/>
            <a:p>
              <a:r>
                <a:rPr lang="en-US" sz="1400" b="1" dirty="0" smtClean="0"/>
                <a:t>HYSPLIT </a:t>
              </a:r>
            </a:p>
            <a:p>
              <a:r>
                <a:rPr lang="en-US" sz="1400" b="1" dirty="0" smtClean="0"/>
                <a:t>24 h PTCH  </a:t>
              </a:r>
              <a:endParaRPr lang="en-US" sz="1400" b="1"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7200"/>
            <a:ext cx="8229600" cy="639763"/>
          </a:xfrm>
        </p:spPr>
        <p:txBody>
          <a:bodyPr>
            <a:normAutofit/>
          </a:bodyPr>
          <a:lstStyle/>
          <a:p>
            <a:r>
              <a:rPr lang="en-US" sz="3200" b="1" dirty="0" smtClean="0">
                <a:solidFill>
                  <a:srgbClr val="0070C0"/>
                </a:solidFill>
              </a:rPr>
              <a:t>Findings from LPDM Intercomparison</a:t>
            </a:r>
            <a:endParaRPr lang="en-US" sz="3200" b="1" dirty="0">
              <a:solidFill>
                <a:srgbClr val="0070C0"/>
              </a:solidFill>
            </a:endParaRPr>
          </a:p>
        </p:txBody>
      </p:sp>
      <p:sp>
        <p:nvSpPr>
          <p:cNvPr id="3" name="Content Placeholder 2"/>
          <p:cNvSpPr>
            <a:spLocks noGrp="1"/>
          </p:cNvSpPr>
          <p:nvPr>
            <p:ph idx="4294967295"/>
          </p:nvPr>
        </p:nvSpPr>
        <p:spPr>
          <a:xfrm>
            <a:off x="533400" y="1600200"/>
            <a:ext cx="8229600" cy="3733800"/>
          </a:xfrm>
        </p:spPr>
        <p:txBody>
          <a:bodyPr>
            <a:normAutofit fontScale="92500"/>
          </a:bodyPr>
          <a:lstStyle/>
          <a:p>
            <a:pPr>
              <a:spcAft>
                <a:spcPts val="600"/>
              </a:spcAft>
            </a:pPr>
            <a:r>
              <a:rPr lang="en-US" dirty="0" smtClean="0"/>
              <a:t>The</a:t>
            </a:r>
            <a:r>
              <a:rPr lang="en-US" sz="2400" dirty="0" smtClean="0"/>
              <a:t> three LPDMs have </a:t>
            </a:r>
            <a:r>
              <a:rPr lang="en-US" sz="2400" dirty="0" smtClean="0">
                <a:solidFill>
                  <a:srgbClr val="FF0000"/>
                </a:solidFill>
              </a:rPr>
              <a:t>comparable skill </a:t>
            </a:r>
            <a:r>
              <a:rPr lang="en-US" sz="2400" dirty="0" smtClean="0"/>
              <a:t>when driven by the same meteorological inputs</a:t>
            </a:r>
          </a:p>
          <a:p>
            <a:pPr>
              <a:spcAft>
                <a:spcPts val="1200"/>
              </a:spcAft>
            </a:pPr>
            <a:r>
              <a:rPr lang="en-US" sz="2400" dirty="0" smtClean="0">
                <a:solidFill>
                  <a:srgbClr val="FF0000"/>
                </a:solidFill>
              </a:rPr>
              <a:t>Higher resolution </a:t>
            </a:r>
            <a:r>
              <a:rPr lang="en-US" sz="2400" dirty="0" smtClean="0"/>
              <a:t>beneficial to </a:t>
            </a:r>
            <a:r>
              <a:rPr lang="en-US" dirty="0" smtClean="0"/>
              <a:t>LPDMs</a:t>
            </a:r>
          </a:p>
          <a:p>
            <a:pPr lvl="1">
              <a:spcAft>
                <a:spcPts val="1200"/>
              </a:spcAft>
            </a:pPr>
            <a:r>
              <a:rPr lang="en-US" dirty="0" smtClean="0"/>
              <a:t>Hourly 10 km WRF fields produce better HYPLIT and STILT  simulations</a:t>
            </a:r>
            <a:r>
              <a:rPr lang="en-US" sz="2000" dirty="0" smtClean="0"/>
              <a:t> than 32-km 3-hourly NARR fields</a:t>
            </a:r>
          </a:p>
          <a:p>
            <a:pPr>
              <a:spcAft>
                <a:spcPts val="1200"/>
              </a:spcAft>
            </a:pPr>
            <a:r>
              <a:rPr lang="en-US" sz="2400" dirty="0" smtClean="0">
                <a:solidFill>
                  <a:srgbClr val="FF0000"/>
                </a:solidFill>
              </a:rPr>
              <a:t>Nudging of PBL winds </a:t>
            </a:r>
            <a:r>
              <a:rPr lang="en-US" sz="2400" dirty="0" smtClean="0"/>
              <a:t>beneficial to all 3 LPDMs, particularly for FLEXPART</a:t>
            </a:r>
          </a:p>
          <a:p>
            <a:pPr>
              <a:spcAft>
                <a:spcPts val="1200"/>
              </a:spcAft>
            </a:pPr>
            <a:r>
              <a:rPr lang="en-US" sz="2400" dirty="0" smtClean="0">
                <a:solidFill>
                  <a:srgbClr val="FF0000"/>
                </a:solidFill>
              </a:rPr>
              <a:t>Time averaged </a:t>
            </a:r>
            <a:r>
              <a:rPr lang="en-US" dirty="0" smtClean="0">
                <a:solidFill>
                  <a:srgbClr val="FF0000"/>
                </a:solidFill>
              </a:rPr>
              <a:t>wind</a:t>
            </a:r>
            <a:r>
              <a:rPr lang="en-US" sz="2400" dirty="0" smtClean="0">
                <a:solidFill>
                  <a:srgbClr val="FF0000"/>
                </a:solidFill>
              </a:rPr>
              <a:t> fields </a:t>
            </a:r>
            <a:r>
              <a:rPr lang="en-US" sz="2400" dirty="0" smtClean="0"/>
              <a:t>beneficial to HYSPLIT and STILT</a:t>
            </a:r>
            <a:r>
              <a:rPr lang="en-US" dirty="0" smtClean="0"/>
              <a:t>.</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8382000" cy="487362"/>
          </a:xfrm>
        </p:spPr>
        <p:txBody>
          <a:bodyPr>
            <a:normAutofit fontScale="90000"/>
          </a:bodyPr>
          <a:lstStyle/>
          <a:p>
            <a:r>
              <a:rPr lang="en-US" sz="2200" dirty="0" smtClean="0">
                <a:solidFill>
                  <a:srgbClr val="0070C0"/>
                </a:solidFill>
              </a:rPr>
              <a:t>WRF Model Data Available at</a:t>
            </a:r>
            <a:r>
              <a:rPr lang="en-US" sz="3200" dirty="0" smtClean="0">
                <a:solidFill>
                  <a:srgbClr val="0070C0"/>
                </a:solidFill>
              </a:rPr>
              <a:t/>
            </a:r>
            <a:br>
              <a:rPr lang="en-US" sz="3200" dirty="0" smtClean="0">
                <a:solidFill>
                  <a:srgbClr val="0070C0"/>
                </a:solidFill>
              </a:rPr>
            </a:br>
            <a:endParaRPr lang="en-US" sz="3200" dirty="0">
              <a:solidFill>
                <a:srgbClr val="0070C0"/>
              </a:solidFill>
            </a:endParaRPr>
          </a:p>
        </p:txBody>
      </p:sp>
      <p:sp>
        <p:nvSpPr>
          <p:cNvPr id="7" name="TextBox 6"/>
          <p:cNvSpPr txBox="1"/>
          <p:nvPr/>
        </p:nvSpPr>
        <p:spPr>
          <a:xfrm>
            <a:off x="457200" y="838200"/>
            <a:ext cx="4800600" cy="369332"/>
          </a:xfrm>
          <a:prstGeom prst="rect">
            <a:avLst/>
          </a:prstGeom>
          <a:noFill/>
        </p:spPr>
        <p:txBody>
          <a:bodyPr wrap="square" rtlCol="0">
            <a:spAutoFit/>
          </a:bodyPr>
          <a:lstStyle/>
          <a:p>
            <a:r>
              <a:rPr lang="en-US" u="sng" dirty="0" smtClean="0">
                <a:hlinkClick r:id="rId2"/>
              </a:rPr>
              <a:t>http://www.arl.noaa.gov/DATEM_WRF-ARW.php</a:t>
            </a:r>
            <a:endParaRPr lang="en-US" dirty="0"/>
          </a:p>
        </p:txBody>
      </p:sp>
      <p:pic>
        <p:nvPicPr>
          <p:cNvPr id="1026" name="Picture 2"/>
          <p:cNvPicPr>
            <a:picLocks noChangeAspect="1" noChangeArrowheads="1"/>
          </p:cNvPicPr>
          <p:nvPr/>
        </p:nvPicPr>
        <p:blipFill>
          <a:blip r:embed="rId3" cstate="print"/>
          <a:srcRect t="2426" r="26610" b="21537"/>
          <a:stretch>
            <a:fillRect/>
          </a:stretch>
        </p:blipFill>
        <p:spPr bwMode="auto">
          <a:xfrm>
            <a:off x="609600" y="1295400"/>
            <a:ext cx="6952522" cy="4419600"/>
          </a:xfrm>
          <a:prstGeom prst="rect">
            <a:avLst/>
          </a:prstGeom>
          <a:noFill/>
          <a:ln w="9525">
            <a:noFill/>
            <a:miter lim="800000"/>
            <a:headEnd/>
            <a:tailEnd/>
          </a:ln>
        </p:spPr>
      </p:pic>
      <p:cxnSp>
        <p:nvCxnSpPr>
          <p:cNvPr id="11" name="Straight Arrow Connector 10"/>
          <p:cNvCxnSpPr/>
          <p:nvPr/>
        </p:nvCxnSpPr>
        <p:spPr>
          <a:xfrm flipH="1" flipV="1">
            <a:off x="1447800" y="2971800"/>
            <a:ext cx="5105400" cy="1524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53200" y="4343400"/>
            <a:ext cx="2438400" cy="1477328"/>
          </a:xfrm>
          <a:prstGeom prst="rect">
            <a:avLst/>
          </a:prstGeom>
          <a:solidFill>
            <a:schemeClr val="bg1"/>
          </a:solidFill>
        </p:spPr>
        <p:txBody>
          <a:bodyPr wrap="square" rtlCol="0">
            <a:spAutoFit/>
          </a:bodyPr>
          <a:lstStyle/>
          <a:p>
            <a:r>
              <a:rPr lang="en-US" dirty="0" smtClean="0">
                <a:solidFill>
                  <a:srgbClr val="0066FF"/>
                </a:solidFill>
              </a:rPr>
              <a:t>Follow DATEM link for observations, statistics, reports and HYSPLIT/STILT configuration files.</a:t>
            </a:r>
            <a:endParaRPr lang="en-US" dirty="0">
              <a:solidFill>
                <a:srgbClr val="0066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0070C0"/>
                </a:solidFill>
              </a:rPr>
              <a:t>Urban Greenhouse Gas </a:t>
            </a:r>
            <a:r>
              <a:rPr lang="en-US" dirty="0" smtClean="0">
                <a:solidFill>
                  <a:srgbClr val="0070C0"/>
                </a:solidFill>
              </a:rPr>
              <a:t>Emission Modeling</a:t>
            </a:r>
            <a:endParaRPr lang="en-US" sz="3200" b="1" dirty="0">
              <a:solidFill>
                <a:srgbClr val="0070C0"/>
              </a:solidFill>
            </a:endParaRPr>
          </a:p>
        </p:txBody>
      </p:sp>
      <p:sp>
        <p:nvSpPr>
          <p:cNvPr id="3" name="Content Placeholder 2"/>
          <p:cNvSpPr>
            <a:spLocks noGrp="1"/>
          </p:cNvSpPr>
          <p:nvPr>
            <p:ph idx="1"/>
          </p:nvPr>
        </p:nvSpPr>
        <p:spPr>
          <a:xfrm>
            <a:off x="457200" y="1304925"/>
            <a:ext cx="8229600" cy="4029075"/>
          </a:xfrm>
        </p:spPr>
        <p:txBody>
          <a:bodyPr>
            <a:normAutofit/>
          </a:bodyPr>
          <a:lstStyle/>
          <a:p>
            <a:pPr>
              <a:spcAft>
                <a:spcPts val="600"/>
              </a:spcAft>
            </a:pPr>
            <a:r>
              <a:rPr lang="en-US" dirty="0" smtClean="0"/>
              <a:t>Monitoring of </a:t>
            </a:r>
            <a:r>
              <a:rPr lang="en-US" dirty="0" smtClean="0">
                <a:solidFill>
                  <a:srgbClr val="FF0000"/>
                </a:solidFill>
              </a:rPr>
              <a:t>anthropogenic emissions </a:t>
            </a:r>
            <a:r>
              <a:rPr lang="en-US" dirty="0" smtClean="0"/>
              <a:t>from urban areas needed for </a:t>
            </a:r>
            <a:r>
              <a:rPr lang="en-US" dirty="0" smtClean="0">
                <a:solidFill>
                  <a:srgbClr val="FF0000"/>
                </a:solidFill>
              </a:rPr>
              <a:t>international treaty verification </a:t>
            </a:r>
            <a:r>
              <a:rPr lang="en-US" dirty="0" smtClean="0"/>
              <a:t>/climate projections</a:t>
            </a:r>
          </a:p>
          <a:p>
            <a:pPr lvl="1">
              <a:spcAft>
                <a:spcPts val="600"/>
              </a:spcAft>
            </a:pPr>
            <a:r>
              <a:rPr lang="en-US" dirty="0" smtClean="0"/>
              <a:t>Urban areas produce significant portion of global emissions</a:t>
            </a:r>
            <a:endParaRPr lang="en-US" baseline="-25000" dirty="0" smtClean="0"/>
          </a:p>
          <a:p>
            <a:pPr>
              <a:spcAft>
                <a:spcPts val="600"/>
              </a:spcAft>
            </a:pPr>
            <a:r>
              <a:rPr lang="en-US" dirty="0" smtClean="0">
                <a:solidFill>
                  <a:srgbClr val="FF0000"/>
                </a:solidFill>
              </a:rPr>
              <a:t>Top-down</a:t>
            </a:r>
            <a:r>
              <a:rPr lang="en-US" dirty="0" smtClean="0"/>
              <a:t> approach employs modeling with measured concentrations to detect trends using inverse techniques</a:t>
            </a:r>
          </a:p>
          <a:p>
            <a:pPr>
              <a:spcAft>
                <a:spcPts val="600"/>
              </a:spcAft>
            </a:pPr>
            <a:r>
              <a:rPr lang="en-US" dirty="0" smtClean="0"/>
              <a:t>Salt Lake </a:t>
            </a:r>
            <a:r>
              <a:rPr lang="en-US" dirty="0" smtClean="0"/>
              <a:t>City</a:t>
            </a:r>
            <a:r>
              <a:rPr lang="en-US" dirty="0" smtClean="0"/>
              <a:t> and </a:t>
            </a:r>
            <a:r>
              <a:rPr lang="en-US" dirty="0" smtClean="0"/>
              <a:t>Boston</a:t>
            </a:r>
            <a:endParaRPr lang="en-US" dirty="0" smtClean="0"/>
          </a:p>
          <a:p>
            <a:pPr lvl="1">
              <a:spcAft>
                <a:spcPts val="600"/>
              </a:spcAft>
            </a:pPr>
            <a:r>
              <a:rPr lang="en-US" dirty="0" smtClean="0"/>
              <a:t>CO</a:t>
            </a:r>
            <a:r>
              <a:rPr lang="en-US" baseline="-25000" dirty="0" smtClean="0"/>
              <a:t>2</a:t>
            </a:r>
            <a:r>
              <a:rPr lang="en-US" dirty="0" smtClean="0"/>
              <a:t> </a:t>
            </a:r>
            <a:r>
              <a:rPr lang="en-US" dirty="0" smtClean="0"/>
              <a:t>and CH</a:t>
            </a:r>
            <a:r>
              <a:rPr lang="en-US" baseline="-25000" dirty="0" smtClean="0"/>
              <a:t>4</a:t>
            </a:r>
          </a:p>
        </p:txBody>
      </p:sp>
    </p:spTree>
    <p:extLst>
      <p:ext uri="{BB962C8B-B14F-4D97-AF65-F5344CB8AC3E}">
        <p14:creationId xmlns="" xmlns:p14="http://schemas.microsoft.com/office/powerpoint/2010/main" xmlns:mv="urn:schemas-microsoft-com:mac:vml" xmlns:mc="http://schemas.openxmlformats.org/markup-compatibility/2006" val="847908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427038"/>
            <a:ext cx="8382000" cy="487362"/>
          </a:xfrm>
        </p:spPr>
        <p:txBody>
          <a:bodyPr>
            <a:normAutofit/>
          </a:bodyPr>
          <a:lstStyle/>
          <a:p>
            <a:r>
              <a:rPr lang="en-US" sz="2400" b="1" dirty="0" smtClean="0">
                <a:solidFill>
                  <a:srgbClr val="0070C0"/>
                </a:solidFill>
              </a:rPr>
              <a:t>WRF-STILT Urban GHG Modeling Approach</a:t>
            </a:r>
          </a:p>
        </p:txBody>
      </p:sp>
      <p:sp>
        <p:nvSpPr>
          <p:cNvPr id="23555" name="Content Placeholder 2"/>
          <p:cNvSpPr>
            <a:spLocks noGrp="1"/>
          </p:cNvSpPr>
          <p:nvPr>
            <p:ph idx="1"/>
          </p:nvPr>
        </p:nvSpPr>
        <p:spPr>
          <a:xfrm>
            <a:off x="457200" y="1112837"/>
            <a:ext cx="8229600" cy="2239963"/>
          </a:xfrm>
        </p:spPr>
        <p:txBody>
          <a:bodyPr tIns="0" bIns="0">
            <a:normAutofit/>
          </a:bodyPr>
          <a:lstStyle/>
          <a:p>
            <a:r>
              <a:rPr lang="en-US" dirty="0" smtClean="0">
                <a:ea typeface="Tahoma" charset="0"/>
                <a:cs typeface="Tahoma" charset="0"/>
              </a:rPr>
              <a:t>WRF - nested domains down to 1.33 km grids</a:t>
            </a:r>
          </a:p>
          <a:p>
            <a:r>
              <a:rPr lang="en-US" dirty="0" smtClean="0">
                <a:ea typeface="Tahoma" charset="0"/>
                <a:cs typeface="Tahoma" charset="0"/>
              </a:rPr>
              <a:t>STILT modeling:</a:t>
            </a:r>
          </a:p>
          <a:p>
            <a:pPr lvl="1"/>
            <a:r>
              <a:rPr lang="en-US" dirty="0" smtClean="0">
                <a:ea typeface="Tahoma" charset="0"/>
                <a:cs typeface="Tahoma" charset="0"/>
              </a:rPr>
              <a:t>Compute backward trajectories and influence regions (</a:t>
            </a:r>
            <a:r>
              <a:rPr lang="en-US" dirty="0" smtClean="0">
                <a:solidFill>
                  <a:srgbClr val="FF0000"/>
                </a:solidFill>
                <a:ea typeface="Tahoma" charset="0"/>
                <a:cs typeface="Tahoma" charset="0"/>
              </a:rPr>
              <a:t>“footprints”</a:t>
            </a:r>
            <a:r>
              <a:rPr lang="en-US" dirty="0" smtClean="0">
                <a:ea typeface="Tahoma" charset="0"/>
                <a:cs typeface="Tahoma" charset="0"/>
              </a:rPr>
              <a:t>) for measurement sites</a:t>
            </a:r>
          </a:p>
          <a:p>
            <a:pPr lvl="1"/>
            <a:r>
              <a:rPr lang="en-US" dirty="0" smtClean="0">
                <a:ea typeface="Tahoma" charset="0"/>
                <a:cs typeface="Tahoma" charset="0"/>
              </a:rPr>
              <a:t>Couple with background concentration and surface flux estimates for comparison with observations</a:t>
            </a:r>
          </a:p>
        </p:txBody>
      </p:sp>
      <p:pic>
        <p:nvPicPr>
          <p:cNvPr id="4" name="Picture 3" descr="STILT.foot.mnth.BU.PRU.png"/>
          <p:cNvPicPr>
            <a:picLocks noChangeAspect="1"/>
          </p:cNvPicPr>
          <p:nvPr/>
        </p:nvPicPr>
        <p:blipFill>
          <a:blip r:embed="rId3" cstate="print"/>
          <a:srcRect l="33000" t="53200" r="33000"/>
          <a:stretch>
            <a:fillRect/>
          </a:stretch>
        </p:blipFill>
        <p:spPr>
          <a:xfrm>
            <a:off x="5505450" y="3337112"/>
            <a:ext cx="3151554" cy="2711263"/>
          </a:xfrm>
          <a:prstGeom prst="rect">
            <a:avLst/>
          </a:prstGeom>
        </p:spPr>
      </p:pic>
      <p:sp>
        <p:nvSpPr>
          <p:cNvPr id="5" name="TextBox 4"/>
          <p:cNvSpPr txBox="1"/>
          <p:nvPr/>
        </p:nvSpPr>
        <p:spPr>
          <a:xfrm>
            <a:off x="685800" y="3810000"/>
            <a:ext cx="4495800" cy="1015663"/>
          </a:xfrm>
          <a:prstGeom prst="rect">
            <a:avLst/>
          </a:prstGeom>
          <a:noFill/>
        </p:spPr>
        <p:txBody>
          <a:bodyPr wrap="square" rtlCol="0">
            <a:spAutoFit/>
          </a:bodyPr>
          <a:lstStyle/>
          <a:p>
            <a:r>
              <a:rPr lang="en-US" sz="2000" b="1" dirty="0" smtClean="0">
                <a:solidFill>
                  <a:srgbClr val="FF0000"/>
                </a:solidFill>
                <a:ea typeface="Tahoma" charset="0"/>
                <a:cs typeface="Tahoma" charset="0"/>
              </a:rPr>
              <a:t>Footprints </a:t>
            </a:r>
            <a:r>
              <a:rPr lang="en-US" sz="2000" b="1" dirty="0" smtClean="0">
                <a:ea typeface="Tahoma" charset="0"/>
                <a:cs typeface="Tahoma" charset="0"/>
              </a:rPr>
              <a:t>represent the </a:t>
            </a:r>
            <a:r>
              <a:rPr lang="en-US" sz="2000" b="1" i="1" dirty="0" err="1" smtClean="0">
                <a:solidFill>
                  <a:srgbClr val="FF0000"/>
                </a:solidFill>
                <a:ea typeface="Tahoma" charset="0"/>
                <a:cs typeface="Tahoma" charset="0"/>
              </a:rPr>
              <a:t>adjoint</a:t>
            </a:r>
            <a:r>
              <a:rPr lang="en-US" sz="2000" b="1" i="1" dirty="0" smtClean="0">
                <a:solidFill>
                  <a:srgbClr val="FF0000"/>
                </a:solidFill>
                <a:ea typeface="Tahoma" charset="0"/>
                <a:cs typeface="Tahoma" charset="0"/>
              </a:rPr>
              <a:t> </a:t>
            </a:r>
            <a:r>
              <a:rPr lang="en-US" sz="2000" b="1" dirty="0" smtClean="0">
                <a:ea typeface="Tahoma" charset="0"/>
                <a:cs typeface="Tahoma" charset="0"/>
              </a:rPr>
              <a:t>of the transport model, enabling efficient inverse quantification of emissions.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3080</TotalTime>
  <Words>2399</Words>
  <Application>Microsoft Office PowerPoint</Application>
  <PresentationFormat>On-screen Show (4:3)</PresentationFormat>
  <Paragraphs>237</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2_Office Theme</vt:lpstr>
      <vt:lpstr>Recent Advances in High-Resolution Lagrangian Transport Modeling </vt:lpstr>
      <vt:lpstr>Focus on Meteorology Driving Transport Models</vt:lpstr>
      <vt:lpstr>Lagrangian Particle Dispersion Model Intercomparison</vt:lpstr>
      <vt:lpstr>Evaluation and Sensitivity to Meteorological Inputs</vt:lpstr>
      <vt:lpstr>Impact of PBL Wind Nudging </vt:lpstr>
      <vt:lpstr>Findings from LPDM Intercomparison</vt:lpstr>
      <vt:lpstr>WRF Model Data Available at </vt:lpstr>
      <vt:lpstr>Urban Greenhouse Gas Emission Modeling</vt:lpstr>
      <vt:lpstr>WRF-STILT Urban GHG Modeling Approach</vt:lpstr>
      <vt:lpstr>Salt Lake City WRF Domains</vt:lpstr>
      <vt:lpstr>Enhanced WRF Improves CO2 Simulations in Salt Lake City</vt:lpstr>
      <vt:lpstr>Boston Area Measurement Network</vt:lpstr>
      <vt:lpstr>Average CH4 Diurnal Cycle for November 2012</vt:lpstr>
      <vt:lpstr>Quality Control WRF with Mini Micro-Pulse LiDAR </vt:lpstr>
      <vt:lpstr>Slide 15</vt:lpstr>
      <vt:lpstr>Boston Modeling Objectives</vt:lpstr>
      <vt:lpstr>Summary</vt:lpstr>
      <vt:lpstr>Additional Slides</vt:lpstr>
      <vt:lpstr>Enhanced WRF Improves CO2 Simulations in Salt Lake City</vt:lpstr>
      <vt:lpstr>Effect of High-resolution, UCM on Salt Lake City CO2 simulation </vt:lpstr>
      <vt:lpstr>Boston Area WRF Domains</vt:lpstr>
      <vt:lpstr>Enhanced WRF Improves CO2 Simulations in Salt Lake City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High-Resolution Lagrangian Transport Modeling </dc:title>
  <dc:creator/>
  <cp:lastModifiedBy>admin</cp:lastModifiedBy>
  <cp:revision>435</cp:revision>
  <dcterms:created xsi:type="dcterms:W3CDTF">2006-08-16T00:00:00Z</dcterms:created>
  <dcterms:modified xsi:type="dcterms:W3CDTF">2013-10-28T01:53:36Z</dcterms:modified>
</cp:coreProperties>
</file>