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8" r:id="rId3"/>
    <p:sldId id="349" r:id="rId4"/>
    <p:sldId id="350" r:id="rId5"/>
    <p:sldId id="360" r:id="rId6"/>
    <p:sldId id="365" r:id="rId7"/>
    <p:sldId id="353" r:id="rId8"/>
    <p:sldId id="357" r:id="rId9"/>
    <p:sldId id="355" r:id="rId10"/>
    <p:sldId id="364" r:id="rId11"/>
    <p:sldId id="359" r:id="rId12"/>
    <p:sldId id="324" r:id="rId13"/>
    <p:sldId id="361" r:id="rId14"/>
    <p:sldId id="366" r:id="rId15"/>
    <p:sldId id="3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ABA"/>
    <a:srgbClr val="27F72C"/>
    <a:srgbClr val="05AB05"/>
    <a:srgbClr val="A2965C"/>
    <a:srgbClr val="00FF00"/>
    <a:srgbClr val="FFFD03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9405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3FEB2-ED38-4937-9D79-8DDCCAEF1DB8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2178-63C8-4199-81F5-6E877D3FE8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51A22-FF30-465C-AD92-442F28D88D08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2A055-0C5F-4EE1-8DE4-18BFB85D7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2A055-0C5F-4EE1-8DE4-18BFB85D73C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2A055-0C5F-4EE1-8DE4-18BFB85D73C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2A055-0C5F-4EE1-8DE4-18BFB85D73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AAB3E7C9-2429-45A8-9C6D-79265A6194C6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8376208D-393E-4209-999D-DD92C983AC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latin typeface="+mn-lt"/>
              </a:rPr>
              <a:t>Simulating the Impacts of Marine Organic Emissions on Global Atmospheric Chemistry and Climate using an Online-Coupled Meteorology and Chemistry Model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8392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Brett Gantt*</a:t>
            </a:r>
            <a:r>
              <a:rPr lang="en-US" sz="2000" dirty="0" smtClean="0"/>
              <a:t>, Timothy </a:t>
            </a:r>
            <a:r>
              <a:rPr lang="en-US" sz="2000" dirty="0" err="1" smtClean="0"/>
              <a:t>Glotfelty</a:t>
            </a:r>
            <a:r>
              <a:rPr lang="en-US" sz="2000" dirty="0" smtClean="0"/>
              <a:t>, Nicholas Meskhidze, and Yang Zhang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Department of Marine, Earth, and Atmospheric Science,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North Carolina State University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*Now at National Exposure Research Laboratory, U.S. EPA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2013 CMAS Meeting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10-30-2013</a:t>
            </a:r>
          </a:p>
        </p:txBody>
      </p:sp>
      <p:pic>
        <p:nvPicPr>
          <p:cNvPr id="4" name="Picture 3" descr="NCS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709" y="5029200"/>
            <a:ext cx="1496291" cy="1828800"/>
          </a:xfrm>
          <a:prstGeom prst="rect">
            <a:avLst/>
          </a:prstGeom>
        </p:spPr>
      </p:pic>
      <p:pic>
        <p:nvPicPr>
          <p:cNvPr id="6" name="Picture 5" descr="US-Department-of-Energy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5086350"/>
            <a:ext cx="1676400" cy="1676400"/>
          </a:xfrm>
          <a:prstGeom prst="rect">
            <a:avLst/>
          </a:prstGeom>
        </p:spPr>
      </p:pic>
      <p:pic>
        <p:nvPicPr>
          <p:cNvPr id="7" name="Picture 6" descr="ns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5081016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Changes in Atmospheric Oxidants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 descr="fig2.tif"/>
          <p:cNvPicPr/>
          <p:nvPr/>
        </p:nvPicPr>
        <p:blipFill>
          <a:blip r:embed="rId2" cstate="print"/>
          <a:srcRect l="-1042" t="48080" r="-1042" b="-837"/>
          <a:stretch>
            <a:fillRect/>
          </a:stretch>
        </p:blipFill>
        <p:spPr>
          <a:xfrm>
            <a:off x="1143000" y="1905000"/>
            <a:ext cx="6858000" cy="441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3200400" y="1921328"/>
            <a:ext cx="3124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524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JJA, 2001</a:t>
            </a:r>
            <a:endParaRPr lang="en-US" sz="1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524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JJA, 2009</a:t>
            </a:r>
            <a:endParaRPr lang="en-US" sz="1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81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increases or decreases by up to 1 ppb in remote marine </a:t>
            </a:r>
            <a:r>
              <a:rPr lang="en-US" sz="2000" dirty="0" smtClean="0"/>
              <a:t>regions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Changes in Atmospheric Aerosols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54849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JJA, 2001</a:t>
            </a:r>
            <a:endParaRPr lang="en-US" sz="1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550118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JJA, 2009</a:t>
            </a:r>
            <a:endParaRPr lang="en-US" sz="1600" b="1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1905000"/>
            <a:ext cx="7543800" cy="4267200"/>
            <a:chOff x="685800" y="1905000"/>
            <a:chExt cx="7772400" cy="4800600"/>
          </a:xfrm>
        </p:grpSpPr>
        <p:pic>
          <p:nvPicPr>
            <p:cNvPr id="21" name="Picture 20" descr="fig4.tif"/>
            <p:cNvPicPr/>
            <p:nvPr/>
          </p:nvPicPr>
          <p:blipFill>
            <a:blip r:embed="rId2" cstate="print"/>
            <a:srcRect l="-1000" t="-1497" r="-1000" b="33157"/>
            <a:stretch>
              <a:fillRect/>
            </a:stretch>
          </p:blipFill>
          <p:spPr>
            <a:xfrm>
              <a:off x="685800" y="1905000"/>
              <a:ext cx="7772400" cy="48006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838200" y="6400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000" y="6400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6381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SOA increases by 0.2 µg 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, total organic aerosol increases by 0.5 µg 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Changes in Cloud Condensation Nuclei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 descr="fig5.tif"/>
          <p:cNvPicPr/>
          <p:nvPr/>
        </p:nvPicPr>
        <p:blipFill>
          <a:blip r:embed="rId3" cstate="print"/>
          <a:srcRect t="-8065"/>
          <a:stretch>
            <a:fillRect/>
          </a:stretch>
        </p:blipFill>
        <p:spPr>
          <a:xfrm>
            <a:off x="228600" y="1524000"/>
            <a:ext cx="8686800" cy="5105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685800" y="1490246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Change in CCN concentration</a:t>
            </a:r>
            <a:endParaRPr lang="en-US" sz="1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5240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Change in aerosol number concentration</a:t>
            </a:r>
            <a:endParaRPr lang="en-US" sz="1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1148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Change in average aerosol diameter</a:t>
            </a:r>
            <a:endParaRPr 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Climate Impact and Conclusions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 descr="fig6.tif"/>
          <p:cNvPicPr/>
          <p:nvPr/>
        </p:nvPicPr>
        <p:blipFill>
          <a:blip r:embed="rId2" cstate="print"/>
          <a:srcRect l="-3030" t="-1449" r="-3030" b="-1449"/>
          <a:stretch>
            <a:fillRect/>
          </a:stretch>
        </p:blipFill>
        <p:spPr>
          <a:xfrm>
            <a:off x="76200" y="1524000"/>
            <a:ext cx="2667000" cy="5257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95600" y="1676400"/>
            <a:ext cx="5791200" cy="4543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200" dirty="0" smtClean="0">
                <a:cs typeface="Times New Roman"/>
              </a:rPr>
              <a:t>Improvement in predictions of marine isoprene concentrations/emissions and aerosol concentrations/size distributions </a:t>
            </a:r>
            <a:endParaRPr 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200" dirty="0" smtClean="0"/>
              <a:t>Increase in concentrations of isoprene, SOA, and total organic aerosols in remote marine regions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200" dirty="0" smtClean="0">
                <a:cs typeface="Times New Roman"/>
              </a:rPr>
              <a:t>Increase in aerosol number concentration and average aerosol </a:t>
            </a:r>
            <a:r>
              <a:rPr lang="en-US" sz="2200" dirty="0" smtClean="0">
                <a:cs typeface="Times New Roman"/>
              </a:rPr>
              <a:t>diameter, </a:t>
            </a:r>
            <a:r>
              <a:rPr lang="en-US" sz="2200" dirty="0" smtClean="0">
                <a:cs typeface="Times New Roman"/>
              </a:rPr>
              <a:t>which lead to increased CCN concentration, CDNC, and decreased surface solar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Acknowledgements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3352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b="1" dirty="0" smtClean="0"/>
              <a:t>This project was sponsored by the U.S. Department of Energy grant #DE-FG02-08ER64508, the EPA STAR grant R83337601, and the National Science Foundation </a:t>
            </a:r>
            <a:r>
              <a:rPr lang="en-US" sz="2400" b="1" dirty="0" err="1" smtClean="0"/>
              <a:t>EaSM</a:t>
            </a:r>
            <a:r>
              <a:rPr lang="en-US" sz="2400" b="1" dirty="0" smtClean="0"/>
              <a:t> program (AGS-1049200) 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2400" b="1" dirty="0" smtClean="0"/>
              <a:t>We also thank </a:t>
            </a:r>
            <a:r>
              <a:rPr lang="en-US" sz="2400" b="1" dirty="0" err="1" smtClean="0"/>
              <a:t>Jurgita</a:t>
            </a:r>
            <a:r>
              <a:rPr lang="en-US" sz="2400" b="1" dirty="0" smtClean="0"/>
              <a:t> Ovadnevaite, Darius Ceburnis, and Colin O’Dowd for providing the Mace Head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5181600"/>
            <a:ext cx="7848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listening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Any questions??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1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/>
              </a:rPr>
              <a:t>Evaluation of Isoprene and Organic Aerosol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0993998"/>
              </p:ext>
            </p:extLst>
          </p:nvPr>
        </p:nvGraphicFramePr>
        <p:xfrm>
          <a:off x="304800" y="1600200"/>
          <a:ext cx="8686803" cy="4286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430"/>
                <a:gridCol w="1162509"/>
                <a:gridCol w="951144"/>
                <a:gridCol w="951144"/>
                <a:gridCol w="951144"/>
                <a:gridCol w="951144"/>
                <a:gridCol w="951144"/>
                <a:gridCol w="951144"/>
              </a:tblGrid>
              <a:tr h="613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Obs. Mean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Model Mean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NMB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Correlation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Default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MarOrg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Default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MarOrg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Default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MarOrg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Isoprene emissions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nmol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m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day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and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surface concentrations 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ppt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from the NW Pacific Ocean on 23-27 May 2001 [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Matsunaga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et al., 2002]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613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Emission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130.8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795.0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-100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</a:tr>
              <a:tr h="272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Concentration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45.4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14.0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-98.3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-69.2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-0.15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-0.47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</a:tr>
              <a:tr h="644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Organic aerosol concentrations 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µg m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-3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at Mace Head, Ireland from </a:t>
                      </a:r>
                      <a:r>
                        <a:rPr lang="en-US" sz="1600" dirty="0" smtClean="0">
                          <a:effectLst/>
                        </a:rPr>
                        <a:t>June to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Aug 2009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[Ovadnevaite et al., 2011a]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Concentration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0.79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-73.5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-61.0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0.70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91440" marB="9144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108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Marine Boundary Layer Organics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72200" cy="47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1447800" y="6428601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Rinaldi et al. (2010) Advances in Meteorology</a:t>
            </a:r>
            <a:endParaRPr lang="en-US" sz="1200" b="1" dirty="0"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00200" y="2514600"/>
            <a:ext cx="3810000" cy="3886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 descr="http://upload.wikimedia.org/wikipedia/commons/7/77/Puffer_Fish_DSC01257.JPG"/>
          <p:cNvPicPr>
            <a:picLocks noChangeAspect="1" noChangeArrowheads="1"/>
          </p:cNvPicPr>
          <p:nvPr/>
        </p:nvPicPr>
        <p:blipFill>
          <a:blip r:embed="rId3" cstate="print"/>
          <a:srcRect t="19474"/>
          <a:stretch>
            <a:fillRect/>
          </a:stretch>
        </p:blipFill>
        <p:spPr bwMode="auto">
          <a:xfrm>
            <a:off x="7696200" y="1600200"/>
            <a:ext cx="1371600" cy="945272"/>
          </a:xfrm>
          <a:prstGeom prst="rect">
            <a:avLst/>
          </a:prstGeom>
          <a:noFill/>
        </p:spPr>
      </p:pic>
      <p:pic>
        <p:nvPicPr>
          <p:cNvPr id="1037" name="Picture 13" descr="http://www.dtplankton.com/images/PRB-1.jpg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7696200" y="5486400"/>
            <a:ext cx="1371600" cy="9144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V="1">
            <a:off x="6845300" y="1663700"/>
            <a:ext cx="838200" cy="3657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6019800"/>
            <a:ext cx="838200" cy="381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images2.wikia.nocookie.net/__cb20130127225223/spongebob/images/e/ee/Pat_s._spongebob_s._squidward_t..jpg"/>
          <p:cNvPicPr>
            <a:picLocks noChangeAspect="1" noChangeArrowheads="1"/>
          </p:cNvPicPr>
          <p:nvPr/>
        </p:nvPicPr>
        <p:blipFill>
          <a:blip r:embed="rId5" cstate="print"/>
          <a:srcRect t="7692"/>
          <a:stretch>
            <a:fillRect/>
          </a:stretch>
        </p:blipFill>
        <p:spPr bwMode="auto">
          <a:xfrm>
            <a:off x="7696200" y="4503540"/>
            <a:ext cx="1371600" cy="906660"/>
          </a:xfrm>
          <a:prstGeom prst="rect">
            <a:avLst/>
          </a:prstGeom>
          <a:noFill/>
        </p:spPr>
      </p:pic>
      <p:pic>
        <p:nvPicPr>
          <p:cNvPr id="14340" name="Picture 4" descr="http://raptureofthedeep.org/wp-content/uploads/2010/08/David-Ho.jpg"/>
          <p:cNvPicPr>
            <a:picLocks noChangeAspect="1" noChangeArrowheads="1"/>
          </p:cNvPicPr>
          <p:nvPr/>
        </p:nvPicPr>
        <p:blipFill>
          <a:blip r:embed="rId6" cstate="print"/>
          <a:srcRect b="18519"/>
          <a:stretch>
            <a:fillRect/>
          </a:stretch>
        </p:blipFill>
        <p:spPr bwMode="auto">
          <a:xfrm>
            <a:off x="7696200" y="2609852"/>
            <a:ext cx="1371600" cy="838200"/>
          </a:xfrm>
          <a:prstGeom prst="rect">
            <a:avLst/>
          </a:prstGeom>
          <a:noFill/>
        </p:spPr>
      </p:pic>
      <p:pic>
        <p:nvPicPr>
          <p:cNvPr id="16386" name="Picture 2" descr="http://www.technologybloggers.org/wp-content/uploads/2013/08/Coral-Re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3526536"/>
            <a:ext cx="1371600" cy="89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681" y="1623776"/>
            <a:ext cx="5085119" cy="340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Marine Isoprene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38800" y="39624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Gantt et al. (2009)</a:t>
            </a:r>
            <a:r>
              <a:rPr lang="en-US" sz="1200" b="1" dirty="0" smtClean="0">
                <a:cs typeface="Arial" pitchFamily="34" charset="0"/>
              </a:rPr>
              <a:t> Atmos. Chem. Phys.</a:t>
            </a:r>
            <a:endParaRPr lang="en-US" sz="1200" b="1" dirty="0">
              <a:latin typeface="+mj-lt"/>
            </a:endParaRPr>
          </a:p>
        </p:txBody>
      </p:sp>
      <p:pic>
        <p:nvPicPr>
          <p:cNvPr id="7" name="Picture 6" descr="HPIM04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" y="1524000"/>
            <a:ext cx="2406316" cy="1828800"/>
          </a:xfrm>
          <a:prstGeom prst="rect">
            <a:avLst/>
          </a:prstGeom>
        </p:spPr>
      </p:pic>
      <p:pic>
        <p:nvPicPr>
          <p:cNvPr id="8" name="Picture 7" descr="HPIM04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5800" y="3200400"/>
            <a:ext cx="2406316" cy="1828800"/>
          </a:xfrm>
          <a:prstGeom prst="rect">
            <a:avLst/>
          </a:prstGeom>
        </p:spPr>
      </p:pic>
      <p:pic>
        <p:nvPicPr>
          <p:cNvPr id="9" name="Picture 8" descr="HPIM04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03684" y="4953000"/>
            <a:ext cx="2406316" cy="1828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597744"/>
            <a:ext cx="4648200" cy="218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7800" y="579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Guenther et al. (1993)</a:t>
            </a:r>
            <a:r>
              <a:rPr lang="en-US" sz="1200" b="1" dirty="0" smtClean="0">
                <a:cs typeface="Arial" pitchFamily="34" charset="0"/>
              </a:rPr>
              <a:t> J. </a:t>
            </a:r>
            <a:r>
              <a:rPr lang="en-US" sz="1200" b="1" dirty="0" err="1" smtClean="0">
                <a:cs typeface="Arial" pitchFamily="34" charset="0"/>
              </a:rPr>
              <a:t>Geophys</a:t>
            </a:r>
            <a:r>
              <a:rPr lang="en-US" sz="1200" b="1" dirty="0" smtClean="0">
                <a:cs typeface="Arial" pitchFamily="34" charset="0"/>
              </a:rPr>
              <a:t>. Res.</a:t>
            </a:r>
            <a:endParaRPr lang="en-US" sz="1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334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rates are a function of chlorophyll-</a:t>
            </a:r>
            <a:r>
              <a:rPr lang="en-US" i="1" dirty="0" smtClean="0"/>
              <a:t>a</a:t>
            </a:r>
            <a:r>
              <a:rPr lang="en-US" dirty="0" smtClean="0"/>
              <a:t> concentration, phytoplankton speciation, and solar radiation </a:t>
            </a:r>
            <a:r>
              <a:rPr lang="en-US" b="1" dirty="0" smtClean="0"/>
              <a:t>similar to plants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334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rates are a function of chlorophyll-</a:t>
            </a:r>
            <a:r>
              <a:rPr lang="en-US" i="1" dirty="0" smtClean="0"/>
              <a:t>a</a:t>
            </a:r>
            <a:r>
              <a:rPr lang="en-US" dirty="0" smtClean="0"/>
              <a:t> concentration, phytoplankton speciation, and solar radiation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Marine Boundary Layer Chemistry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72200" cy="47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1447800" y="6428601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Rinaldi et al. (2010) Advances in Meteorology</a:t>
            </a:r>
            <a:endParaRPr lang="en-US" sz="1200" b="1" dirty="0">
              <a:latin typeface="+mj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33800" y="2514600"/>
            <a:ext cx="3810000" cy="3886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Marine Primary Organic Aerosol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03648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r="50565"/>
          <a:stretch>
            <a:fillRect/>
          </a:stretch>
        </p:blipFill>
        <p:spPr bwMode="auto">
          <a:xfrm>
            <a:off x="6248400" y="1524001"/>
            <a:ext cx="2741619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6096000" y="36854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Gantt et al. (2011)</a:t>
            </a:r>
            <a:r>
              <a:rPr lang="en-US" sz="1200" b="1" dirty="0" smtClean="0">
                <a:cs typeface="Arial" pitchFamily="34" charset="0"/>
              </a:rPr>
              <a:t> Atmos. Chem. Phys.</a:t>
            </a:r>
            <a:endParaRPr lang="en-US" sz="1200" b="1" dirty="0">
              <a:latin typeface="+mj-lt"/>
            </a:endParaRPr>
          </a:p>
        </p:txBody>
      </p:sp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 cstate="print"/>
          <a:srcRect l="49435"/>
          <a:stretch>
            <a:fillRect/>
          </a:stretch>
        </p:blipFill>
        <p:spPr bwMode="auto">
          <a:xfrm>
            <a:off x="3291735" y="1524001"/>
            <a:ext cx="28042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oup 14"/>
          <p:cNvGrpSpPr/>
          <p:nvPr/>
        </p:nvGrpSpPr>
        <p:grpSpPr>
          <a:xfrm>
            <a:off x="152400" y="3810000"/>
            <a:ext cx="4147054" cy="2960979"/>
            <a:chOff x="2514600" y="3810000"/>
            <a:chExt cx="4147054" cy="2960979"/>
          </a:xfrm>
        </p:grpSpPr>
        <p:pic>
          <p:nvPicPr>
            <p:cNvPr id="74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3810000"/>
              <a:ext cx="4147054" cy="296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Rectangle 74"/>
            <p:cNvSpPr/>
            <p:nvPr/>
          </p:nvSpPr>
          <p:spPr>
            <a:xfrm>
              <a:off x="3124200" y="5105400"/>
              <a:ext cx="1447800" cy="1266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1219200" y="4648200"/>
            <a:ext cx="1828800" cy="1752600"/>
            <a:chOff x="3581400" y="4648200"/>
            <a:chExt cx="1828800" cy="1752600"/>
          </a:xfrm>
          <a:solidFill>
            <a:schemeClr val="accent2"/>
          </a:solidFill>
        </p:grpSpPr>
        <p:sp>
          <p:nvSpPr>
            <p:cNvPr id="77" name="Rectangle 76"/>
            <p:cNvSpPr/>
            <p:nvPr/>
          </p:nvSpPr>
          <p:spPr>
            <a:xfrm>
              <a:off x="3733800" y="4724400"/>
              <a:ext cx="152400" cy="1676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86200" y="4648200"/>
              <a:ext cx="152400" cy="175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38600" y="4724400"/>
              <a:ext cx="152400" cy="1676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191000" y="4876800"/>
              <a:ext cx="152400" cy="15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43400" y="50292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95800" y="5257800"/>
              <a:ext cx="152400" cy="1143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48200" y="5562600"/>
              <a:ext cx="152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800600" y="5943600"/>
              <a:ext cx="1524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953000" y="6172200"/>
              <a:ext cx="152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105400" y="6324600"/>
              <a:ext cx="1524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81400" y="4876800"/>
              <a:ext cx="152400" cy="15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57800" y="6355080"/>
              <a:ext cx="152400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42"/>
          <p:cNvGrpSpPr/>
          <p:nvPr/>
        </p:nvGrpSpPr>
        <p:grpSpPr>
          <a:xfrm>
            <a:off x="1219200" y="5029200"/>
            <a:ext cx="1828800" cy="1371600"/>
            <a:chOff x="3581400" y="4648200"/>
            <a:chExt cx="1828800" cy="1752600"/>
          </a:xfrm>
        </p:grpSpPr>
        <p:sp>
          <p:nvSpPr>
            <p:cNvPr id="90" name="Rectangle 89"/>
            <p:cNvSpPr/>
            <p:nvPr/>
          </p:nvSpPr>
          <p:spPr>
            <a:xfrm>
              <a:off x="3733800" y="4724400"/>
              <a:ext cx="152400" cy="1676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86200" y="4648200"/>
              <a:ext cx="152400" cy="1752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038600" y="4724400"/>
              <a:ext cx="152400" cy="1676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191000" y="4876800"/>
              <a:ext cx="152400" cy="1524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43400" y="5029200"/>
              <a:ext cx="152400" cy="1371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495800" y="5257800"/>
              <a:ext cx="152400" cy="114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48200" y="5562600"/>
              <a:ext cx="152400" cy="838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00600" y="5943600"/>
              <a:ext cx="152400" cy="457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953000" y="6172200"/>
              <a:ext cx="1524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05400" y="6324600"/>
              <a:ext cx="152400" cy="76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581400" y="4876800"/>
              <a:ext cx="152400" cy="1524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257800" y="6355080"/>
              <a:ext cx="152400" cy="457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55"/>
          <p:cNvGrpSpPr/>
          <p:nvPr/>
        </p:nvGrpSpPr>
        <p:grpSpPr>
          <a:xfrm>
            <a:off x="1219200" y="5867400"/>
            <a:ext cx="1828800" cy="533400"/>
            <a:chOff x="3581400" y="4648200"/>
            <a:chExt cx="1828800" cy="1752600"/>
          </a:xfrm>
          <a:solidFill>
            <a:schemeClr val="accent5"/>
          </a:solidFill>
        </p:grpSpPr>
        <p:sp>
          <p:nvSpPr>
            <p:cNvPr id="103" name="Rectangle 102"/>
            <p:cNvSpPr/>
            <p:nvPr/>
          </p:nvSpPr>
          <p:spPr>
            <a:xfrm>
              <a:off x="3733800" y="4724400"/>
              <a:ext cx="152400" cy="1676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886200" y="4648200"/>
              <a:ext cx="152400" cy="175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038600" y="4724400"/>
              <a:ext cx="152400" cy="1676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191000" y="4876800"/>
              <a:ext cx="152400" cy="15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43400" y="50292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495800" y="5257800"/>
              <a:ext cx="152400" cy="1143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648200" y="5562600"/>
              <a:ext cx="152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800600" y="5943600"/>
              <a:ext cx="1524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53000" y="6172200"/>
              <a:ext cx="1524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105400" y="6324600"/>
              <a:ext cx="1524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581400" y="4876800"/>
              <a:ext cx="152400" cy="15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257800" y="6355080"/>
              <a:ext cx="152400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676400" y="4038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O’Dowd and de Leeuw (2007) Phil.  Trans.  R.  Soc.  A,</a:t>
            </a:r>
            <a:endParaRPr lang="en-US" sz="1200" b="1" dirty="0"/>
          </a:p>
        </p:txBody>
      </p:sp>
      <p:sp>
        <p:nvSpPr>
          <p:cNvPr id="116" name="Rectangle 115"/>
          <p:cNvSpPr/>
          <p:nvPr/>
        </p:nvSpPr>
        <p:spPr>
          <a:xfrm>
            <a:off x="3733800" y="1670634"/>
            <a:ext cx="411480" cy="15544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144044" y="1676400"/>
            <a:ext cx="868680" cy="155448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012724" y="1676400"/>
            <a:ext cx="868680" cy="15544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495800" y="4267200"/>
            <a:ext cx="457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Emission rates are a function of aerosol size, chlorophyll-</a:t>
            </a:r>
            <a:r>
              <a:rPr lang="en-US" i="1" dirty="0" smtClean="0"/>
              <a:t>a</a:t>
            </a:r>
            <a:r>
              <a:rPr lang="en-US" dirty="0" smtClean="0"/>
              <a:t> concentration, and wind speed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To drive the emissions, we calculate an organic fraction of sea spray aerosol and multiply that by the sea spray aerosol number and mass emissions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GU-WRF/Chem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661863"/>
            <a:ext cx="5334000" cy="33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8164" y="16002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800" b="1" u="sng" dirty="0">
                <a:latin typeface="Arial" charset="0"/>
              </a:rPr>
              <a:t>Modeling </a:t>
            </a:r>
            <a:r>
              <a:rPr lang="en-US" altLang="zh-CN" sz="1800" b="1" u="sng" dirty="0" smtClean="0">
                <a:latin typeface="Arial" charset="0"/>
              </a:rPr>
              <a:t>and Set Up</a:t>
            </a:r>
            <a:endParaRPr lang="en-US" altLang="zh-CN" sz="1800" b="1" u="sng" dirty="0">
              <a:latin typeface="Arial" charset="0"/>
            </a:endParaRPr>
          </a:p>
          <a:p>
            <a:pPr lvl="1" indent="-2222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Global-to-Urban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WRF/Chem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3.0</a:t>
            </a:r>
          </a:p>
          <a:p>
            <a:pPr lvl="1" indent="-2222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Global (4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x 5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x 27 levels)</a:t>
            </a:r>
          </a:p>
          <a:p>
            <a:pPr lvl="1" indent="-2222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3-month simulations (Jun-Aug 2001, 2009) with 1-month spin-up</a:t>
            </a:r>
          </a:p>
          <a:p>
            <a:pPr lvl="1" indent="-2222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Gas Chemistry: CB05_GE</a:t>
            </a:r>
          </a:p>
          <a:p>
            <a:pPr lvl="1" indent="-2222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Aerosol Module: MADRID (8 sections)</a:t>
            </a:r>
          </a:p>
          <a:p>
            <a:pPr lvl="1" indent="-2222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Aerosol Activation:  Abdul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Razzak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-Ghan (2000)</a:t>
            </a:r>
          </a:p>
          <a:p>
            <a:pPr lvl="1" indent="-222250"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</a:rPr>
              <a:t>Online marine isoprene emissions: Gantt et al. (2009)</a:t>
            </a:r>
          </a:p>
          <a:p>
            <a:pPr lvl="1" indent="-222250"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</a:rPr>
              <a:t>Online marine POA emissions: Gantt et al. (2011)</a:t>
            </a:r>
          </a:p>
          <a:p>
            <a:pPr marL="234950" lvl="1"/>
            <a:endParaRPr lang="en-US" altLang="zh-CN" sz="16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9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b="1" u="sng" dirty="0" smtClean="0">
                <a:latin typeface="Arial" charset="0"/>
              </a:rPr>
              <a:t>Simulation Design</a:t>
            </a:r>
            <a:endParaRPr lang="en-US" altLang="zh-CN" b="1" dirty="0" smtClean="0">
              <a:latin typeface="Arial" charset="0"/>
            </a:endParaRPr>
          </a:p>
          <a:p>
            <a:pPr lvl="1" indent="-222250">
              <a:lnSpc>
                <a:spcPct val="9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1600" dirty="0" smtClean="0">
                <a:latin typeface="Arial" charset="0"/>
              </a:rPr>
              <a:t>Default: no marine organic emissions</a:t>
            </a:r>
          </a:p>
          <a:p>
            <a:pPr lvl="1" indent="-222250">
              <a:lnSpc>
                <a:spcPct val="9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1600" dirty="0" smtClean="0">
                <a:latin typeface="Arial" charset="0"/>
              </a:rPr>
              <a:t>MarOrg: with marine isoprene and POA emissions</a:t>
            </a:r>
          </a:p>
          <a:p>
            <a:pPr lvl="1"/>
            <a:endParaRPr lang="en-US" altLang="zh-CN" sz="1600" dirty="0" smtClean="0">
              <a:solidFill>
                <a:srgbClr val="000000"/>
              </a:solidFill>
              <a:latin typeface="Arial" charset="0"/>
            </a:endParaRPr>
          </a:p>
          <a:p>
            <a:pPr marL="740664" lvl="1" indent="-283464">
              <a:buFont typeface="Arial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u="sng" dirty="0" smtClean="0">
              <a:latin typeface="Arial" charset="0"/>
            </a:endParaRPr>
          </a:p>
          <a:p>
            <a:pPr marL="742950" lvl="1" indent="-285750">
              <a:spcBef>
                <a:spcPts val="0"/>
              </a:spcBef>
            </a:pP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zh-CN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5377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Zhang et al. (2012)</a:t>
            </a:r>
            <a:r>
              <a:rPr lang="en-US" sz="1200" b="1" dirty="0" smtClean="0">
                <a:cs typeface="Arial" pitchFamily="34" charset="0"/>
              </a:rPr>
              <a:t> JGR</a:t>
            </a:r>
            <a:endParaRPr lang="en-US" sz="12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2092" y="2051447"/>
            <a:ext cx="5410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srgbClr val="FF0000"/>
                </a:solidFill>
              </a:rPr>
              <a:t>A generalized modeling system for linking climate, air quality, human health effect, and </a:t>
            </a:r>
            <a:r>
              <a:rPr lang="en-US" sz="1700" b="1" dirty="0" smtClean="0">
                <a:solidFill>
                  <a:srgbClr val="FF0000"/>
                </a:solidFill>
              </a:rPr>
              <a:t>policy studies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Marine Isoprene Evaluation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 descr="fig1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1676400"/>
            <a:ext cx="5447376" cy="5029200"/>
          </a:xfrm>
          <a:prstGeom prst="rect">
            <a:avLst/>
          </a:prstGeom>
        </p:spPr>
      </p:pic>
      <p:pic>
        <p:nvPicPr>
          <p:cNvPr id="5" name="Picture 4" descr="chlor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76" y="1676400"/>
            <a:ext cx="3505200" cy="1752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24200" y="21336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550" y="360045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Emissions are overestimated by the model, but concentration predictions are still underestimated (may be due to chlorine chemistry)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Marine Organic Aerosol Evaluation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 descr="fig3.tif"/>
          <p:cNvPicPr/>
          <p:nvPr/>
        </p:nvPicPr>
        <p:blipFill>
          <a:blip r:embed="rId3" cstate="print"/>
          <a:srcRect t="-2242" r="9412" b="41704"/>
          <a:stretch>
            <a:fillRect/>
          </a:stretch>
        </p:blipFill>
        <p:spPr>
          <a:xfrm>
            <a:off x="32952" y="1905000"/>
            <a:ext cx="5486400" cy="411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chlor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905000"/>
            <a:ext cx="3505200" cy="1752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03076" y="21336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Both the organic aerosol concentrations and size distribution predictions are improved with the inclusion of marine organic emissions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</a:rPr>
              <a:t>Changes in Surface Isoprene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fig2.tif"/>
          <p:cNvPicPr/>
          <p:nvPr/>
        </p:nvPicPr>
        <p:blipFill>
          <a:blip r:embed="rId2" cstate="print"/>
          <a:srcRect l="-1042" t="-834" r="-1042" b="49122"/>
          <a:stretch>
            <a:fillRect/>
          </a:stretch>
        </p:blipFill>
        <p:spPr>
          <a:xfrm>
            <a:off x="1066800" y="1905000"/>
            <a:ext cx="7162800" cy="441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1066800" y="60198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60198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524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JJA, 2001</a:t>
            </a:r>
            <a:endParaRPr lang="en-US" sz="1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524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JJA, 2009</a:t>
            </a:r>
            <a:endParaRPr lang="en-US" sz="1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Highest emissions: N. Pacific and Atlantic with concentrations up to 10 </a:t>
            </a:r>
            <a:r>
              <a:rPr lang="en-US" sz="2000" dirty="0" err="1" smtClean="0"/>
              <a:t>ppt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</TotalTime>
  <Words>698</Words>
  <Application>Microsoft Office PowerPoint</Application>
  <PresentationFormat>On-screen Show (4:3)</PresentationFormat>
  <Paragraphs>112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Mountain</vt:lpstr>
      <vt:lpstr>Simulating the Impacts of Marine Organic Emissions on Global Atmospheric Chemistry and Climate using an Online-Coupled Meteorology and Chemistry Model </vt:lpstr>
      <vt:lpstr>Marine Boundary Layer Organics</vt:lpstr>
      <vt:lpstr>Marine Isoprene</vt:lpstr>
      <vt:lpstr>Marine Boundary Layer Chemistry</vt:lpstr>
      <vt:lpstr>Marine Primary Organic Aerosol</vt:lpstr>
      <vt:lpstr>GU-WRF/Chem</vt:lpstr>
      <vt:lpstr>Marine Isoprene Evaluation</vt:lpstr>
      <vt:lpstr>Marine Organic Aerosol Evaluation</vt:lpstr>
      <vt:lpstr>Changes in Surface Isoprene</vt:lpstr>
      <vt:lpstr>Changes in Atmospheric Oxidants</vt:lpstr>
      <vt:lpstr>Changes in Atmospheric Aerosols</vt:lpstr>
      <vt:lpstr>Changes in Cloud Condensation Nuclei</vt:lpstr>
      <vt:lpstr>Climate Impact and Conclusions</vt:lpstr>
      <vt:lpstr>Acknowledgements</vt:lpstr>
      <vt:lpstr>Evaluation of Isoprene and Organic Aerosol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Organic Aerosols and Their Implication to Climate:  Preliminary oral exam</dc:title>
  <dc:creator>brett</dc:creator>
  <cp:lastModifiedBy>brett</cp:lastModifiedBy>
  <cp:revision>309</cp:revision>
  <dcterms:created xsi:type="dcterms:W3CDTF">2012-03-28T03:30:06Z</dcterms:created>
  <dcterms:modified xsi:type="dcterms:W3CDTF">2013-10-30T01:02:24Z</dcterms:modified>
</cp:coreProperties>
</file>