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57" r:id="rId3"/>
    <p:sldId id="260" r:id="rId4"/>
    <p:sldId id="262" r:id="rId5"/>
    <p:sldId id="263" r:id="rId6"/>
    <p:sldId id="270" r:id="rId7"/>
    <p:sldId id="265" r:id="rId8"/>
    <p:sldId id="264" r:id="rId9"/>
    <p:sldId id="274" r:id="rId10"/>
    <p:sldId id="273" r:id="rId11"/>
    <p:sldId id="261" r:id="rId12"/>
    <p:sldId id="267" r:id="rId13"/>
    <p:sldId id="268" r:id="rId14"/>
    <p:sldId id="269" r:id="rId15"/>
    <p:sldId id="258" r:id="rId16"/>
    <p:sldId id="271" r:id="rId17"/>
    <p:sldId id="27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6A5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36" y="-120"/>
      </p:cViewPr>
      <p:guideLst>
        <p:guide orient="horz" pos="1098"/>
        <p:guide pos="1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7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4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2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5DF1F-8CFE-41F4-8DFF-4507A88405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8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5530850"/>
            <a:ext cx="2259012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Flowchart: Document 2"/>
          <p:cNvSpPr/>
          <p:nvPr/>
        </p:nvSpPr>
        <p:spPr>
          <a:xfrm>
            <a:off x="6350" y="0"/>
            <a:ext cx="9137650" cy="6270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Document 2"/>
          <p:cNvSpPr/>
          <p:nvPr/>
        </p:nvSpPr>
        <p:spPr>
          <a:xfrm rot="10800000">
            <a:off x="-3175" y="6221413"/>
            <a:ext cx="9137650" cy="6270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2308"/>
            <a:ext cx="9144000" cy="1295400"/>
          </a:xfrm>
        </p:spPr>
        <p:txBody>
          <a:bodyPr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noProof="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188" y="2928108"/>
            <a:ext cx="6301548" cy="430887"/>
          </a:xfrm>
        </p:spPr>
        <p:txBody>
          <a:bodyPr/>
          <a:lstStyle>
            <a:lvl1pPr marL="0" indent="0" algn="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en-US" sz="2200" noProof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14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D4E-7ED8-49E1-AAD1-F771CD7D9EFB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6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09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173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59A0-4690-43FF-8E06-C5A349DF3D4A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7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B65-5194-4A15-AB0A-9B8E3C9F401D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5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0953-DCB0-473C-98D4-13A5D6946B9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4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0">
              <a:srgbClr val="DCDCDC"/>
            </a:gs>
            <a:gs pos="35000">
              <a:schemeClr val="bg1"/>
            </a:gs>
            <a:gs pos="100000">
              <a:srgbClr val="DCDCD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84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208" y="1746516"/>
            <a:ext cx="88328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44450"/>
            <a:ext cx="328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</p:sldLayoutIdLst>
  <p:hf hdr="0" ftr="0" dt="0"/>
  <p:txStyles>
    <p:titleStyle>
      <a:lvl1pPr algn="ctr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lang="en-US" sz="4600" dirty="0">
          <a:solidFill>
            <a:srgbClr val="4E81BE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latin typeface="Segoe UI Semibold" pitchFamily="34" charset="0"/>
          <a:ea typeface="Segoe UI" pitchFamily="34" charset="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76022"/>
            <a:ext cx="9144000" cy="1317625"/>
          </a:xfrm>
        </p:spPr>
        <p:txBody>
          <a:bodyPr/>
          <a:lstStyle/>
          <a:p>
            <a:pPr>
              <a:defRPr/>
            </a:pPr>
            <a:r>
              <a:rPr sz="3200" dirty="0" smtClean="0"/>
              <a:t>Use of Photochemical Grid Modeling to Quantify Ozone Impacts from Fires </a:t>
            </a:r>
            <a:r>
              <a:rPr lang="en-US" sz="3200" dirty="0" smtClean="0"/>
              <a:t>in Support of Exceptional Event Demonstrations</a:t>
            </a:r>
            <a:endParaRPr sz="32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015288" y="6636638"/>
            <a:ext cx="11287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dirty="0" err="1" smtClean="0">
                <a:solidFill>
                  <a:srgbClr val="DCDC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</a:t>
            </a:r>
            <a:r>
              <a:rPr lang="en-US" sz="700" dirty="0" smtClean="0">
                <a:solidFill>
                  <a:srgbClr val="DCDC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-5704</a:t>
            </a:r>
            <a:endParaRPr lang="en-US" sz="700" dirty="0">
              <a:solidFill>
                <a:srgbClr val="DCDC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265819" y="2359939"/>
            <a:ext cx="851667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Kenneth Craig, Daniel Alrick, Yuan Du, </a:t>
            </a: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Garnet Erdakos, Clinton MacDonald</a:t>
            </a:r>
          </a:p>
          <a:p>
            <a:pPr algn="r">
              <a:spcBef>
                <a:spcPts val="0"/>
              </a:spcBef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Sonoma </a:t>
            </a:r>
            <a:r>
              <a:rPr lang="en-US" sz="2200" dirty="0">
                <a:latin typeface="Segoe UI" pitchFamily="34" charset="0"/>
                <a:cs typeface="Segoe UI" pitchFamily="34" charset="0"/>
              </a:rPr>
              <a:t>Technology, Inc</a:t>
            </a: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., Petaluma</a:t>
            </a:r>
            <a:r>
              <a:rPr lang="en-US" sz="2200" dirty="0">
                <a:latin typeface="Segoe UI" pitchFamily="34" charset="0"/>
                <a:cs typeface="Segoe UI" pitchFamily="34" charset="0"/>
              </a:rPr>
              <a:t>, </a:t>
            </a: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CA</a:t>
            </a:r>
          </a:p>
          <a:p>
            <a:pPr algn="r">
              <a:spcBef>
                <a:spcPts val="0"/>
              </a:spcBef>
            </a:pPr>
            <a:endParaRPr lang="en-US" sz="1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Tom Gross, Doug Watson</a:t>
            </a:r>
          </a:p>
          <a:p>
            <a:pPr algn="r">
              <a:spcBef>
                <a:spcPts val="0"/>
              </a:spcBef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Kansas Department of Health and Environment, Topeka, KS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1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Presented at the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12</a:t>
            </a:r>
            <a:r>
              <a:rPr lang="en-US" sz="2200" baseline="30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2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 Annual CMAS Conference</a:t>
            </a:r>
            <a:endParaRPr lang="en-US" sz="22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Chapel Hill, NC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12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200" dirty="0" smtClean="0">
                <a:latin typeface="Segoe UI" pitchFamily="34" charset="0"/>
                <a:cs typeface="Segoe UI" pitchFamily="34" charset="0"/>
              </a:rPr>
              <a:t>October 30, 2013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10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Model Performance Analysis</a:t>
            </a:r>
            <a:endParaRPr sz="4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5" y="1743730"/>
            <a:ext cx="4050168" cy="707886"/>
          </a:xfrm>
        </p:spPr>
        <p:txBody>
          <a:bodyPr/>
          <a:lstStyle/>
          <a:p>
            <a:r>
              <a:rPr sz="2000" dirty="0" smtClean="0"/>
              <a:t>Gateway captured general ozone trends for April 2011.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67193" y="1747268"/>
            <a:ext cx="46130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Mean bias: -4.5 to 1.8 ppb</a:t>
            </a:r>
          </a:p>
          <a:p>
            <a:r>
              <a:rPr lang="en-US" sz="2000" dirty="0" smtClean="0"/>
              <a:t>Normalized mean error: 9 to 18%</a:t>
            </a:r>
            <a:endParaRPr lang="en-US" sz="20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47454"/>
            <a:ext cx="878681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714137" y="6487521"/>
            <a:ext cx="1309072" cy="276999"/>
            <a:chOff x="2842848" y="1982625"/>
            <a:chExt cx="1309072" cy="276999"/>
          </a:xfrm>
        </p:grpSpPr>
        <p:grpSp>
          <p:nvGrpSpPr>
            <p:cNvPr id="12" name="Group 11"/>
            <p:cNvGrpSpPr/>
            <p:nvPr/>
          </p:nvGrpSpPr>
          <p:grpSpPr>
            <a:xfrm>
              <a:off x="2842848" y="2093577"/>
              <a:ext cx="304800" cy="45720"/>
              <a:chOff x="2842848" y="1676400"/>
              <a:chExt cx="304800" cy="4572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971800" y="1676400"/>
                <a:ext cx="45720" cy="457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842848" y="1699260"/>
                <a:ext cx="304800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3268793" y="1982625"/>
              <a:ext cx="883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Predictions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79854" y="6490159"/>
            <a:ext cx="1423367" cy="276999"/>
            <a:chOff x="2851640" y="1713160"/>
            <a:chExt cx="1423367" cy="276999"/>
          </a:xfrm>
        </p:grpSpPr>
        <p:grpSp>
          <p:nvGrpSpPr>
            <p:cNvPr id="17" name="Group 16"/>
            <p:cNvGrpSpPr/>
            <p:nvPr/>
          </p:nvGrpSpPr>
          <p:grpSpPr>
            <a:xfrm>
              <a:off x="2851640" y="1828800"/>
              <a:ext cx="304800" cy="45720"/>
              <a:chOff x="2851640" y="1828800"/>
              <a:chExt cx="304800" cy="45720"/>
            </a:xfrm>
          </p:grpSpPr>
          <p:sp>
            <p:nvSpPr>
              <p:cNvPr id="19" name="Rectangle 18"/>
              <p:cNvSpPr/>
              <p:nvPr/>
            </p:nvSpPr>
            <p:spPr>
              <a:xfrm rot="2700000">
                <a:off x="2975904" y="1828800"/>
                <a:ext cx="45720" cy="457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851640" y="1851660"/>
                <a:ext cx="30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267808" y="1713160"/>
              <a:ext cx="100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Observations</a:t>
              </a:r>
              <a:endParaRPr lang="en-US" sz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838700" y="6605556"/>
            <a:ext cx="45720" cy="45720"/>
          </a:xfrm>
          <a:prstGeom prst="rect">
            <a:avLst/>
          </a:prstGeom>
          <a:solidFill>
            <a:srgbClr val="1166A5"/>
          </a:solidFill>
          <a:ln>
            <a:solidFill>
              <a:srgbClr val="116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11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April 6, 2011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3075"/>
            <a:ext cx="2444654" cy="4216539"/>
          </a:xfrm>
        </p:spPr>
        <p:txBody>
          <a:bodyPr/>
          <a:lstStyle/>
          <a:p>
            <a:r>
              <a:rPr lang="en-US" sz="2000" dirty="0" smtClean="0"/>
              <a:t>248,000 acres burned.</a:t>
            </a:r>
            <a:br>
              <a:rPr lang="en-US" sz="2000" dirty="0" smtClean="0"/>
            </a:br>
            <a:endParaRPr sz="2000" dirty="0" smtClean="0"/>
          </a:p>
          <a:p>
            <a:r>
              <a:rPr lang="en-US" sz="2000" dirty="0" smtClean="0"/>
              <a:t>Complex flow pattern due to midday frontal passage.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Ozone would not have exceeded 75 ppb “but for” the smoke.</a:t>
            </a:r>
            <a:endParaRPr sz="20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43" y="1870671"/>
            <a:ext cx="2825986" cy="215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12" y="1743947"/>
            <a:ext cx="2694270" cy="23708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2143"/>
              </p:ext>
            </p:extLst>
          </p:nvPr>
        </p:nvGraphicFramePr>
        <p:xfrm>
          <a:off x="2594386" y="4263853"/>
          <a:ext cx="6485912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5825"/>
                <a:gridCol w="1079204"/>
                <a:gridCol w="1049508"/>
                <a:gridCol w="1396034"/>
                <a:gridCol w="1465341"/>
              </a:tblGrid>
              <a:tr h="62191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Monitor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Observed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CMAQ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All Fires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CMAQ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No Flint</a:t>
                      </a:r>
                      <a:r>
                        <a:rPr lang="en-US" sz="1600" b="0" baseline="0" dirty="0" smtClean="0"/>
                        <a:t> Hills </a:t>
                      </a:r>
                      <a:r>
                        <a:rPr lang="en-US" sz="1600" b="0" dirty="0" smtClean="0"/>
                        <a:t>Fires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Impact of Flint Hills Fires</a:t>
                      </a:r>
                      <a:endParaRPr lang="en-US" sz="1600" b="0" dirty="0"/>
                    </a:p>
                  </a:txBody>
                  <a:tcPr/>
                </a:tc>
              </a:tr>
              <a:tr h="2533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</a:t>
                      </a:r>
                      <a:r>
                        <a:rPr lang="en-US" sz="1600" baseline="0" dirty="0" smtClean="0"/>
                        <a:t>ne Creek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/>
                </a:tc>
              </a:tr>
              <a:tr h="2533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Wichita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en-US" sz="1600" b="1" dirty="0"/>
                    </a:p>
                  </a:txBody>
                  <a:tcPr/>
                </a:tc>
              </a:tr>
              <a:tr h="2533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28899" y="6103287"/>
            <a:ext cx="6429375" cy="4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600" dirty="0" smtClean="0"/>
              <a:t>Modeled impact of Flint Hills fires on 8-hour average ozone (ppb)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6391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April 12, 2011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3075"/>
            <a:ext cx="2444654" cy="3908762"/>
          </a:xfrm>
        </p:spPr>
        <p:txBody>
          <a:bodyPr/>
          <a:lstStyle/>
          <a:p>
            <a:r>
              <a:rPr lang="en-US" sz="2000" dirty="0" smtClean="0"/>
              <a:t>298,000 acres burned.</a:t>
            </a:r>
            <a:br>
              <a:rPr lang="en-US" sz="2000" dirty="0" smtClean="0"/>
            </a:br>
            <a:endParaRPr sz="2000" dirty="0" smtClean="0"/>
          </a:p>
          <a:p>
            <a:r>
              <a:rPr lang="en-US" sz="2000" dirty="0" smtClean="0"/>
              <a:t>Smoke transport by southerly winds.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Ozone would not have exceeded 75 ppb “but for” the smoke.</a:t>
            </a:r>
            <a:endParaRPr sz="20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42296"/>
              </p:ext>
            </p:extLst>
          </p:nvPr>
        </p:nvGraphicFramePr>
        <p:xfrm>
          <a:off x="2594386" y="4263853"/>
          <a:ext cx="6485912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5825"/>
                <a:gridCol w="1079204"/>
                <a:gridCol w="1049508"/>
                <a:gridCol w="1396034"/>
                <a:gridCol w="1465341"/>
              </a:tblGrid>
              <a:tr h="62191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Monitor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Observed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CMAQ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All Fires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CMAQ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No Flint</a:t>
                      </a:r>
                      <a:r>
                        <a:rPr lang="en-US" sz="1600" b="0" baseline="0" dirty="0" smtClean="0"/>
                        <a:t> Hills </a:t>
                      </a:r>
                      <a:r>
                        <a:rPr lang="en-US" sz="1600" b="0" dirty="0" smtClean="0"/>
                        <a:t>Fires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Impact of Flint Hills Fires</a:t>
                      </a:r>
                      <a:endParaRPr lang="en-US" sz="1600" b="0" dirty="0"/>
                    </a:p>
                  </a:txBody>
                  <a:tcPr/>
                </a:tc>
              </a:tr>
              <a:tr h="25337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KNI</a:t>
                      </a:r>
                      <a:r>
                        <a:rPr lang="en-US" sz="1600" dirty="0" smtClean="0"/>
                        <a:t>-Topeka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28</a:t>
                      </a:r>
                      <a:endParaRPr lang="en-US" sz="1600" b="1" dirty="0"/>
                    </a:p>
                  </a:txBody>
                  <a:tcPr/>
                </a:tc>
              </a:tr>
              <a:tr h="25337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Konza</a:t>
                      </a:r>
                      <a:r>
                        <a:rPr lang="en-US" sz="1600" baseline="0" dirty="0" smtClean="0"/>
                        <a:t> Prairie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70" y="1719877"/>
            <a:ext cx="2505190" cy="246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J:\911054 Kansas DHE Prescribed Burn Support\Task 1 - EE Analysis\Final Images\April 12\Apr12_overall_annotate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73" y="1828800"/>
            <a:ext cx="3184784" cy="2264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28899" y="5750862"/>
            <a:ext cx="6429375" cy="4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600" dirty="0" smtClean="0"/>
              <a:t>Modeled impact of Flint Hills fires on 8-hour average ozone (ppb)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39855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April 13, 2011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74" y="1714500"/>
            <a:ext cx="2444654" cy="5078313"/>
          </a:xfrm>
        </p:spPr>
        <p:txBody>
          <a:bodyPr/>
          <a:lstStyle/>
          <a:p>
            <a:r>
              <a:rPr lang="en-US" sz="2000" dirty="0" smtClean="0"/>
              <a:t>291,000 acres burned.</a:t>
            </a:r>
            <a:br>
              <a:rPr lang="en-US" sz="2000" dirty="0" smtClean="0"/>
            </a:br>
            <a:endParaRPr sz="1800" dirty="0" smtClean="0"/>
          </a:p>
          <a:p>
            <a:r>
              <a:rPr lang="en-US" sz="2000" dirty="0" smtClean="0"/>
              <a:t>Southeast winds </a:t>
            </a:r>
            <a:r>
              <a:rPr lang="en-US" sz="2000" dirty="0" smtClean="0"/>
              <a:t>transported smoke to </a:t>
            </a:r>
            <a:r>
              <a:rPr lang="en-US" sz="2000" dirty="0" err="1" smtClean="0"/>
              <a:t>Konza</a:t>
            </a:r>
            <a:r>
              <a:rPr lang="en-US" sz="2000" dirty="0" smtClean="0"/>
              <a:t> Prairie.  Smoke carryover from prior days also important.</a:t>
            </a:r>
            <a:br>
              <a:rPr lang="en-US" sz="2000" dirty="0" smtClean="0"/>
            </a:br>
            <a:endParaRPr lang="en-US" sz="1800" dirty="0" smtClean="0"/>
          </a:p>
          <a:p>
            <a:r>
              <a:rPr lang="en-US" sz="2000" dirty="0" smtClean="0"/>
              <a:t>Ozone would not have exceeded 75 ppb “but for” the smoke.</a:t>
            </a:r>
            <a:endParaRPr sz="20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81983"/>
              </p:ext>
            </p:extLst>
          </p:nvPr>
        </p:nvGraphicFramePr>
        <p:xfrm>
          <a:off x="2594386" y="4933732"/>
          <a:ext cx="6485912" cy="115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5825"/>
                <a:gridCol w="1079204"/>
                <a:gridCol w="1049508"/>
                <a:gridCol w="1396034"/>
                <a:gridCol w="1465341"/>
              </a:tblGrid>
              <a:tr h="62191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Monitor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Observed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CMAQ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All Fires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CMAQ</a:t>
                      </a:r>
                      <a:r>
                        <a:rPr lang="en-US" sz="1600" b="0" dirty="0" smtClean="0"/>
                        <a:t/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No Flint</a:t>
                      </a:r>
                      <a:r>
                        <a:rPr lang="en-US" sz="1600" b="0" baseline="0" dirty="0" smtClean="0"/>
                        <a:t> Hills </a:t>
                      </a:r>
                      <a:r>
                        <a:rPr lang="en-US" sz="1600" b="0" dirty="0" smtClean="0"/>
                        <a:t>Fires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Impact of Flint Hills Fires</a:t>
                      </a:r>
                      <a:endParaRPr lang="en-US" sz="1600" b="0" dirty="0"/>
                    </a:p>
                  </a:txBody>
                  <a:tcPr/>
                </a:tc>
              </a:tr>
              <a:tr h="25337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Konza</a:t>
                      </a:r>
                      <a:r>
                        <a:rPr lang="en-US" sz="1600" dirty="0" smtClean="0"/>
                        <a:t> Prairie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30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6" y="2056447"/>
            <a:ext cx="3065292" cy="224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82" y="1926517"/>
            <a:ext cx="2530549" cy="24966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28899" y="6103287"/>
            <a:ext cx="6429375" cy="4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600" dirty="0" smtClean="0"/>
              <a:t>Modeled impact of Flint Hills fires on 8-hour average ozone (ppb)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2970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14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April 29, 2011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3075"/>
            <a:ext cx="5430852" cy="4339650"/>
          </a:xfrm>
        </p:spPr>
        <p:txBody>
          <a:bodyPr/>
          <a:lstStyle/>
          <a:p>
            <a:r>
              <a:rPr lang="en-US" sz="2000" dirty="0" smtClean="0"/>
              <a:t>Only 19,000 acres burned in the Flint Hills.</a:t>
            </a:r>
            <a:br>
              <a:rPr lang="en-US" sz="2000" dirty="0" smtClean="0"/>
            </a:br>
            <a:endParaRPr sz="2000" dirty="0" smtClean="0"/>
          </a:p>
          <a:p>
            <a:r>
              <a:rPr lang="en-US" sz="2000" dirty="0" smtClean="0"/>
              <a:t>Numerous large fires in Texas and Mexico, with region-wide ozone enhancement.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Modeling showed no ozone impact due to Flint Hills fires.  Ozone enhancement at the Kansas monitors was due to long range smoke transport</a:t>
            </a:r>
          </a:p>
          <a:p>
            <a:endParaRPr lang="en-US" sz="2000" dirty="0" smtClean="0"/>
          </a:p>
          <a:p>
            <a:r>
              <a:rPr lang="en-US" sz="2000" dirty="0" smtClean="0"/>
              <a:t>Ozone would not have exceeded 75 ppb “but for” the smoke, based on non-modeling analyses.</a:t>
            </a:r>
            <a:endParaRPr sz="20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 descr="J:\911054 Kansas DHE Prescribed Burn Support\Task 1 - EE Analysis\Final Images\April 29\Apr29_overall_annotate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86" y="1743074"/>
            <a:ext cx="3200400" cy="233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86" y="4270596"/>
            <a:ext cx="3200400" cy="23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15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Conclusion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38429"/>
            <a:ext cx="8983676" cy="4462760"/>
          </a:xfrm>
        </p:spPr>
        <p:txBody>
          <a:bodyPr/>
          <a:lstStyle/>
          <a:p>
            <a:r>
              <a:rPr lang="en-US" sz="2000" dirty="0" smtClean="0"/>
              <a:t>Photochemical modeling (</a:t>
            </a:r>
            <a:r>
              <a:rPr lang="en-US" sz="2000" dirty="0" err="1" smtClean="0"/>
              <a:t>BlueSky</a:t>
            </a:r>
            <a:r>
              <a:rPr lang="en-US" sz="2000" dirty="0" smtClean="0"/>
              <a:t> Gateway) was successfully applied to support an exceptional event analysis.  EPA concurred that the analysis satisfied the exceptional event demonstration requirements.</a:t>
            </a:r>
          </a:p>
          <a:p>
            <a:endParaRPr lang="en-US" sz="2000" dirty="0" smtClean="0"/>
          </a:p>
          <a:p>
            <a:r>
              <a:rPr lang="en-US" sz="2000" dirty="0" smtClean="0"/>
              <a:t>For 3 of 4 </a:t>
            </a:r>
            <a:r>
              <a:rPr lang="en-US" sz="2000" dirty="0" err="1" smtClean="0"/>
              <a:t>NAAQS</a:t>
            </a:r>
            <a:r>
              <a:rPr lang="en-US" sz="2000" dirty="0" smtClean="0"/>
              <a:t> </a:t>
            </a:r>
            <a:r>
              <a:rPr lang="en-US" sz="2000" dirty="0" err="1" smtClean="0"/>
              <a:t>exceedance</a:t>
            </a:r>
            <a:r>
              <a:rPr lang="en-US" sz="2000" dirty="0" smtClean="0"/>
              <a:t> days in Kansas, modeling analysis helped demonstrate that </a:t>
            </a:r>
            <a:r>
              <a:rPr lang="en-US" sz="2000" dirty="0" err="1" smtClean="0"/>
              <a:t>NAAQS</a:t>
            </a:r>
            <a:r>
              <a:rPr lang="en-US" sz="2000" dirty="0" smtClean="0"/>
              <a:t> ozone </a:t>
            </a:r>
            <a:r>
              <a:rPr lang="en-US" sz="2000" dirty="0" err="1" smtClean="0"/>
              <a:t>exceedances</a:t>
            </a:r>
            <a:r>
              <a:rPr lang="en-US" sz="2000" dirty="0" smtClean="0"/>
              <a:t> would not have occurred “but for” the smoke from Flint Hills fires.</a:t>
            </a:r>
          </a:p>
          <a:p>
            <a:endParaRPr lang="en-US" sz="2000" dirty="0" smtClean="0"/>
          </a:p>
          <a:p>
            <a:r>
              <a:rPr lang="en-US" sz="2000" dirty="0" smtClean="0"/>
              <a:t>On </a:t>
            </a:r>
            <a:r>
              <a:rPr lang="en-US" sz="2000" dirty="0"/>
              <a:t>April 29, additional analyses were used to satisfy the but-for requirement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/>
              <a:t>Modeled </a:t>
            </a:r>
            <a:r>
              <a:rPr lang="en-US" sz="2000" dirty="0" smtClean="0"/>
              <a:t>fire impacts on 8-hour </a:t>
            </a:r>
            <a:r>
              <a:rPr lang="en-US" sz="2000" dirty="0"/>
              <a:t>ozone </a:t>
            </a:r>
            <a:r>
              <a:rPr lang="en-US" sz="2000" dirty="0" smtClean="0"/>
              <a:t>levels ranged </a:t>
            </a:r>
            <a:r>
              <a:rPr lang="en-US" sz="2000" dirty="0"/>
              <a:t>from 5 to 30 ppb at Kansas monitors during April, </a:t>
            </a:r>
            <a:r>
              <a:rPr lang="en-US" sz="2000" dirty="0" smtClean="0"/>
              <a:t>2011.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EBFB6-2A67-4503-8A20-28A80A2321D4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16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Conclusion</a:t>
            </a:r>
            <a:endParaRPr sz="2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38429"/>
            <a:ext cx="4953936" cy="5189113"/>
          </a:xfrm>
        </p:spPr>
        <p:txBody>
          <a:bodyPr/>
          <a:lstStyle/>
          <a:p>
            <a:r>
              <a:rPr lang="en-US" sz="2400" dirty="0" err="1" smtClean="0"/>
              <a:t>KDHE</a:t>
            </a:r>
            <a:r>
              <a:rPr lang="en-US" sz="2400" dirty="0" smtClean="0"/>
              <a:t> has developed a Smoke Management Plan to mitigate smoke impacts on urban areas.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 smtClean="0"/>
              <a:t>STI</a:t>
            </a:r>
            <a:r>
              <a:rPr lang="en-US" sz="2400" dirty="0" smtClean="0"/>
              <a:t> has worked with </a:t>
            </a:r>
            <a:r>
              <a:rPr lang="en-US" sz="2400" dirty="0" err="1" smtClean="0"/>
              <a:t>KDHE</a:t>
            </a:r>
            <a:r>
              <a:rPr lang="en-US" sz="2400" dirty="0" smtClean="0"/>
              <a:t> to develop guidance tools to support burn/no-burn decisions.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Guidance tools and website will be operational during the 2014 Flint Hills fire season.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endParaRPr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/>
          <a:stretch>
            <a:fillRect/>
          </a:stretch>
        </p:blipFill>
        <p:spPr bwMode="auto">
          <a:xfrm>
            <a:off x="5440369" y="4082664"/>
            <a:ext cx="2959350" cy="242066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52" y="1743075"/>
            <a:ext cx="2996167" cy="234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2864"/>
            <a:ext cx="9144000" cy="914400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Contact</a:t>
            </a:r>
            <a:endParaRPr lang="en-US" kern="1200" dirty="0">
              <a:solidFill>
                <a:srgbClr val="4E81BE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674062" y="5679132"/>
            <a:ext cx="2588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sonomatech.com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@</a:t>
            </a:r>
            <a:r>
              <a:rPr lang="en-US" sz="2400" dirty="0" err="1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sonoma_tech</a:t>
            </a:r>
            <a:endParaRPr lang="en-US" sz="2400" dirty="0" smtClean="0">
              <a:solidFill>
                <a:srgbClr val="1166A5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97578" y="2176686"/>
            <a:ext cx="454780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00"/>
              </a:spcBef>
              <a:buFontTx/>
              <a:buNone/>
            </a:pPr>
            <a:r>
              <a:rPr lang="en-US" sz="34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Ken Craig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kcraig@sonomatech.com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707.665.9900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32" y="5454502"/>
            <a:ext cx="2784273" cy="9657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flipH="1">
            <a:off x="8818032" y="56536"/>
            <a:ext cx="316060" cy="2308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17</a:t>
            </a:r>
            <a:endParaRPr lang="en-US" sz="900" dirty="0">
              <a:solidFill>
                <a:srgbClr val="BEBEBE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Presentation Outline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7820"/>
            <a:ext cx="8663041" cy="4425827"/>
          </a:xfrm>
        </p:spPr>
        <p:txBody>
          <a:bodyPr/>
          <a:lstStyle/>
          <a:p>
            <a:r>
              <a:rPr dirty="0" smtClean="0"/>
              <a:t>Background</a:t>
            </a:r>
          </a:p>
          <a:p>
            <a:pPr lvl="1"/>
            <a:r>
              <a:rPr lang="en-US" dirty="0" smtClean="0"/>
              <a:t>Exceptional Events</a:t>
            </a:r>
          </a:p>
          <a:p>
            <a:pPr lvl="1"/>
            <a:r>
              <a:rPr lang="en-US" dirty="0" smtClean="0"/>
              <a:t>Flint Hills Fires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err="1" smtClean="0"/>
              <a:t>BlueSky</a:t>
            </a:r>
            <a:r>
              <a:rPr lang="en-US" dirty="0" smtClean="0"/>
              <a:t> Gateway</a:t>
            </a:r>
          </a:p>
          <a:p>
            <a:pPr lvl="1"/>
            <a:r>
              <a:rPr lang="en-US" dirty="0" smtClean="0"/>
              <a:t>Fire Emissions Processing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Smoke and Air Pollution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7821"/>
            <a:ext cx="4897451" cy="4450449"/>
          </a:xfrm>
        </p:spPr>
        <p:txBody>
          <a:bodyPr/>
          <a:lstStyle/>
          <a:p>
            <a:r>
              <a:rPr sz="2400" dirty="0" smtClean="0"/>
              <a:t>Smoke from fires contains </a:t>
            </a:r>
            <a:r>
              <a:rPr sz="2400" dirty="0" err="1" smtClean="0"/>
              <a:t>PM</a:t>
            </a:r>
            <a:r>
              <a:rPr sz="2400" baseline="-25000" dirty="0" err="1" smtClean="0"/>
              <a:t>2.5</a:t>
            </a:r>
            <a:r>
              <a:rPr sz="2400" dirty="0" smtClean="0"/>
              <a:t>, </a:t>
            </a:r>
            <a:r>
              <a:rPr sz="2400" dirty="0" err="1" smtClean="0"/>
              <a:t>NO</a:t>
            </a:r>
            <a:r>
              <a:rPr sz="2400" baseline="-25000" dirty="0" err="1" smtClean="0"/>
              <a:t>x</a:t>
            </a:r>
            <a:r>
              <a:rPr sz="2400" dirty="0" smtClean="0"/>
              <a:t>, and </a:t>
            </a:r>
            <a:r>
              <a:rPr sz="2400" dirty="0" err="1" smtClean="0"/>
              <a:t>VOCs</a:t>
            </a:r>
            <a:r>
              <a:rPr sz="2400" dirty="0" smtClean="0"/>
              <a:t>, and other pollutants.</a:t>
            </a:r>
            <a:br>
              <a:rPr sz="2400" dirty="0" smtClean="0"/>
            </a:br>
            <a:endParaRPr sz="2400" dirty="0" smtClean="0"/>
          </a:p>
          <a:p>
            <a:r>
              <a:rPr lang="en-US" sz="2400" dirty="0" smtClean="0"/>
              <a:t>Smoke from fires is associated with negative health effects.</a:t>
            </a:r>
          </a:p>
          <a:p>
            <a:endParaRPr sz="2400" dirty="0" smtClean="0"/>
          </a:p>
          <a:p>
            <a:r>
              <a:rPr lang="en-US" sz="2400" dirty="0" smtClean="0"/>
              <a:t>Fire events can trigger violations of the ozone and PM </a:t>
            </a:r>
            <a:r>
              <a:rPr lang="en-US" sz="2400" dirty="0" err="1" smtClean="0"/>
              <a:t>NAAQS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 descr="Fires twisty mo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24" y="1743075"/>
            <a:ext cx="3395980" cy="3150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25824" y="4916636"/>
            <a:ext cx="3499940" cy="6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Fire in Wabaunsee County, Kansas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6391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4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Exceptional Events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7821"/>
            <a:ext cx="8728495" cy="4893647"/>
          </a:xfrm>
        </p:spPr>
        <p:txBody>
          <a:bodyPr/>
          <a:lstStyle/>
          <a:p>
            <a:r>
              <a:rPr sz="2400" dirty="0" smtClean="0"/>
              <a:t>Unusual or naturally occurring events that affect air quality but are not reasonably controllable or preventable.</a:t>
            </a:r>
            <a:br>
              <a:rPr sz="2400" dirty="0" smtClean="0"/>
            </a:br>
            <a:endParaRPr sz="2400" dirty="0" smtClean="0"/>
          </a:p>
          <a:p>
            <a:r>
              <a:rPr lang="en-US" sz="2400" dirty="0" smtClean="0"/>
              <a:t>EPA has considered </a:t>
            </a:r>
            <a:r>
              <a:rPr lang="en-US" sz="2400" dirty="0" err="1" smtClean="0"/>
              <a:t>wildland</a:t>
            </a:r>
            <a:r>
              <a:rPr lang="en-US" sz="2400" dirty="0" smtClean="0"/>
              <a:t> and prescribed fires as exceptional events under some circumstances.</a:t>
            </a:r>
          </a:p>
          <a:p>
            <a:endParaRPr lang="en-US" sz="2400" dirty="0" smtClean="0"/>
          </a:p>
          <a:p>
            <a:r>
              <a:rPr lang="en-US" sz="2400" dirty="0" smtClean="0"/>
              <a:t>States can flag data to be excluded from regulatory determinations by demonstrating to EPA’s satisfaction that the measurements were influenced by an exceptional event.</a:t>
            </a:r>
          </a:p>
          <a:p>
            <a:endParaRPr lang="en-US" sz="2400" dirty="0" smtClean="0"/>
          </a:p>
          <a:p>
            <a:r>
              <a:rPr sz="2400" dirty="0" smtClean="0"/>
              <a:t>Technical evidence of such influences must be submitted to EPA as a </a:t>
            </a:r>
            <a:r>
              <a:rPr sz="2400" b="1" dirty="0" smtClean="0"/>
              <a:t>demonstration package</a:t>
            </a:r>
            <a:r>
              <a:rPr sz="2400" dirty="0" smtClean="0"/>
              <a:t>.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5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Exceptional Event Demonstrations</a:t>
            </a:r>
            <a:endParaRPr sz="4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7821"/>
            <a:ext cx="8728495" cy="4819781"/>
          </a:xfrm>
        </p:spPr>
        <p:txBody>
          <a:bodyPr/>
          <a:lstStyle/>
          <a:p>
            <a:r>
              <a:rPr sz="2400" dirty="0" smtClean="0"/>
              <a:t>Must include analyses showing that </a:t>
            </a:r>
            <a:r>
              <a:rPr sz="2400" i="1" dirty="0" smtClean="0"/>
              <a:t>no </a:t>
            </a:r>
            <a:r>
              <a:rPr sz="2400" i="1" dirty="0" err="1" smtClean="0"/>
              <a:t>NAAQS</a:t>
            </a:r>
            <a:r>
              <a:rPr sz="2400" i="1" dirty="0" smtClean="0"/>
              <a:t> </a:t>
            </a:r>
            <a:r>
              <a:rPr sz="2400" i="1" dirty="0" err="1" smtClean="0"/>
              <a:t>exceedance</a:t>
            </a:r>
            <a:r>
              <a:rPr sz="2400" i="1" dirty="0" smtClean="0"/>
              <a:t> would have occurred </a:t>
            </a:r>
            <a:r>
              <a:rPr sz="2400" b="1" i="1" dirty="0" smtClean="0"/>
              <a:t>"but for"</a:t>
            </a:r>
            <a:r>
              <a:rPr sz="2400" i="1" dirty="0" smtClean="0"/>
              <a:t> the exceptional event</a:t>
            </a:r>
            <a:r>
              <a:rPr sz="2400" dirty="0" smtClean="0"/>
              <a:t>.</a:t>
            </a:r>
            <a:br>
              <a:rPr sz="2400" dirty="0" smtClean="0"/>
            </a:br>
            <a:endParaRPr lang="en-US" sz="2400" dirty="0" smtClean="0"/>
          </a:p>
          <a:p>
            <a:r>
              <a:rPr lang="en-US" sz="2400" dirty="0"/>
              <a:t>“But for” demonstrations typically must provide quantitative assessment of ozone levels with and without fire.  </a:t>
            </a:r>
          </a:p>
          <a:p>
            <a:endParaRPr sz="2400" dirty="0" smtClean="0"/>
          </a:p>
          <a:p>
            <a:r>
              <a:rPr sz="2400" dirty="0" smtClean="0"/>
              <a:t>Because ozone is a secondary pollutant, meeting the "but for" requirement is particularly challenging.</a:t>
            </a:r>
            <a:br>
              <a:rPr sz="2400" dirty="0" smtClean="0"/>
            </a:br>
            <a:endParaRPr sz="2400" dirty="0" smtClean="0"/>
          </a:p>
          <a:p>
            <a:r>
              <a:rPr lang="en-US" sz="2400" dirty="0" smtClean="0"/>
              <a:t>This talk describes </a:t>
            </a:r>
            <a:r>
              <a:rPr lang="en-US" sz="2400" b="1" dirty="0" smtClean="0"/>
              <a:t>numerical modeling</a:t>
            </a:r>
            <a:r>
              <a:rPr lang="en-US" sz="2400" dirty="0" smtClean="0"/>
              <a:t> used to support an exceptional event demonstration for the </a:t>
            </a:r>
            <a:br>
              <a:rPr lang="en-US" sz="2400" dirty="0" smtClean="0"/>
            </a:br>
            <a:r>
              <a:rPr lang="en-US" sz="2400" dirty="0" smtClean="0"/>
              <a:t>Kansas Department of Health and Environment (</a:t>
            </a:r>
            <a:r>
              <a:rPr lang="en-US" sz="2400" dirty="0" err="1" smtClean="0"/>
              <a:t>KDHE</a:t>
            </a:r>
            <a:r>
              <a:rPr lang="en-US" sz="2400" dirty="0" smtClean="0"/>
              <a:t>).</a:t>
            </a:r>
            <a:endParaRPr sz="24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6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Flint Hills Prescribed Burning</a:t>
            </a:r>
            <a:endParaRPr sz="4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5" y="1747821"/>
            <a:ext cx="4370666" cy="5570756"/>
          </a:xfrm>
        </p:spPr>
        <p:txBody>
          <a:bodyPr/>
          <a:lstStyle/>
          <a:p>
            <a:r>
              <a:rPr sz="2000" dirty="0" smtClean="0"/>
              <a:t>Land management practice in the Kansas Flint Hills region.</a:t>
            </a:r>
          </a:p>
          <a:p>
            <a:endParaRPr sz="2000" dirty="0" smtClean="0"/>
          </a:p>
          <a:p>
            <a:r>
              <a:rPr lang="en-US" sz="2000" dirty="0" smtClean="0"/>
              <a:t>Approximately 2,000,000 acres of rangeland burned each spring (March and April).</a:t>
            </a:r>
          </a:p>
          <a:p>
            <a:endParaRPr lang="en-US" sz="2000" dirty="0" smtClean="0"/>
          </a:p>
          <a:p>
            <a:r>
              <a:rPr lang="en-US" sz="2000" dirty="0" smtClean="0"/>
              <a:t>Several </a:t>
            </a:r>
            <a:r>
              <a:rPr lang="en-US" sz="2000" dirty="0" err="1" smtClean="0"/>
              <a:t>NAAQS</a:t>
            </a:r>
            <a:r>
              <a:rPr lang="en-US" sz="2000" dirty="0" smtClean="0"/>
              <a:t> </a:t>
            </a:r>
            <a:r>
              <a:rPr lang="en-US" sz="2000" dirty="0" err="1" smtClean="0"/>
              <a:t>exceedances</a:t>
            </a:r>
            <a:r>
              <a:rPr lang="en-US" sz="2000" dirty="0" smtClean="0"/>
              <a:t> for ozone in April 2011.</a:t>
            </a:r>
          </a:p>
          <a:p>
            <a:endParaRPr lang="en-US" sz="2000" dirty="0" smtClean="0"/>
          </a:p>
          <a:p>
            <a:r>
              <a:rPr lang="en-US" sz="2000" dirty="0" smtClean="0"/>
              <a:t>Analysis focuses only on the scientific aspect of exceptional event demonstration.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49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 descr="Flint Hills fires horiz wid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7" y="5089631"/>
            <a:ext cx="4105688" cy="115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38" y="1743074"/>
            <a:ext cx="3646958" cy="2726891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76037" y="4469966"/>
            <a:ext cx="3978097" cy="3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HMS fire detections on April 6, 2011</a:t>
            </a:r>
            <a:endParaRPr lang="en-US" baseline="-25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43651" y="6249215"/>
            <a:ext cx="4305100" cy="3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Prescribed burn in the Kansas Flint Hills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10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7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Ozone </a:t>
            </a:r>
            <a:r>
              <a:rPr sz="4000" dirty="0" err="1" smtClean="0"/>
              <a:t>NAAQS</a:t>
            </a:r>
            <a:r>
              <a:rPr sz="4000" dirty="0" smtClean="0"/>
              <a:t> </a:t>
            </a:r>
            <a:r>
              <a:rPr sz="4000" dirty="0" err="1" smtClean="0"/>
              <a:t>Exceedances</a:t>
            </a:r>
            <a:endParaRPr sz="4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5" y="4816549"/>
            <a:ext cx="4060802" cy="1384995"/>
          </a:xfrm>
        </p:spPr>
        <p:txBody>
          <a:bodyPr/>
          <a:lstStyle/>
          <a:p>
            <a:r>
              <a:rPr sz="2000" dirty="0" smtClean="0"/>
              <a:t>Ozone values are historically unusual for this region in April (above 95</a:t>
            </a:r>
            <a:r>
              <a:rPr sz="2000" baseline="30000" dirty="0" smtClean="0"/>
              <a:t>th</a:t>
            </a:r>
            <a:r>
              <a:rPr sz="2000" dirty="0" smtClean="0"/>
              <a:t> percentile)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1718462"/>
            <a:ext cx="4445258" cy="264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8" y="1757662"/>
            <a:ext cx="3370529" cy="256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J:\911054 Kansas DHE Prescribed Burn Support\Task 1 - EE Analysis\Grapher\Wichit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578277"/>
            <a:ext cx="4485424" cy="1875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8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Modeling Methodology</a:t>
            </a:r>
            <a:endParaRPr sz="4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5" y="1747821"/>
            <a:ext cx="4879508" cy="4856714"/>
          </a:xfrm>
        </p:spPr>
        <p:txBody>
          <a:bodyPr/>
          <a:lstStyle/>
          <a:p>
            <a:r>
              <a:rPr sz="2400" dirty="0" err="1" smtClean="0"/>
              <a:t>BlueSky</a:t>
            </a:r>
            <a:r>
              <a:rPr sz="2400" dirty="0" smtClean="0"/>
              <a:t> Gateway </a:t>
            </a:r>
          </a:p>
          <a:p>
            <a:pPr lvl="1"/>
            <a:r>
              <a:rPr lang="en-US" sz="2000" dirty="0" smtClean="0"/>
              <a:t>36 km National </a:t>
            </a:r>
            <a:r>
              <a:rPr lang="en-US" sz="2000" dirty="0" err="1" smtClean="0"/>
              <a:t>RPO</a:t>
            </a:r>
            <a:r>
              <a:rPr lang="en-US" sz="2000" dirty="0" smtClean="0"/>
              <a:t> grid</a:t>
            </a:r>
          </a:p>
          <a:p>
            <a:pPr lvl="1"/>
            <a:r>
              <a:rPr lang="en-US" sz="2000" dirty="0" err="1" smtClean="0"/>
              <a:t>MM5</a:t>
            </a:r>
            <a:r>
              <a:rPr lang="en-US" sz="2000" dirty="0" smtClean="0"/>
              <a:t> </a:t>
            </a:r>
            <a:r>
              <a:rPr lang="en-US" sz="2000" dirty="0" err="1" smtClean="0"/>
              <a:t>v3.7</a:t>
            </a:r>
            <a:r>
              <a:rPr lang="en-US" sz="2000" dirty="0" smtClean="0"/>
              <a:t>, </a:t>
            </a:r>
            <a:r>
              <a:rPr lang="en-US" sz="2000" dirty="0" err="1" smtClean="0"/>
              <a:t>CMAQ</a:t>
            </a:r>
            <a:r>
              <a:rPr lang="en-US" sz="2000" dirty="0" smtClean="0"/>
              <a:t> </a:t>
            </a:r>
            <a:r>
              <a:rPr lang="en-US" sz="2000" dirty="0" err="1" smtClean="0"/>
              <a:t>v4.5</a:t>
            </a:r>
            <a:endParaRPr lang="en-US" sz="2000" dirty="0" smtClean="0"/>
          </a:p>
          <a:p>
            <a:pPr lvl="1"/>
            <a:r>
              <a:rPr lang="en-US" sz="2000" dirty="0" smtClean="0"/>
              <a:t>Daily runs initialized with prior results for carryover</a:t>
            </a:r>
          </a:p>
          <a:p>
            <a:pPr lvl="1"/>
            <a:r>
              <a:rPr lang="en-US" sz="2000" dirty="0" smtClean="0"/>
              <a:t>Simulations with and without Flint Hills fires during April, 2011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Fire Information and Emissions</a:t>
            </a:r>
          </a:p>
          <a:p>
            <a:pPr lvl="1"/>
            <a:r>
              <a:rPr lang="en-US" sz="2000" dirty="0" err="1" smtClean="0"/>
              <a:t>SMARTFIRE</a:t>
            </a:r>
            <a:r>
              <a:rPr lang="en-US" sz="2000" dirty="0" smtClean="0"/>
              <a:t> outside Flint Hills</a:t>
            </a:r>
          </a:p>
          <a:p>
            <a:pPr lvl="1"/>
            <a:r>
              <a:rPr lang="en-US" sz="2000" dirty="0" smtClean="0"/>
              <a:t>Special data for the Flint Hills </a:t>
            </a:r>
          </a:p>
          <a:p>
            <a:pPr lvl="1"/>
            <a:r>
              <a:rPr lang="en-US" sz="2000" dirty="0" err="1" smtClean="0"/>
              <a:t>USFS</a:t>
            </a:r>
            <a:r>
              <a:rPr lang="en-US" sz="2000" dirty="0" smtClean="0"/>
              <a:t> </a:t>
            </a:r>
            <a:r>
              <a:rPr lang="en-US" sz="2000" dirty="0" err="1" smtClean="0"/>
              <a:t>BlueSky</a:t>
            </a:r>
            <a:r>
              <a:rPr lang="en-US" sz="2000" dirty="0" smtClean="0"/>
              <a:t> Framework</a:t>
            </a:r>
            <a:endParaRPr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49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Methodology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2" descr="\\FileServ1\shares\nt_1\J\Doc\912058 INCUBATOR - Exceptional Evens Modeling\BlueSky\Graphics\2012\FireImpacts\O3_peak8hr_impact.20120814.d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67" y="1854289"/>
            <a:ext cx="354684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425824" y="4831571"/>
            <a:ext cx="3499940" cy="110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Ozone Impacts from Fires predicted by </a:t>
            </a:r>
            <a:r>
              <a:rPr lang="en-US" dirty="0" err="1" smtClean="0"/>
              <a:t>BlueSky</a:t>
            </a:r>
            <a:r>
              <a:rPr lang="en-US" dirty="0" smtClean="0"/>
              <a:t> Gateway on August 14, 2013.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150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9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Modeling Methodology</a:t>
            </a:r>
            <a:endParaRPr sz="4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7821"/>
            <a:ext cx="5265500" cy="4955203"/>
          </a:xfrm>
        </p:spPr>
        <p:txBody>
          <a:bodyPr/>
          <a:lstStyle/>
          <a:p>
            <a:r>
              <a:rPr sz="2000" dirty="0" smtClean="0"/>
              <a:t>Daily, county-level burn acreages from Kansas State Univ. burn scar </a:t>
            </a:r>
            <a:r>
              <a:rPr sz="2000" dirty="0" smtClean="0"/>
              <a:t>analyses</a:t>
            </a:r>
            <a:r>
              <a:rPr sz="2000" dirty="0" smtClean="0"/>
              <a:t>, allocated</a:t>
            </a:r>
            <a:r>
              <a:rPr lang="en-US" sz="2000" dirty="0" smtClean="0"/>
              <a:t> </a:t>
            </a:r>
            <a:r>
              <a:rPr lang="en-US" sz="2000" dirty="0"/>
              <a:t>to model grid cells based on typical burn practices.</a:t>
            </a:r>
            <a:r>
              <a:rPr sz="2000" dirty="0" smtClean="0"/>
              <a:t/>
            </a:r>
            <a:br>
              <a:rPr sz="2000" dirty="0" smtClean="0"/>
            </a:br>
            <a:endParaRPr sz="2000" dirty="0" smtClean="0"/>
          </a:p>
          <a:p>
            <a:r>
              <a:rPr lang="en-US" sz="2000" dirty="0" smtClean="0"/>
              <a:t>Local </a:t>
            </a:r>
            <a:r>
              <a:rPr lang="en-US" sz="2000" dirty="0"/>
              <a:t>fuel loading data provided by </a:t>
            </a:r>
            <a:r>
              <a:rPr lang="en-US" sz="2000" dirty="0" err="1" smtClean="0"/>
              <a:t>KDHE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 smtClean="0"/>
              <a:t>BlueSky Framework processing with standard pathway endorsed by </a:t>
            </a:r>
            <a:r>
              <a:rPr lang="en-US" sz="2000" dirty="0" err="1" smtClean="0"/>
              <a:t>USFS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Default diurnal profile </a:t>
            </a:r>
            <a:r>
              <a:rPr lang="en-US" sz="2000" dirty="0" smtClean="0"/>
              <a:t>replaced by a top-hat profile that allocates </a:t>
            </a:r>
            <a:r>
              <a:rPr lang="en-US" sz="2000" dirty="0" smtClean="0"/>
              <a:t>fire emissions </a:t>
            </a:r>
            <a:r>
              <a:rPr lang="en-US" sz="2000" dirty="0" smtClean="0"/>
              <a:t>from 10 a.m. to 6 p.m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2008 </a:t>
            </a:r>
            <a:r>
              <a:rPr lang="en-US" sz="2000" dirty="0" err="1" smtClean="0"/>
              <a:t>NEI</a:t>
            </a:r>
            <a:r>
              <a:rPr lang="en-US" sz="2000" dirty="0" smtClean="0"/>
              <a:t> used for non-fire sources.</a:t>
            </a:r>
            <a:endParaRPr sz="20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49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Methodology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/>
          <a:stretch>
            <a:fillRect/>
          </a:stretch>
        </p:blipFill>
        <p:spPr bwMode="auto">
          <a:xfrm>
            <a:off x="5425824" y="1743075"/>
            <a:ext cx="3718176" cy="14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25824" y="3229902"/>
            <a:ext cx="3499940" cy="6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Burn scar from a Flint Hills rangeland fire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629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reen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BlueGreenTemplate</Template>
  <TotalTime>1902</TotalTime>
  <Words>649</Words>
  <Application>Microsoft Office PowerPoint</Application>
  <PresentationFormat>On-screen Show (4:3)</PresentationFormat>
  <Paragraphs>211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BlueGreenTemplate</vt:lpstr>
      <vt:lpstr>Use of Photochemical Grid Modeling to Quantify Ozone Impacts from Fires in Support of Exceptional Event Demonstrations</vt:lpstr>
      <vt:lpstr>Presentation Outline</vt:lpstr>
      <vt:lpstr>Smoke and Air Pollution</vt:lpstr>
      <vt:lpstr>Exceptional Events</vt:lpstr>
      <vt:lpstr>Exceptional Event Demonstrations</vt:lpstr>
      <vt:lpstr>Flint Hills Prescribed Burning</vt:lpstr>
      <vt:lpstr>Ozone NAAQS Exceedances</vt:lpstr>
      <vt:lpstr>Modeling Methodology</vt:lpstr>
      <vt:lpstr>Modeling Methodology</vt:lpstr>
      <vt:lpstr>Model Performance Analysis</vt:lpstr>
      <vt:lpstr>April 6, 2011</vt:lpstr>
      <vt:lpstr>April 12, 2011</vt:lpstr>
      <vt:lpstr>April 13, 2011</vt:lpstr>
      <vt:lpstr>April 29, 2011</vt:lpstr>
      <vt:lpstr>Conclusion</vt:lpstr>
      <vt:lpstr>Conclusion</vt:lpstr>
      <vt:lpstr>Contact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Presentation, Sometimes Two Lines</dc:title>
  <dc:creator>Ken Craig</dc:creator>
  <cp:lastModifiedBy>Ken Craig</cp:lastModifiedBy>
  <cp:revision>64</cp:revision>
  <cp:lastPrinted>2013-10-25T16:29:01Z</cp:lastPrinted>
  <dcterms:created xsi:type="dcterms:W3CDTF">2013-10-18T16:42:56Z</dcterms:created>
  <dcterms:modified xsi:type="dcterms:W3CDTF">2013-10-25T18:16:19Z</dcterms:modified>
</cp:coreProperties>
</file>