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308" r:id="rId2"/>
    <p:sldId id="257" r:id="rId3"/>
    <p:sldId id="334" r:id="rId4"/>
    <p:sldId id="286" r:id="rId5"/>
    <p:sldId id="321" r:id="rId6"/>
    <p:sldId id="322" r:id="rId7"/>
    <p:sldId id="323" r:id="rId8"/>
    <p:sldId id="324" r:id="rId9"/>
    <p:sldId id="325" r:id="rId10"/>
    <p:sldId id="326" r:id="rId11"/>
    <p:sldId id="329" r:id="rId12"/>
    <p:sldId id="328" r:id="rId13"/>
    <p:sldId id="327" r:id="rId14"/>
    <p:sldId id="336" r:id="rId15"/>
    <p:sldId id="340" r:id="rId16"/>
    <p:sldId id="337" r:id="rId17"/>
    <p:sldId id="341" r:id="rId18"/>
    <p:sldId id="333" r:id="rId19"/>
    <p:sldId id="283" r:id="rId20"/>
    <p:sldId id="344" r:id="rId21"/>
    <p:sldId id="335" r:id="rId22"/>
    <p:sldId id="277" r:id="rId23"/>
    <p:sldId id="332" r:id="rId24"/>
    <p:sldId id="343" r:id="rId25"/>
  </p:sldIdLst>
  <p:sldSz cx="9144000" cy="6858000" type="screen4x3"/>
  <p:notesSz cx="7077075" cy="9051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07" autoAdjust="0"/>
    <p:restoredTop sz="95382" autoAdjust="0"/>
  </p:normalViewPr>
  <p:slideViewPr>
    <p:cSldViewPr>
      <p:cViewPr>
        <p:scale>
          <a:sx n="75" d="100"/>
          <a:sy n="75" d="100"/>
        </p:scale>
        <p:origin x="-10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2596"/>
          </a:xfrm>
          <a:prstGeom prst="rect">
            <a:avLst/>
          </a:prstGeom>
        </p:spPr>
        <p:txBody>
          <a:bodyPr vert="horz" lIns="91440" tIns="45720" rIns="91440" bIns="45720" rtlCol="0"/>
          <a:lstStyle>
            <a:lvl1pPr algn="r">
              <a:defRPr sz="1200"/>
            </a:lvl1pPr>
          </a:lstStyle>
          <a:p>
            <a:fld id="{A6B6EF4F-6DC1-4314-B37B-03C7212C626B}" type="datetimeFigureOut">
              <a:rPr lang="en-US" smtClean="0"/>
              <a:pPr/>
              <a:t>10/30/2013</a:t>
            </a:fld>
            <a:endParaRPr lang="en-US"/>
          </a:p>
        </p:txBody>
      </p:sp>
      <p:sp>
        <p:nvSpPr>
          <p:cNvPr id="4" name="Slide Image Placeholder 3"/>
          <p:cNvSpPr>
            <a:spLocks noGrp="1" noRot="1" noChangeAspect="1"/>
          </p:cNvSpPr>
          <p:nvPr>
            <p:ph type="sldImg" idx="2"/>
          </p:nvPr>
        </p:nvSpPr>
        <p:spPr>
          <a:xfrm>
            <a:off x="1276350" y="67945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97758"/>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97758"/>
            <a:ext cx="3066733" cy="452596"/>
          </a:xfrm>
          <a:prstGeom prst="rect">
            <a:avLst/>
          </a:prstGeom>
        </p:spPr>
        <p:txBody>
          <a:bodyPr vert="horz" lIns="91440" tIns="45720" rIns="91440" bIns="45720" rtlCol="0" anchor="b"/>
          <a:lstStyle>
            <a:lvl1pPr algn="r">
              <a:defRPr sz="1200"/>
            </a:lvl1pPr>
          </a:lstStyle>
          <a:p>
            <a:fld id="{ADA5FE1B-BE1F-4FAF-A5C3-E897B03A370A}" type="slidenum">
              <a:rPr lang="en-US" smtClean="0"/>
              <a:pPr/>
              <a:t>‹#›</a:t>
            </a:fld>
            <a:endParaRPr lang="en-US"/>
          </a:p>
        </p:txBody>
      </p:sp>
    </p:spTree>
    <p:extLst>
      <p:ext uri="{BB962C8B-B14F-4D97-AF65-F5344CB8AC3E}">
        <p14:creationId xmlns:p14="http://schemas.microsoft.com/office/powerpoint/2010/main" val="183906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wide range of factors: aerosols variability, meteorology and the vertical structure of aerosols</a:t>
            </a:r>
            <a:endParaRPr lang="en-US" dirty="0"/>
          </a:p>
        </p:txBody>
      </p:sp>
      <p:sp>
        <p:nvSpPr>
          <p:cNvPr id="4" name="Slide Number Placeholder 3"/>
          <p:cNvSpPr>
            <a:spLocks noGrp="1"/>
          </p:cNvSpPr>
          <p:nvPr>
            <p:ph type="sldNum" sz="quarter" idx="10"/>
          </p:nvPr>
        </p:nvSpPr>
        <p:spPr/>
        <p:txBody>
          <a:bodyPr/>
          <a:lstStyle/>
          <a:p>
            <a:fld id="{ADA5FE1B-BE1F-4FAF-A5C3-E897B03A370A}" type="slidenum">
              <a:rPr lang="en-US" smtClean="0"/>
              <a:pPr/>
              <a:t>2</a:t>
            </a:fld>
            <a:endParaRPr lang="en-US"/>
          </a:p>
        </p:txBody>
      </p:sp>
    </p:spTree>
    <p:extLst>
      <p:ext uri="{BB962C8B-B14F-4D97-AF65-F5344CB8AC3E}">
        <p14:creationId xmlns:p14="http://schemas.microsoft.com/office/powerpoint/2010/main" val="318097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744451-140A-F54F-A0C3-9E5B65756E45}" type="slidenum">
              <a:rPr lang="en-US" smtClean="0"/>
              <a:pPr/>
              <a:t>15</a:t>
            </a:fld>
            <a:endParaRPr lang="en-US"/>
          </a:p>
        </p:txBody>
      </p:sp>
    </p:spTree>
    <p:extLst>
      <p:ext uri="{BB962C8B-B14F-4D97-AF65-F5344CB8AC3E}">
        <p14:creationId xmlns:p14="http://schemas.microsoft.com/office/powerpoint/2010/main" val="3439497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 = 7 satellite </a:t>
            </a:r>
            <a:r>
              <a:rPr lang="en-US" dirty="0" err="1" smtClean="0"/>
              <a:t>var</a:t>
            </a:r>
            <a:endParaRPr lang="en-US" dirty="0" smtClean="0"/>
          </a:p>
          <a:p>
            <a:r>
              <a:rPr lang="en-US" dirty="0" smtClean="0"/>
              <a:t>CMQ= T,</a:t>
            </a:r>
            <a:r>
              <a:rPr lang="en-US" baseline="0" dirty="0" smtClean="0"/>
              <a:t> P, RH, Wind</a:t>
            </a:r>
          </a:p>
          <a:p>
            <a:r>
              <a:rPr lang="en-US" dirty="0" smtClean="0"/>
              <a:t>MO</a:t>
            </a:r>
            <a:r>
              <a:rPr lang="en-US" baseline="0" dirty="0" smtClean="0"/>
              <a:t> = month</a:t>
            </a:r>
          </a:p>
          <a:p>
            <a:r>
              <a:rPr lang="en-US" baseline="0" dirty="0" smtClean="0"/>
              <a:t>LC= land classification</a:t>
            </a:r>
          </a:p>
          <a:p>
            <a:r>
              <a:rPr lang="en-US" baseline="0" dirty="0" smtClean="0"/>
              <a:t>PBL= CMQ PBL</a:t>
            </a:r>
            <a:endParaRPr lang="en-US" dirty="0"/>
          </a:p>
        </p:txBody>
      </p:sp>
      <p:sp>
        <p:nvSpPr>
          <p:cNvPr id="4" name="Slide Number Placeholder 3"/>
          <p:cNvSpPr>
            <a:spLocks noGrp="1"/>
          </p:cNvSpPr>
          <p:nvPr>
            <p:ph type="sldNum" sz="quarter" idx="10"/>
          </p:nvPr>
        </p:nvSpPr>
        <p:spPr/>
        <p:txBody>
          <a:bodyPr/>
          <a:lstStyle/>
          <a:p>
            <a:fld id="{ADA5FE1B-BE1F-4FAF-A5C3-E897B03A370A}" type="slidenum">
              <a:rPr lang="en-US" smtClean="0"/>
              <a:pPr/>
              <a:t>24</a:t>
            </a:fld>
            <a:endParaRPr lang="en-US"/>
          </a:p>
        </p:txBody>
      </p:sp>
    </p:spTree>
    <p:extLst>
      <p:ext uri="{BB962C8B-B14F-4D97-AF65-F5344CB8AC3E}">
        <p14:creationId xmlns:p14="http://schemas.microsoft.com/office/powerpoint/2010/main" val="308771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04936-C957-4B53-8A91-2662E9F1F65D}" type="datetime1">
              <a:rPr lang="en-US" smtClean="0"/>
              <a:t>10/30/2013</a:t>
            </a:fld>
            <a:endParaRPr lang="en-US" dirty="0"/>
          </a:p>
        </p:txBody>
      </p:sp>
      <p:sp>
        <p:nvSpPr>
          <p:cNvPr id="5" name="Footer Placeholder 4"/>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6" name="Slide Number Placeholder 5"/>
          <p:cNvSpPr>
            <a:spLocks noGrp="1"/>
          </p:cNvSpPr>
          <p:nvPr>
            <p:ph type="sldNum" sz="quarter" idx="12"/>
          </p:nvPr>
        </p:nvSpPr>
        <p:spPr/>
        <p:txBody>
          <a:bodyPr/>
          <a:lstStyle/>
          <a:p>
            <a:fld id="{DC2BC32C-5FE7-4192-8736-36127EFAF4B3}" type="slidenum">
              <a:rPr lang="en-US" smtClean="0"/>
              <a:pPr/>
              <a:t>‹#›</a:t>
            </a:fld>
            <a:endParaRPr lang="en-US"/>
          </a:p>
        </p:txBody>
      </p:sp>
      <p:sp>
        <p:nvSpPr>
          <p:cNvPr id="7" name="Rectangle 6"/>
          <p:cNvSpPr/>
          <p:nvPr userDrawn="1"/>
        </p:nvSpPr>
        <p:spPr>
          <a:xfrm>
            <a:off x="0" y="1447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478281"/>
            <a:ext cx="9144000" cy="4571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F76AC2-4B75-43B7-B3D9-A66624A57903}" type="datetime1">
              <a:rPr lang="en-US" smtClean="0"/>
              <a:t>10/30/2013</a:t>
            </a:fld>
            <a:endParaRPr lang="en-US"/>
          </a:p>
        </p:txBody>
      </p:sp>
      <p:sp>
        <p:nvSpPr>
          <p:cNvPr id="5" name="Footer Placeholder 4"/>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6" name="Slide Number Placeholder 5"/>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FDC2F-14E0-4B7D-888A-259F972219C9}" type="datetime1">
              <a:rPr lang="en-US" smtClean="0"/>
              <a:t>10/30/2013</a:t>
            </a:fld>
            <a:endParaRPr lang="en-US"/>
          </a:p>
        </p:txBody>
      </p:sp>
      <p:sp>
        <p:nvSpPr>
          <p:cNvPr id="5" name="Footer Placeholder 4"/>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6" name="Slide Number Placeholder 5"/>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297363"/>
          </a:xfrm>
        </p:spPr>
        <p:txBody>
          <a:bodyPr/>
          <a:lstStyle>
            <a:lvl1pPr marL="227013" indent="-227013">
              <a:defRPr/>
            </a:lvl1pPr>
            <a:lvl2pPr marL="460375" indent="-233363">
              <a:defRPr/>
            </a:lvl2pPr>
            <a:lvl3pPr marL="688975" indent="-22860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F4C88F59-C93C-4B71-94B9-2505189996C4}" type="datetime1">
              <a:rPr lang="en-US" smtClean="0"/>
              <a:t>10/30/2013</a:t>
            </a:fld>
            <a:endParaRPr lang="en-US"/>
          </a:p>
        </p:txBody>
      </p:sp>
      <p:sp>
        <p:nvSpPr>
          <p:cNvPr id="5" name="Footer Placeholder 4"/>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6" name="Slide Number Placeholder 5"/>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C87E5-907E-4166-8AD9-48949995A2E0}" type="datetime1">
              <a:rPr lang="en-US" smtClean="0"/>
              <a:t>10/30/2013</a:t>
            </a:fld>
            <a:endParaRPr lang="en-US"/>
          </a:p>
        </p:txBody>
      </p:sp>
      <p:sp>
        <p:nvSpPr>
          <p:cNvPr id="5" name="Footer Placeholder 4"/>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6" name="Slide Number Placeholder 5"/>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7363"/>
          </a:xfrm>
        </p:spPr>
        <p:txBody>
          <a:bodyPr/>
          <a:lstStyle>
            <a:lvl1pPr marL="227013" indent="-227013">
              <a:defRPr sz="2800"/>
            </a:lvl1pPr>
            <a:lvl2pPr marL="460375" indent="-233363">
              <a:tabLst>
                <a:tab pos="344488" algn="l"/>
              </a:tabLst>
              <a:defRPr sz="2400"/>
            </a:lvl2pPr>
            <a:lvl3pPr marL="688975" indent="-228600">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6002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BA58FD-66EA-4744-B160-9297798B5C88}" type="datetime1">
              <a:rPr lang="en-US" smtClean="0"/>
              <a:t>10/30/2013</a:t>
            </a:fld>
            <a:endParaRPr lang="en-US"/>
          </a:p>
        </p:txBody>
      </p:sp>
      <p:sp>
        <p:nvSpPr>
          <p:cNvPr id="6" name="Footer Placeholder 5"/>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7" name="Slide Number Placeholder 6"/>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81E8D6-701F-4CE7-B7F3-DB8724BFF337}" type="datetime1">
              <a:rPr lang="en-US" smtClean="0"/>
              <a:t>10/30/2013</a:t>
            </a:fld>
            <a:endParaRPr lang="en-US"/>
          </a:p>
        </p:txBody>
      </p:sp>
      <p:sp>
        <p:nvSpPr>
          <p:cNvPr id="8" name="Footer Placeholder 7"/>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9" name="Slide Number Placeholder 8"/>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15C487-1E98-4EEC-83FD-138392718EED}" type="datetime1">
              <a:rPr lang="en-US" smtClean="0"/>
              <a:t>10/30/2013</a:t>
            </a:fld>
            <a:endParaRPr lang="en-US"/>
          </a:p>
        </p:txBody>
      </p:sp>
      <p:sp>
        <p:nvSpPr>
          <p:cNvPr id="4" name="Footer Placeholder 3"/>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5" name="Slide Number Placeholder 4"/>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4BE6F-FAE9-4449-868D-EEC3F6C3AC0E}" type="datetime1">
              <a:rPr lang="en-US" smtClean="0"/>
              <a:t>10/30/2013</a:t>
            </a:fld>
            <a:endParaRPr lang="en-US"/>
          </a:p>
        </p:txBody>
      </p:sp>
      <p:sp>
        <p:nvSpPr>
          <p:cNvPr id="3" name="Footer Placeholder 2"/>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4" name="Slide Number Placeholder 3"/>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7B358-7CDB-413C-BAA8-4DCF12A16F60}" type="datetime1">
              <a:rPr lang="en-US" smtClean="0"/>
              <a:t>10/30/2013</a:t>
            </a:fld>
            <a:endParaRPr lang="en-US"/>
          </a:p>
        </p:txBody>
      </p:sp>
      <p:sp>
        <p:nvSpPr>
          <p:cNvPr id="6" name="Footer Placeholder 5"/>
          <p:cNvSpPr>
            <a:spLocks noGrp="1"/>
          </p:cNvSpPr>
          <p:nvPr>
            <p:ph type="ftr" sz="quarter" idx="11"/>
          </p:nvPr>
        </p:nvSpPr>
        <p:spPr/>
        <p:txBody>
          <a:bodyPr/>
          <a:lstStyle>
            <a:lvl1pPr algn="ctr">
              <a:lnSpc>
                <a:spcPct val="120000"/>
              </a:lnSpc>
              <a:spcBef>
                <a:spcPts val="0"/>
              </a:spcBef>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7" name="Slide Number Placeholder 6"/>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D08D61-5B0C-438E-B61A-2217D5D566C2}" type="datetime1">
              <a:rPr lang="en-US" smtClean="0"/>
              <a:t>10/30/2013</a:t>
            </a:fld>
            <a:endParaRPr lang="en-US"/>
          </a:p>
        </p:txBody>
      </p:sp>
      <p:sp>
        <p:nvSpPr>
          <p:cNvPr id="6" name="Footer Placeholder 5"/>
          <p:cNvSpPr>
            <a:spLocks noGrp="1"/>
          </p:cNvSpPr>
          <p:nvPr>
            <p:ph type="ftr" sz="quarter" idx="11"/>
          </p:nvPr>
        </p:nvSpPr>
        <p:spPr/>
        <p:txBody>
          <a:bodyPr/>
          <a:lstStyle>
            <a:lvl1pPr>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7" name="Slide Number Placeholder 6"/>
          <p:cNvSpPr>
            <a:spLocks noGrp="1"/>
          </p:cNvSpPr>
          <p:nvPr>
            <p:ph type="sldNum" sz="quarter" idx="12"/>
          </p:nvPr>
        </p:nvSpPr>
        <p:spPr/>
        <p:txBody>
          <a:bodyPr/>
          <a:lstStyle/>
          <a:p>
            <a:fld id="{DC2BC32C-5FE7-4192-8736-36127EFAF4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UNY_CREST.jpg"/>
          <p:cNvPicPr>
            <a:picLocks noChangeAspect="1"/>
          </p:cNvPicPr>
          <p:nvPr/>
        </p:nvPicPr>
        <p:blipFill>
          <a:blip r:embed="rId13" cstate="print"/>
          <a:stretch>
            <a:fillRect/>
          </a:stretch>
        </p:blipFill>
        <p:spPr>
          <a:xfrm>
            <a:off x="0" y="0"/>
            <a:ext cx="2497836" cy="914400"/>
          </a:xfrm>
          <a:prstGeom prst="rect">
            <a:avLst/>
          </a:prstGeom>
        </p:spPr>
      </p:pic>
      <p:pic>
        <p:nvPicPr>
          <p:cNvPr id="8" name="Picture 7" descr="NOAA-CREST LOGO.jpg"/>
          <p:cNvPicPr>
            <a:picLocks noChangeAspect="1"/>
          </p:cNvPicPr>
          <p:nvPr/>
        </p:nvPicPr>
        <p:blipFill>
          <a:blip r:embed="rId14" cstate="print"/>
          <a:stretch>
            <a:fillRect/>
          </a:stretch>
        </p:blipFill>
        <p:spPr>
          <a:xfrm>
            <a:off x="5080000" y="0"/>
            <a:ext cx="4064000" cy="914400"/>
          </a:xfrm>
          <a:prstGeom prst="rect">
            <a:avLst/>
          </a:prstGeom>
        </p:spPr>
      </p:pic>
      <p:sp>
        <p:nvSpPr>
          <p:cNvPr id="2" name="Title Placeholder 1"/>
          <p:cNvSpPr>
            <a:spLocks noGrp="1"/>
          </p:cNvSpPr>
          <p:nvPr>
            <p:ph type="title"/>
          </p:nvPr>
        </p:nvSpPr>
        <p:spPr>
          <a:xfrm>
            <a:off x="457200" y="685800"/>
            <a:ext cx="8229600" cy="7318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D22BF-82B1-46A6-AB56-CAA1CBDC5695}" type="datetime1">
              <a:rPr lang="en-US" smtClean="0"/>
              <a:t>10/30/2013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lnSpc>
                <a:spcPct val="120000"/>
              </a:lnSpc>
              <a:spcBef>
                <a:spcPts val="0"/>
              </a:spcBef>
              <a:defRPr sz="1200">
                <a:solidFill>
                  <a:schemeClr val="tx1">
                    <a:tint val="75000"/>
                  </a:schemeClr>
                </a:solidFill>
              </a:defRPr>
            </a:lvl1p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BC32C-5FE7-4192-8736-36127EFAF4B3}" type="slidenum">
              <a:rPr lang="en-US" smtClean="0"/>
              <a:pPr/>
              <a:t>‹#›</a:t>
            </a:fld>
            <a:endParaRPr lang="en-US" dirty="0"/>
          </a:p>
        </p:txBody>
      </p:sp>
      <p:sp>
        <p:nvSpPr>
          <p:cNvPr id="10" name="Rectangle 9"/>
          <p:cNvSpPr/>
          <p:nvPr/>
        </p:nvSpPr>
        <p:spPr>
          <a:xfrm>
            <a:off x="0" y="1478281"/>
            <a:ext cx="9144000" cy="4571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000" b="1" kern="1200" cap="all" baseline="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xml"/><Relationship Id="rId4"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 Id="rId5" Type="http://schemas.openxmlformats.org/officeDocument/2006/relationships/image" Target="../media/image32.emf"/><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4.xml"/><Relationship Id="rId5" Type="http://schemas.openxmlformats.org/officeDocument/2006/relationships/image" Target="../media/image36.emf"/><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40.emf"/><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985" y="1951160"/>
            <a:ext cx="7772400" cy="1470025"/>
          </a:xfrm>
        </p:spPr>
        <p:txBody>
          <a:bodyPr>
            <a:noAutofit/>
          </a:bodyPr>
          <a:lstStyle/>
          <a:p>
            <a:r>
              <a:rPr lang="en-US" sz="2400" b="0" dirty="0" smtClean="0"/>
              <a:t>Assessment of PM2.5 retrievals using a combination of satellite AOD and WRF PBL heights in comparison to</a:t>
            </a:r>
            <a:br>
              <a:rPr lang="en-US" sz="2400" b="0" dirty="0" smtClean="0"/>
            </a:br>
            <a:r>
              <a:rPr lang="en-US" sz="2400" b="0" dirty="0" smtClean="0"/>
              <a:t> WRF/CMAQ bias corrected outputs</a:t>
            </a:r>
            <a:endParaRPr lang="en-US" sz="2400" b="0" dirty="0"/>
          </a:p>
        </p:txBody>
      </p:sp>
      <p:sp>
        <p:nvSpPr>
          <p:cNvPr id="3" name="Subtitle 2"/>
          <p:cNvSpPr>
            <a:spLocks noGrp="1"/>
          </p:cNvSpPr>
          <p:nvPr>
            <p:ph type="subTitle" idx="1"/>
          </p:nvPr>
        </p:nvSpPr>
        <p:spPr>
          <a:xfrm>
            <a:off x="336060" y="3825630"/>
            <a:ext cx="8458200" cy="1421928"/>
          </a:xfrm>
        </p:spPr>
        <p:txBody>
          <a:bodyPr wrap="square">
            <a:spAutoFit/>
          </a:bodyPr>
          <a:lstStyle/>
          <a:p>
            <a:pPr>
              <a:lnSpc>
                <a:spcPct val="120000"/>
              </a:lnSpc>
              <a:spcBef>
                <a:spcPts val="0"/>
              </a:spcBef>
            </a:pPr>
            <a:r>
              <a:rPr lang="en-US" sz="2000" dirty="0">
                <a:solidFill>
                  <a:schemeClr val="tx1"/>
                </a:solidFill>
              </a:rPr>
              <a:t>Lina </a:t>
            </a:r>
            <a:r>
              <a:rPr lang="en-US" sz="2000" dirty="0" err="1" smtClean="0">
                <a:solidFill>
                  <a:schemeClr val="tx1"/>
                </a:solidFill>
              </a:rPr>
              <a:t>Cordero</a:t>
            </a:r>
            <a:r>
              <a:rPr lang="en-US" sz="2000" baseline="30000" dirty="0" err="1" smtClean="0">
                <a:solidFill>
                  <a:schemeClr val="tx1"/>
                </a:solidFill>
              </a:rPr>
              <a:t>a</a:t>
            </a:r>
            <a:endParaRPr lang="en-US" sz="2000" dirty="0">
              <a:solidFill>
                <a:schemeClr val="tx1"/>
              </a:solidFill>
            </a:endParaRPr>
          </a:p>
          <a:p>
            <a:pPr>
              <a:lnSpc>
                <a:spcPct val="120000"/>
              </a:lnSpc>
              <a:spcBef>
                <a:spcPts val="0"/>
              </a:spcBef>
            </a:pPr>
            <a:r>
              <a:rPr lang="en-US" sz="2000" dirty="0" err="1" smtClean="0">
                <a:solidFill>
                  <a:schemeClr val="tx1"/>
                </a:solidFill>
              </a:rPr>
              <a:t>Nabin</a:t>
            </a:r>
            <a:r>
              <a:rPr lang="en-US" sz="2000" dirty="0" smtClean="0">
                <a:solidFill>
                  <a:schemeClr val="tx1"/>
                </a:solidFill>
              </a:rPr>
              <a:t> </a:t>
            </a:r>
            <a:r>
              <a:rPr lang="en-US" sz="2000" dirty="0" err="1" smtClean="0">
                <a:solidFill>
                  <a:schemeClr val="tx1"/>
                </a:solidFill>
              </a:rPr>
              <a:t>Malakar</a:t>
            </a:r>
            <a:r>
              <a:rPr lang="en-US" sz="2000" baseline="30000" dirty="0" err="1" smtClean="0">
                <a:solidFill>
                  <a:schemeClr val="tx1"/>
                </a:solidFill>
              </a:rPr>
              <a:t>a</a:t>
            </a:r>
            <a:r>
              <a:rPr lang="en-US" sz="2000" dirty="0" smtClean="0">
                <a:solidFill>
                  <a:schemeClr val="tx1"/>
                </a:solidFill>
              </a:rPr>
              <a:t>, Barry </a:t>
            </a:r>
            <a:r>
              <a:rPr lang="en-US" sz="2000" dirty="0" err="1" smtClean="0">
                <a:solidFill>
                  <a:schemeClr val="tx1"/>
                </a:solidFill>
              </a:rPr>
              <a:t>Gross</a:t>
            </a:r>
            <a:r>
              <a:rPr lang="en-US" sz="2000" baseline="30000" dirty="0" err="1" smtClean="0">
                <a:solidFill>
                  <a:schemeClr val="tx1"/>
                </a:solidFill>
              </a:rPr>
              <a:t>a</a:t>
            </a:r>
            <a:r>
              <a:rPr lang="en-US" sz="2000" dirty="0" smtClean="0">
                <a:solidFill>
                  <a:schemeClr val="tx1"/>
                </a:solidFill>
              </a:rPr>
              <a:t>, </a:t>
            </a:r>
            <a:r>
              <a:rPr lang="en-US" sz="2000" dirty="0" err="1" smtClean="0">
                <a:solidFill>
                  <a:schemeClr val="tx1"/>
                </a:solidFill>
              </a:rPr>
              <a:t>Yonghua</a:t>
            </a:r>
            <a:r>
              <a:rPr lang="en-US" sz="2000" dirty="0" smtClean="0">
                <a:solidFill>
                  <a:schemeClr val="tx1"/>
                </a:solidFill>
              </a:rPr>
              <a:t> </a:t>
            </a:r>
            <a:r>
              <a:rPr lang="en-US" sz="2000" dirty="0" err="1" smtClean="0">
                <a:solidFill>
                  <a:schemeClr val="tx1"/>
                </a:solidFill>
              </a:rPr>
              <a:t>Wu</a:t>
            </a:r>
            <a:r>
              <a:rPr lang="en-US" sz="2000" baseline="30000" dirty="0" err="1" smtClean="0">
                <a:solidFill>
                  <a:schemeClr val="tx1"/>
                </a:solidFill>
              </a:rPr>
              <a:t>a</a:t>
            </a:r>
            <a:r>
              <a:rPr lang="en-US" sz="2000" dirty="0" smtClean="0">
                <a:solidFill>
                  <a:schemeClr val="tx1"/>
                </a:solidFill>
              </a:rPr>
              <a:t>, Fred </a:t>
            </a:r>
            <a:r>
              <a:rPr lang="en-US" sz="2000" dirty="0" err="1" smtClean="0">
                <a:solidFill>
                  <a:schemeClr val="tx1"/>
                </a:solidFill>
              </a:rPr>
              <a:t>Moshary</a:t>
            </a:r>
            <a:r>
              <a:rPr lang="en-US" sz="2000" baseline="30000" dirty="0" err="1" smtClean="0">
                <a:solidFill>
                  <a:schemeClr val="tx1"/>
                </a:solidFill>
              </a:rPr>
              <a:t>a</a:t>
            </a:r>
            <a:r>
              <a:rPr lang="en-US" sz="2000" dirty="0" smtClean="0">
                <a:solidFill>
                  <a:schemeClr val="tx1"/>
                </a:solidFill>
              </a:rPr>
              <a:t>, Mike </a:t>
            </a:r>
            <a:r>
              <a:rPr lang="en-US" sz="2000" dirty="0" err="1" smtClean="0">
                <a:solidFill>
                  <a:schemeClr val="tx1"/>
                </a:solidFill>
              </a:rPr>
              <a:t>Ku</a:t>
            </a:r>
            <a:r>
              <a:rPr lang="en-US" sz="2000" baseline="30000" dirty="0" err="1" smtClean="0">
                <a:solidFill>
                  <a:schemeClr val="tx1"/>
                </a:solidFill>
              </a:rPr>
              <a:t>b</a:t>
            </a:r>
            <a:endParaRPr lang="en-US" sz="2000" i="1" baseline="30000" dirty="0">
              <a:solidFill>
                <a:schemeClr val="tx1"/>
              </a:solidFill>
            </a:endParaRPr>
          </a:p>
          <a:p>
            <a:pPr>
              <a:lnSpc>
                <a:spcPct val="120000"/>
              </a:lnSpc>
              <a:spcBef>
                <a:spcPts val="0"/>
              </a:spcBef>
            </a:pPr>
            <a:r>
              <a:rPr lang="en-US" sz="1600" baseline="30000" dirty="0">
                <a:solidFill>
                  <a:srgbClr val="898989"/>
                </a:solidFill>
              </a:rPr>
              <a:t>a</a:t>
            </a:r>
            <a:r>
              <a:rPr lang="en-US" sz="1600" dirty="0">
                <a:solidFill>
                  <a:srgbClr val="898989"/>
                </a:solidFill>
              </a:rPr>
              <a:t> NOAA-Cooperative Remote Sensing Science and Technology Center</a:t>
            </a:r>
          </a:p>
          <a:p>
            <a:pPr>
              <a:lnSpc>
                <a:spcPct val="120000"/>
              </a:lnSpc>
              <a:spcBef>
                <a:spcPts val="0"/>
              </a:spcBef>
            </a:pPr>
            <a:r>
              <a:rPr lang="en-US" sz="1600" baseline="30000" dirty="0">
                <a:solidFill>
                  <a:srgbClr val="898989"/>
                </a:solidFill>
              </a:rPr>
              <a:t>b</a:t>
            </a:r>
            <a:r>
              <a:rPr lang="en-US" sz="1600" dirty="0">
                <a:solidFill>
                  <a:srgbClr val="898989"/>
                </a:solidFill>
              </a:rPr>
              <a:t> </a:t>
            </a:r>
            <a:r>
              <a:rPr lang="en-US" sz="1600" dirty="0" smtClean="0">
                <a:solidFill>
                  <a:srgbClr val="898989"/>
                </a:solidFill>
              </a:rPr>
              <a:t>New York State Department of Environmental Conservation (NYSDEC)</a:t>
            </a:r>
          </a:p>
        </p:txBody>
      </p:sp>
      <p:sp>
        <p:nvSpPr>
          <p:cNvPr id="6" name="Rectangle 5"/>
          <p:cNvSpPr/>
          <p:nvPr/>
        </p:nvSpPr>
        <p:spPr>
          <a:xfrm>
            <a:off x="2286000" y="5410200"/>
            <a:ext cx="4572000" cy="757130"/>
          </a:xfrm>
          <a:prstGeom prst="rect">
            <a:avLst/>
          </a:prstGeom>
        </p:spPr>
        <p:txBody>
          <a:bodyPr>
            <a:spAutoFit/>
          </a:bodyPr>
          <a:lstStyle/>
          <a:p>
            <a:pPr algn="ctr">
              <a:lnSpc>
                <a:spcPct val="120000"/>
              </a:lnSpc>
              <a:spcBef>
                <a:spcPts val="0"/>
              </a:spcBef>
            </a:pPr>
            <a:r>
              <a:rPr lang="en-US" dirty="0" smtClean="0">
                <a:solidFill>
                  <a:schemeClr val="bg1">
                    <a:lumMod val="50000"/>
                  </a:schemeClr>
                </a:solidFill>
                <a:latin typeface="Times New Roman" pitchFamily="18" charset="0"/>
                <a:cs typeface="Times New Roman" pitchFamily="18" charset="0"/>
              </a:rPr>
              <a:t>12th Annual CMAS Conference</a:t>
            </a:r>
          </a:p>
          <a:p>
            <a:pPr algn="ctr">
              <a:lnSpc>
                <a:spcPct val="120000"/>
              </a:lnSpc>
              <a:spcBef>
                <a:spcPts val="0"/>
              </a:spcBef>
            </a:pPr>
            <a:r>
              <a:rPr lang="en-US" dirty="0" smtClean="0">
                <a:solidFill>
                  <a:schemeClr val="bg1">
                    <a:lumMod val="50000"/>
                  </a:schemeClr>
                </a:solidFill>
                <a:latin typeface="Times New Roman" pitchFamily="18" charset="0"/>
                <a:cs typeface="Times New Roman" pitchFamily="18" charset="0"/>
              </a:rPr>
              <a:t>Chapel Hill, NC – October 28-30, 2013</a:t>
            </a:r>
            <a:endParaRPr lang="en-US" dirty="0">
              <a:solidFill>
                <a:schemeClr val="bg1">
                  <a:lumMod val="50000"/>
                </a:schemeClr>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6650" y="6400800"/>
            <a:ext cx="16573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D E C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00800"/>
            <a:ext cx="3590219"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787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Preliminary pm2.5 products assessment</a:t>
            </a:r>
            <a:endParaRPr lang="en-US" dirty="0"/>
          </a:p>
        </p:txBody>
      </p:sp>
      <p:sp>
        <p:nvSpPr>
          <p:cNvPr id="3" name="Content Placeholder 2"/>
          <p:cNvSpPr>
            <a:spLocks noGrp="1"/>
          </p:cNvSpPr>
          <p:nvPr>
            <p:ph idx="1"/>
          </p:nvPr>
        </p:nvSpPr>
        <p:spPr/>
        <p:txBody>
          <a:bodyPr>
            <a:normAutofit/>
          </a:bodyPr>
          <a:lstStyle/>
          <a:p>
            <a:pPr algn="just"/>
            <a:r>
              <a:rPr lang="en-US" sz="2000" dirty="0" smtClean="0"/>
              <a:t>NN returns best estimations compared to in-situ measurements against other two approaches </a:t>
            </a:r>
            <a:r>
              <a:rPr lang="en-US" sz="2000" b="1" u="sng" dirty="0" smtClean="0"/>
              <a:t>compared on the same dataset</a:t>
            </a:r>
            <a:r>
              <a:rPr lang="en-US" sz="2000" dirty="0" smtClean="0"/>
              <a:t>.</a:t>
            </a:r>
          </a:p>
          <a:p>
            <a:pPr algn="just"/>
            <a:r>
              <a:rPr lang="en-US" sz="2000" dirty="0" smtClean="0"/>
              <a:t>GEOS-CHEM product returns the largest errors which mainly come from fine PM overestimations (overly strong PM25/AOD ratios).</a:t>
            </a:r>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cstate="print"/>
          <a:srcRect/>
          <a:stretch>
            <a:fillRect/>
          </a:stretch>
        </p:blipFill>
        <p:spPr bwMode="auto">
          <a:xfrm>
            <a:off x="5943600" y="3298444"/>
            <a:ext cx="3048000" cy="228600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cstate="print"/>
          <a:srcRect/>
          <a:stretch>
            <a:fillRect/>
          </a:stretch>
        </p:blipFill>
        <p:spPr bwMode="auto">
          <a:xfrm>
            <a:off x="3048000" y="3227850"/>
            <a:ext cx="3048000" cy="2286000"/>
          </a:xfrm>
          <a:prstGeom prst="rect">
            <a:avLst/>
          </a:prstGeom>
          <a:noFill/>
          <a:ln w="9525">
            <a:noFill/>
            <a:miter lim="800000"/>
            <a:headEnd/>
            <a:tailEnd/>
          </a:ln>
          <a:effectLst/>
        </p:spPr>
      </p:pic>
      <p:pic>
        <p:nvPicPr>
          <p:cNvPr id="9" name="Picture 4"/>
          <p:cNvPicPr>
            <a:picLocks noChangeAspect="1" noChangeArrowheads="1"/>
          </p:cNvPicPr>
          <p:nvPr/>
        </p:nvPicPr>
        <p:blipFill>
          <a:blip r:embed="rId4" cstate="print"/>
          <a:srcRect/>
          <a:stretch>
            <a:fillRect/>
          </a:stretch>
        </p:blipFill>
        <p:spPr bwMode="auto">
          <a:xfrm>
            <a:off x="152400" y="3200400"/>
            <a:ext cx="3048000" cy="2286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DC2BC32C-5FE7-4192-8736-36127EFAF4B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Seasonality assessment</a:t>
            </a:r>
            <a:endParaRPr lang="en-US" dirty="0"/>
          </a:p>
        </p:txBody>
      </p:sp>
      <p:sp>
        <p:nvSpPr>
          <p:cNvPr id="3" name="Content Placeholder 2"/>
          <p:cNvSpPr>
            <a:spLocks noGrp="1"/>
          </p:cNvSpPr>
          <p:nvPr>
            <p:ph sz="half" idx="1"/>
          </p:nvPr>
        </p:nvSpPr>
        <p:spPr>
          <a:xfrm>
            <a:off x="457200" y="1600200"/>
            <a:ext cx="4114800" cy="4297363"/>
          </a:xfrm>
        </p:spPr>
        <p:txBody>
          <a:bodyPr>
            <a:normAutofit fontScale="70000" lnSpcReduction="20000"/>
          </a:bodyPr>
          <a:lstStyle/>
          <a:p>
            <a:pPr algn="just"/>
            <a:r>
              <a:rPr lang="en-US" dirty="0" smtClean="0"/>
              <a:t>Smaller but positive improvements seen when WRF PBL is added to NN across all seasons.</a:t>
            </a:r>
          </a:p>
          <a:p>
            <a:pPr algn="just"/>
            <a:r>
              <a:rPr lang="en-US" dirty="0" smtClean="0"/>
              <a:t>Issues such as inaccurate WRF PBL heights need to be accounted for. </a:t>
            </a:r>
          </a:p>
          <a:p>
            <a:pPr algn="just"/>
            <a:r>
              <a:rPr lang="en-US" dirty="0" smtClean="0"/>
              <a:t>Satellite approaches seem to generally outperform CMAQ in study except spring / summer.</a:t>
            </a:r>
          </a:p>
          <a:p>
            <a:pPr algn="just"/>
            <a:r>
              <a:rPr lang="en-US" dirty="0" smtClean="0"/>
              <a:t>No comparisons in winter because of lack of satellite measurements. </a:t>
            </a:r>
          </a:p>
          <a:p>
            <a:pPr algn="just"/>
            <a:r>
              <a:rPr lang="en-US" dirty="0" smtClean="0"/>
              <a:t>Satellite approaches are limited to clear sky conditions but spatial processing can be used to improve spatial coverage.</a:t>
            </a:r>
            <a:endParaRPr lang="en-US" dirty="0"/>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cstate="print"/>
          <a:srcRect/>
          <a:stretch>
            <a:fillRect/>
          </a:stretch>
        </p:blipFill>
        <p:spPr bwMode="auto">
          <a:xfrm>
            <a:off x="4591290" y="1905000"/>
            <a:ext cx="4552709" cy="3414532"/>
          </a:xfrm>
          <a:prstGeom prst="rect">
            <a:avLst/>
          </a:prstGeom>
          <a:noFill/>
          <a:ln w="9525">
            <a:noFill/>
            <a:miter lim="800000"/>
            <a:headEnd/>
            <a:tailEnd/>
          </a:ln>
          <a:effectLst/>
        </p:spPr>
      </p:pic>
      <p:pic>
        <p:nvPicPr>
          <p:cNvPr id="32774" name="Picture 6"/>
          <p:cNvPicPr>
            <a:picLocks noChangeAspect="1" noChangeArrowheads="1"/>
          </p:cNvPicPr>
          <p:nvPr/>
        </p:nvPicPr>
        <p:blipFill>
          <a:blip r:embed="rId3" cstate="print"/>
          <a:srcRect l="47667" t="8856" r="32000" b="73431"/>
          <a:stretch>
            <a:fillRect/>
          </a:stretch>
        </p:blipFill>
        <p:spPr bwMode="auto">
          <a:xfrm>
            <a:off x="5232399" y="2235200"/>
            <a:ext cx="1549401" cy="914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DC2BC32C-5FE7-4192-8736-36127EFAF4B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NN for PM2.5 mapping</a:t>
            </a:r>
            <a:endParaRPr lang="en-US" dirty="0"/>
          </a:p>
        </p:txBody>
      </p:sp>
      <p:sp>
        <p:nvSpPr>
          <p:cNvPr id="10" name="Content Placeholder 9"/>
          <p:cNvSpPr>
            <a:spLocks noGrp="1"/>
          </p:cNvSpPr>
          <p:nvPr>
            <p:ph sz="half" idx="1"/>
          </p:nvPr>
        </p:nvSpPr>
        <p:spPr>
          <a:xfrm>
            <a:off x="457200" y="1600200"/>
            <a:ext cx="4495800" cy="4297363"/>
          </a:xfrm>
        </p:spPr>
        <p:txBody>
          <a:bodyPr>
            <a:normAutofit/>
          </a:bodyPr>
          <a:lstStyle/>
          <a:p>
            <a:pPr algn="just"/>
            <a:r>
              <a:rPr lang="en-US" sz="2000" dirty="0" smtClean="0"/>
              <a:t>Use daily AOD and WRF PBL  to illustrate our NN performance. However, cloud cover can notably reduce spatial coverage.</a:t>
            </a:r>
          </a:p>
          <a:p>
            <a:pPr algn="just"/>
            <a:r>
              <a:rPr lang="en-US" sz="2000" dirty="0" smtClean="0"/>
              <a:t>Iteratively apply IDW averages of the data to improve spatial coverage while using a 0.1 degree radial domain.</a:t>
            </a:r>
            <a:endParaRPr lang="en-US" sz="2000" dirty="0"/>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pic>
        <p:nvPicPr>
          <p:cNvPr id="5" name="Picture 4"/>
          <p:cNvPicPr/>
          <p:nvPr/>
        </p:nvPicPr>
        <p:blipFill>
          <a:blip r:embed="rId2" cstate="print"/>
          <a:srcRect l="4388" t="12958" r="9141" b="18826"/>
          <a:stretch>
            <a:fillRect/>
          </a:stretch>
        </p:blipFill>
        <p:spPr bwMode="auto">
          <a:xfrm>
            <a:off x="5317431" y="1600200"/>
            <a:ext cx="3072384" cy="2286000"/>
          </a:xfrm>
          <a:prstGeom prst="rect">
            <a:avLst/>
          </a:prstGeom>
          <a:noFill/>
          <a:ln w="9525">
            <a:noFill/>
            <a:miter lim="800000"/>
            <a:headEnd/>
            <a:tailEnd/>
          </a:ln>
        </p:spPr>
      </p:pic>
      <p:pic>
        <p:nvPicPr>
          <p:cNvPr id="6" name="Picture 5"/>
          <p:cNvPicPr/>
          <p:nvPr/>
        </p:nvPicPr>
        <p:blipFill>
          <a:blip r:embed="rId3" cstate="print"/>
          <a:srcRect l="4388" t="12958" r="8592" b="18582"/>
          <a:stretch>
            <a:fillRect/>
          </a:stretch>
        </p:blipFill>
        <p:spPr bwMode="auto">
          <a:xfrm>
            <a:off x="5315481" y="3962400"/>
            <a:ext cx="3072384" cy="2286000"/>
          </a:xfrm>
          <a:prstGeom prst="rect">
            <a:avLst/>
          </a:prstGeom>
          <a:noFill/>
          <a:ln w="9525">
            <a:noFill/>
            <a:miter lim="800000"/>
            <a:headEnd/>
            <a:tailEnd/>
          </a:ln>
        </p:spPr>
      </p:pic>
      <p:pic>
        <p:nvPicPr>
          <p:cNvPr id="9" name="Picture 8"/>
          <p:cNvPicPr>
            <a:picLocks noChangeAspect="1"/>
          </p:cNvPicPr>
          <p:nvPr/>
        </p:nvPicPr>
        <p:blipFill>
          <a:blip r:embed="rId4" cstate="print"/>
          <a:stretch>
            <a:fillRect/>
          </a:stretch>
        </p:blipFill>
        <p:spPr>
          <a:xfrm>
            <a:off x="914400" y="4343400"/>
            <a:ext cx="3004457" cy="914400"/>
          </a:xfrm>
          <a:prstGeom prst="rect">
            <a:avLst/>
          </a:prstGeom>
        </p:spPr>
      </p:pic>
      <p:sp>
        <p:nvSpPr>
          <p:cNvPr id="3" name="Slide Number Placeholder 2"/>
          <p:cNvSpPr>
            <a:spLocks noGrp="1"/>
          </p:cNvSpPr>
          <p:nvPr>
            <p:ph type="sldNum" sz="quarter" idx="12"/>
          </p:nvPr>
        </p:nvSpPr>
        <p:spPr/>
        <p:txBody>
          <a:bodyPr/>
          <a:lstStyle/>
          <a:p>
            <a:fld id="{DC2BC32C-5FE7-4192-8736-36127EFAF4B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NN for PM2.5 mapping</a:t>
            </a:r>
            <a:endParaRPr lang="en-US" dirty="0"/>
          </a:p>
        </p:txBody>
      </p:sp>
      <p:sp>
        <p:nvSpPr>
          <p:cNvPr id="15" name="Content Placeholder 14"/>
          <p:cNvSpPr>
            <a:spLocks noGrp="1"/>
          </p:cNvSpPr>
          <p:nvPr>
            <p:ph sz="half" idx="1"/>
          </p:nvPr>
        </p:nvSpPr>
        <p:spPr>
          <a:xfrm>
            <a:off x="457200" y="1600201"/>
            <a:ext cx="5029200" cy="2133600"/>
          </a:xfrm>
        </p:spPr>
        <p:txBody>
          <a:bodyPr>
            <a:normAutofit/>
          </a:bodyPr>
          <a:lstStyle/>
          <a:p>
            <a:pPr algn="just"/>
            <a:r>
              <a:rPr lang="en-US" sz="2000" dirty="0" smtClean="0"/>
              <a:t>Good agreement between station and estimations data with low PM2.5 values observed in the non-urban region while high fine PM values are observed in the metropolitan area.</a:t>
            </a:r>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cstate="print"/>
          <a:srcRect/>
          <a:stretch>
            <a:fillRect/>
          </a:stretch>
        </p:blipFill>
        <p:spPr bwMode="auto">
          <a:xfrm>
            <a:off x="209550" y="3733800"/>
            <a:ext cx="2804160" cy="210312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cstate="print"/>
          <a:srcRect/>
          <a:stretch>
            <a:fillRect/>
          </a:stretch>
        </p:blipFill>
        <p:spPr bwMode="auto">
          <a:xfrm>
            <a:off x="2743200" y="3733800"/>
            <a:ext cx="2804160" cy="2103120"/>
          </a:xfrm>
          <a:prstGeom prst="rect">
            <a:avLst/>
          </a:prstGeom>
          <a:noFill/>
          <a:ln w="9525">
            <a:noFill/>
            <a:miter lim="800000"/>
            <a:headEnd/>
            <a:tailEnd/>
          </a:ln>
          <a:effectLst/>
        </p:spPr>
      </p:pic>
      <p:pic>
        <p:nvPicPr>
          <p:cNvPr id="35844" name="Picture 4"/>
          <p:cNvPicPr>
            <a:picLocks noChangeArrowheads="1"/>
          </p:cNvPicPr>
          <p:nvPr/>
        </p:nvPicPr>
        <p:blipFill>
          <a:blip r:embed="rId4" cstate="print"/>
          <a:srcRect l="5714" t="11429" r="8571" b="18095"/>
          <a:stretch>
            <a:fillRect/>
          </a:stretch>
        </p:blipFill>
        <p:spPr bwMode="auto">
          <a:xfrm>
            <a:off x="5772150" y="1600200"/>
            <a:ext cx="3072384" cy="2286000"/>
          </a:xfrm>
          <a:prstGeom prst="rect">
            <a:avLst/>
          </a:prstGeom>
          <a:noFill/>
          <a:ln w="9525">
            <a:noFill/>
            <a:miter lim="800000"/>
            <a:headEnd/>
            <a:tailEnd/>
          </a:ln>
          <a:effectLst/>
        </p:spPr>
      </p:pic>
      <p:pic>
        <p:nvPicPr>
          <p:cNvPr id="35845" name="Picture 5"/>
          <p:cNvPicPr>
            <a:picLocks noChangeArrowheads="1"/>
          </p:cNvPicPr>
          <p:nvPr/>
        </p:nvPicPr>
        <p:blipFill>
          <a:blip r:embed="rId5" cstate="print"/>
          <a:srcRect l="5714" t="11429" r="8571" b="18095"/>
          <a:stretch>
            <a:fillRect/>
          </a:stretch>
        </p:blipFill>
        <p:spPr bwMode="auto">
          <a:xfrm>
            <a:off x="5766816" y="3886200"/>
            <a:ext cx="3072384" cy="2286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DC2BC32C-5FE7-4192-8736-36127EFAF4B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Improving CMAQ forecasts</a:t>
            </a:r>
            <a:endParaRPr lang="en-US" dirty="0"/>
          </a:p>
        </p:txBody>
      </p:sp>
      <p:sp>
        <p:nvSpPr>
          <p:cNvPr id="7" name="Content Placeholder 6"/>
          <p:cNvSpPr>
            <a:spLocks noGrp="1"/>
          </p:cNvSpPr>
          <p:nvPr>
            <p:ph idx="1"/>
          </p:nvPr>
        </p:nvSpPr>
        <p:spPr/>
        <p:txBody>
          <a:bodyPr>
            <a:normAutofit/>
          </a:bodyPr>
          <a:lstStyle/>
          <a:p>
            <a:pPr algn="just"/>
            <a:r>
              <a:rPr lang="en-US" sz="2000" dirty="0" smtClean="0"/>
              <a:t>In current comparisons, satellite approach has the potential to improve on existing CMAQ forecasts under clear sky conditions.</a:t>
            </a:r>
          </a:p>
          <a:p>
            <a:pPr algn="just"/>
            <a:r>
              <a:rPr lang="en-US" sz="2000" dirty="0" smtClean="0"/>
              <a:t>However, CMAQ model approaches are still extremely valuable for all weather retrievals. </a:t>
            </a:r>
          </a:p>
          <a:p>
            <a:pPr algn="just"/>
            <a:r>
              <a:rPr lang="en-US" sz="2000" dirty="0" smtClean="0"/>
              <a:t>Therefore, CMAQ outputs can be improved regionally by quantifying bias sources and using machine learning tools (such as NN) to adjust for these biases. </a:t>
            </a:r>
          </a:p>
          <a:p>
            <a:pPr algn="just"/>
            <a:r>
              <a:rPr lang="en-US" sz="2000" dirty="0" smtClean="0"/>
              <a:t>Parameters such as relative humidity (RH), temperature, PBL height, pressure, wind-speed, </a:t>
            </a:r>
            <a:r>
              <a:rPr lang="en-US" sz="2000" dirty="0"/>
              <a:t>u</a:t>
            </a:r>
            <a:r>
              <a:rPr lang="en-US" sz="2000" dirty="0" smtClean="0"/>
              <a:t>rban / non-urban are explored.</a:t>
            </a:r>
            <a:endParaRPr lang="en-US" sz="2000" dirty="0"/>
          </a:p>
        </p:txBody>
      </p:sp>
      <p:sp>
        <p:nvSpPr>
          <p:cNvPr id="5" name="Footer Placeholder 4"/>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DC2BC32C-5FE7-4192-8736-36127EFAF4B3}" type="slidenum">
              <a:rPr lang="en-US" smtClean="0"/>
              <a:pPr/>
              <a:t>14</a:t>
            </a:fld>
            <a:endParaRPr lang="en-US"/>
          </a:p>
        </p:txBody>
      </p:sp>
    </p:spTree>
    <p:extLst>
      <p:ext uri="{BB962C8B-B14F-4D97-AF65-F5344CB8AC3E}">
        <p14:creationId xmlns:p14="http://schemas.microsoft.com/office/powerpoint/2010/main" val="3853252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Variables / performance</a:t>
            </a:r>
            <a:endParaRPr lang="en-US" dirty="0"/>
          </a:p>
        </p:txBody>
      </p:sp>
      <p:sp>
        <p:nvSpPr>
          <p:cNvPr id="3" name="Content Placeholder 2"/>
          <p:cNvSpPr>
            <a:spLocks noGrp="1"/>
          </p:cNvSpPr>
          <p:nvPr>
            <p:ph sz="half" idx="1"/>
          </p:nvPr>
        </p:nvSpPr>
        <p:spPr/>
        <p:txBody>
          <a:bodyPr>
            <a:noAutofit/>
          </a:bodyPr>
          <a:lstStyle/>
          <a:p>
            <a:pPr algn="just"/>
            <a:r>
              <a:rPr lang="en-US" sz="2000" dirty="0" smtClean="0"/>
              <a:t>Most important meteorological / environmental variables found based on correlations between PM2.5 model bias and variables.</a:t>
            </a:r>
          </a:p>
          <a:p>
            <a:pPr algn="just"/>
            <a:r>
              <a:rPr lang="en-US" sz="2000" dirty="0" smtClean="0"/>
              <a:t>Top 4 cases used for NN building / testing. </a:t>
            </a:r>
          </a:p>
          <a:p>
            <a:pPr algn="just"/>
            <a:r>
              <a:rPr lang="en-US" sz="2000" dirty="0" smtClean="0"/>
              <a:t>Results fairly stable to number of NN nodes </a:t>
            </a:r>
            <a:r>
              <a:rPr lang="en-US" sz="2000" dirty="0" smtClean="0"/>
              <a:t>.</a:t>
            </a:r>
            <a:endParaRPr lang="en-US" sz="2000" dirty="0" smtClean="0"/>
          </a:p>
          <a:p>
            <a:pPr algn="just"/>
            <a:r>
              <a:rPr lang="en-US" sz="2000" dirty="0" smtClean="0"/>
              <a:t>Training based on 70% of data and remaining 30% for testing (all points included in regressions).</a:t>
            </a:r>
          </a:p>
          <a:p>
            <a:pPr algn="just"/>
            <a:r>
              <a:rPr lang="en-US" sz="2000" dirty="0" smtClean="0"/>
              <a:t>Strongest </a:t>
            </a:r>
            <a:r>
              <a:rPr lang="en-US" sz="2000" dirty="0"/>
              <a:t>improvement when adding temperature into model to correct </a:t>
            </a:r>
            <a:r>
              <a:rPr lang="en-US" sz="2000" dirty="0" smtClean="0"/>
              <a:t>bias.</a:t>
            </a:r>
            <a:endParaRPr lang="en-US" sz="2000" dirty="0"/>
          </a:p>
          <a:p>
            <a:pPr marL="0" indent="0" algn="just">
              <a:buNone/>
            </a:pPr>
            <a:endParaRPr lang="en-US" sz="2000" dirty="0" smtClean="0"/>
          </a:p>
        </p:txBody>
      </p:sp>
      <p:sp>
        <p:nvSpPr>
          <p:cNvPr id="4" name="TextBox 3"/>
          <p:cNvSpPr txBox="1"/>
          <p:nvPr/>
        </p:nvSpPr>
        <p:spPr>
          <a:xfrm>
            <a:off x="4977485" y="1600200"/>
            <a:ext cx="3785515"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R value between variable and bias</a:t>
            </a:r>
            <a:endParaRPr lang="en-US" b="1" dirty="0">
              <a:latin typeface="Times New Roman" pitchFamily="18" charset="0"/>
              <a:cs typeface="Times New Roman" pitchFamily="18" charset="0"/>
            </a:endParaRPr>
          </a:p>
        </p:txBody>
      </p:sp>
      <p:sp>
        <p:nvSpPr>
          <p:cNvPr id="12" name="TextBox 11"/>
          <p:cNvSpPr txBox="1"/>
          <p:nvPr/>
        </p:nvSpPr>
        <p:spPr>
          <a:xfrm>
            <a:off x="4953000" y="3537928"/>
            <a:ext cx="3785515" cy="369332"/>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Performance for different case runs </a:t>
            </a:r>
            <a:endParaRPr lang="en-US" b="1" dirty="0">
              <a:latin typeface="Times New Roman" pitchFamily="18" charset="0"/>
              <a:cs typeface="Times New Roman" pitchFamily="18" charset="0"/>
            </a:endParaRPr>
          </a:p>
        </p:txBody>
      </p:sp>
      <p:graphicFrame>
        <p:nvGraphicFramePr>
          <p:cNvPr id="13" name="Table 12"/>
          <p:cNvGraphicFramePr>
            <a:graphicFrameLocks noGrp="1"/>
          </p:cNvGraphicFramePr>
          <p:nvPr/>
        </p:nvGraphicFramePr>
        <p:xfrm>
          <a:off x="5715000" y="2015065"/>
          <a:ext cx="2362200" cy="1295400"/>
        </p:xfrm>
        <a:graphic>
          <a:graphicData uri="http://schemas.openxmlformats.org/drawingml/2006/table">
            <a:tbl>
              <a:tblPr firstRow="1" bandRow="1">
                <a:tableStyleId>{5C22544A-7EE6-4342-B048-85BDC9FD1C3A}</a:tableStyleId>
              </a:tblPr>
              <a:tblGrid>
                <a:gridCol w="1181100"/>
                <a:gridCol w="1181100"/>
              </a:tblGrid>
              <a:tr h="259080">
                <a:tc>
                  <a:txBody>
                    <a:bodyPr/>
                    <a:lstStyle/>
                    <a:p>
                      <a:pPr marL="0" marR="0">
                        <a:spcBef>
                          <a:spcPts val="0"/>
                        </a:spcBef>
                        <a:spcAft>
                          <a:spcPts val="0"/>
                        </a:spcAft>
                      </a:pPr>
                      <a:r>
                        <a:rPr lang="en-US" sz="1200" dirty="0">
                          <a:effectLst/>
                          <a:latin typeface="Times New Roman" pitchFamily="18" charset="0"/>
                          <a:cs typeface="Times New Roman" pitchFamily="18" charset="0"/>
                        </a:rPr>
                        <a:t>Variable</a:t>
                      </a:r>
                      <a:endParaRPr lang="en-US" sz="1200" dirty="0">
                        <a:effectLst/>
                        <a:latin typeface="Times New Roman" pitchFamily="18" charset="0"/>
                        <a:ea typeface="ＭＳ 明朝"/>
                        <a:cs typeface="Times New Roman" pitchFamily="18" charset="0"/>
                      </a:endParaRPr>
                    </a:p>
                  </a:txBody>
                  <a:tcPr marL="68580" marR="68580" marT="0" marB="0"/>
                </a:tc>
                <a:tc>
                  <a:txBody>
                    <a:bodyPr/>
                    <a:lstStyle/>
                    <a:p>
                      <a:pPr marL="0" marR="0" algn="ctr">
                        <a:spcBef>
                          <a:spcPts val="0"/>
                        </a:spcBef>
                        <a:spcAft>
                          <a:spcPts val="0"/>
                        </a:spcAft>
                      </a:pPr>
                      <a:r>
                        <a:rPr lang="en-US" sz="1200" dirty="0" smtClean="0">
                          <a:effectLst/>
                          <a:latin typeface="Times New Roman" pitchFamily="18" charset="0"/>
                          <a:cs typeface="Times New Roman" pitchFamily="18" charset="0"/>
                        </a:rPr>
                        <a:t>R value</a:t>
                      </a:r>
                      <a:endParaRPr lang="en-US" sz="1200" dirty="0">
                        <a:effectLst/>
                        <a:latin typeface="Times New Roman" pitchFamily="18" charset="0"/>
                        <a:ea typeface="ＭＳ 明朝"/>
                        <a:cs typeface="Times New Roman" pitchFamily="18" charset="0"/>
                      </a:endParaRPr>
                    </a:p>
                  </a:txBody>
                  <a:tcPr marL="68580" marR="68580" marT="0" marB="0"/>
                </a:tc>
              </a:tr>
              <a:tr h="259080">
                <a:tc>
                  <a:txBody>
                    <a:bodyPr/>
                    <a:lstStyle/>
                    <a:p>
                      <a:pPr marL="0" marR="0">
                        <a:spcBef>
                          <a:spcPts val="0"/>
                        </a:spcBef>
                        <a:spcAft>
                          <a:spcPts val="0"/>
                        </a:spcAft>
                      </a:pPr>
                      <a:r>
                        <a:rPr lang="en-US" sz="1200" dirty="0" smtClean="0">
                          <a:solidFill>
                            <a:srgbClr val="660066"/>
                          </a:solidFill>
                          <a:effectLst/>
                          <a:latin typeface="Times New Roman" pitchFamily="18" charset="0"/>
                          <a:cs typeface="Times New Roman" pitchFamily="18" charset="0"/>
                        </a:rPr>
                        <a:t>Temp (Seasonal)</a:t>
                      </a:r>
                      <a:endParaRPr lang="en-US" sz="1200" dirty="0">
                        <a:solidFill>
                          <a:srgbClr val="660066"/>
                        </a:solidFill>
                        <a:effectLst/>
                        <a:latin typeface="Times New Roman" pitchFamily="18" charset="0"/>
                        <a:ea typeface="ＭＳ 明朝"/>
                        <a:cs typeface="Times New Roman" pitchFamily="18" charset="0"/>
                      </a:endParaRPr>
                    </a:p>
                  </a:txBody>
                  <a:tcPr marL="68580" marR="68580" marT="0" marB="0"/>
                </a:tc>
                <a:tc>
                  <a:txBody>
                    <a:bodyPr/>
                    <a:lstStyle/>
                    <a:p>
                      <a:pPr marL="0" marR="0" algn="ctr">
                        <a:spcBef>
                          <a:spcPts val="0"/>
                        </a:spcBef>
                        <a:spcAft>
                          <a:spcPts val="0"/>
                        </a:spcAft>
                      </a:pPr>
                      <a:r>
                        <a:rPr lang="en-US" sz="1200" dirty="0">
                          <a:solidFill>
                            <a:srgbClr val="660066"/>
                          </a:solidFill>
                          <a:effectLst/>
                          <a:latin typeface="Times New Roman" pitchFamily="18" charset="0"/>
                          <a:cs typeface="Times New Roman" pitchFamily="18" charset="0"/>
                        </a:rPr>
                        <a:t>0.31947</a:t>
                      </a:r>
                      <a:endParaRPr lang="en-US" sz="1200" dirty="0">
                        <a:solidFill>
                          <a:srgbClr val="660066"/>
                        </a:solidFill>
                        <a:effectLst/>
                        <a:latin typeface="Times New Roman" pitchFamily="18" charset="0"/>
                        <a:ea typeface="ＭＳ 明朝"/>
                        <a:cs typeface="Times New Roman" pitchFamily="18" charset="0"/>
                      </a:endParaRPr>
                    </a:p>
                  </a:txBody>
                  <a:tcPr marL="68580" marR="68580" marT="0" marB="0"/>
                </a:tc>
              </a:tr>
              <a:tr h="259080">
                <a:tc>
                  <a:txBody>
                    <a:bodyPr/>
                    <a:lstStyle/>
                    <a:p>
                      <a:pPr marL="0" marR="0">
                        <a:spcBef>
                          <a:spcPts val="0"/>
                        </a:spcBef>
                        <a:spcAft>
                          <a:spcPts val="0"/>
                        </a:spcAft>
                      </a:pPr>
                      <a:r>
                        <a:rPr lang="en-US" sz="1200">
                          <a:effectLst/>
                          <a:latin typeface="Times New Roman" pitchFamily="18" charset="0"/>
                          <a:cs typeface="Times New Roman" pitchFamily="18" charset="0"/>
                        </a:rPr>
                        <a:t>WindSpeed</a:t>
                      </a:r>
                      <a:endParaRPr lang="en-US" sz="1200">
                        <a:effectLst/>
                        <a:latin typeface="Times New Roman" pitchFamily="18" charset="0"/>
                        <a:ea typeface="ＭＳ 明朝"/>
                        <a:cs typeface="Times New Roman" pitchFamily="18" charset="0"/>
                      </a:endParaRPr>
                    </a:p>
                  </a:txBody>
                  <a:tcPr marL="68580" marR="68580"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0.13642</a:t>
                      </a:r>
                      <a:endParaRPr lang="en-US" sz="1200" dirty="0">
                        <a:effectLst/>
                        <a:latin typeface="Times New Roman" pitchFamily="18" charset="0"/>
                        <a:ea typeface="ＭＳ 明朝"/>
                        <a:cs typeface="Times New Roman" pitchFamily="18" charset="0"/>
                      </a:endParaRPr>
                    </a:p>
                  </a:txBody>
                  <a:tcPr marL="68580" marR="68580" marT="0" marB="0"/>
                </a:tc>
              </a:tr>
              <a:tr h="259080">
                <a:tc>
                  <a:txBody>
                    <a:bodyPr/>
                    <a:lstStyle/>
                    <a:p>
                      <a:pPr marL="0" marR="0">
                        <a:spcBef>
                          <a:spcPts val="0"/>
                        </a:spcBef>
                        <a:spcAft>
                          <a:spcPts val="0"/>
                        </a:spcAft>
                      </a:pPr>
                      <a:r>
                        <a:rPr lang="en-US" sz="1200" dirty="0">
                          <a:effectLst/>
                          <a:latin typeface="Times New Roman" pitchFamily="18" charset="0"/>
                          <a:cs typeface="Times New Roman" pitchFamily="18" charset="0"/>
                        </a:rPr>
                        <a:t>RH</a:t>
                      </a:r>
                      <a:endParaRPr lang="en-US" sz="1200" dirty="0">
                        <a:effectLst/>
                        <a:latin typeface="Times New Roman" pitchFamily="18" charset="0"/>
                        <a:ea typeface="ＭＳ 明朝"/>
                        <a:cs typeface="Times New Roman" pitchFamily="18" charset="0"/>
                      </a:endParaRPr>
                    </a:p>
                  </a:txBody>
                  <a:tcPr marL="68580" marR="68580"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0.097782</a:t>
                      </a:r>
                      <a:endParaRPr lang="en-US" sz="1200" dirty="0">
                        <a:effectLst/>
                        <a:latin typeface="Times New Roman" pitchFamily="18" charset="0"/>
                        <a:ea typeface="ＭＳ 明朝"/>
                        <a:cs typeface="Times New Roman" pitchFamily="18" charset="0"/>
                      </a:endParaRPr>
                    </a:p>
                  </a:txBody>
                  <a:tcPr marL="68580" marR="68580" marT="0" marB="0"/>
                </a:tc>
              </a:tr>
              <a:tr h="259080">
                <a:tc>
                  <a:txBody>
                    <a:bodyPr/>
                    <a:lstStyle/>
                    <a:p>
                      <a:pPr marL="0" marR="0">
                        <a:spcBef>
                          <a:spcPts val="0"/>
                        </a:spcBef>
                        <a:spcAft>
                          <a:spcPts val="0"/>
                        </a:spcAft>
                      </a:pPr>
                      <a:r>
                        <a:rPr lang="en-US" sz="1200" dirty="0">
                          <a:effectLst/>
                          <a:latin typeface="Times New Roman" pitchFamily="18" charset="0"/>
                          <a:cs typeface="Times New Roman" pitchFamily="18" charset="0"/>
                        </a:rPr>
                        <a:t>PBL</a:t>
                      </a:r>
                      <a:endParaRPr lang="en-US" sz="1200" dirty="0">
                        <a:effectLst/>
                        <a:latin typeface="Times New Roman" pitchFamily="18" charset="0"/>
                        <a:ea typeface="ＭＳ 明朝"/>
                        <a:cs typeface="Times New Roman" pitchFamily="18" charset="0"/>
                      </a:endParaRPr>
                    </a:p>
                  </a:txBody>
                  <a:tcPr marL="68580" marR="68580" marT="0" marB="0"/>
                </a:tc>
                <a:tc>
                  <a:txBody>
                    <a:bodyPr/>
                    <a:lstStyle/>
                    <a:p>
                      <a:pPr marL="0" marR="0" algn="ctr">
                        <a:spcBef>
                          <a:spcPts val="0"/>
                        </a:spcBef>
                        <a:spcAft>
                          <a:spcPts val="0"/>
                        </a:spcAft>
                      </a:pPr>
                      <a:r>
                        <a:rPr lang="en-US" sz="1200" dirty="0">
                          <a:effectLst/>
                          <a:latin typeface="Times New Roman" pitchFamily="18" charset="0"/>
                          <a:cs typeface="Times New Roman" pitchFamily="18" charset="0"/>
                        </a:rPr>
                        <a:t>0.052404</a:t>
                      </a:r>
                      <a:endParaRPr lang="en-US" sz="1200" dirty="0">
                        <a:effectLst/>
                        <a:latin typeface="Times New Roman" pitchFamily="18" charset="0"/>
                        <a:ea typeface="ＭＳ 明朝"/>
                        <a:cs typeface="Times New Roman" pitchFamily="18" charset="0"/>
                      </a:endParaRPr>
                    </a:p>
                  </a:txBody>
                  <a:tcPr marL="68580" marR="68580" marT="0" marB="0"/>
                </a:tc>
              </a:tr>
            </a:tbl>
          </a:graphicData>
        </a:graphic>
      </p:graphicFrame>
      <p:graphicFrame>
        <p:nvGraphicFramePr>
          <p:cNvPr id="14" name="Table 13"/>
          <p:cNvGraphicFramePr>
            <a:graphicFrameLocks noGrp="1"/>
          </p:cNvGraphicFramePr>
          <p:nvPr/>
        </p:nvGraphicFramePr>
        <p:xfrm>
          <a:off x="5181600" y="3956851"/>
          <a:ext cx="3276600" cy="2520149"/>
        </p:xfrm>
        <a:graphic>
          <a:graphicData uri="http://schemas.openxmlformats.org/drawingml/2006/table">
            <a:tbl>
              <a:tblPr firstRow="1" bandRow="1">
                <a:tableStyleId>{5C22544A-7EE6-4342-B048-85BDC9FD1C3A}</a:tableStyleId>
              </a:tblPr>
              <a:tblGrid>
                <a:gridCol w="1752600"/>
                <a:gridCol w="762000"/>
                <a:gridCol w="762000"/>
              </a:tblGrid>
              <a:tr h="325589">
                <a:tc>
                  <a:txBody>
                    <a:bodyPr/>
                    <a:lstStyle/>
                    <a:p>
                      <a:r>
                        <a:rPr lang="en-US" sz="1200" u="none" dirty="0" smtClean="0">
                          <a:latin typeface="Times New Roman" pitchFamily="18" charset="0"/>
                          <a:cs typeface="Times New Roman" pitchFamily="18" charset="0"/>
                        </a:rPr>
                        <a:t>Variables</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R</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RMSE</a:t>
                      </a:r>
                      <a:endParaRPr lang="en-US" sz="1200" u="none" dirty="0">
                        <a:latin typeface="Times New Roman" pitchFamily="18" charset="0"/>
                        <a:cs typeface="Times New Roman" pitchFamily="18" charset="0"/>
                      </a:endParaRPr>
                    </a:p>
                  </a:txBody>
                  <a:tcPr/>
                </a:tc>
              </a:tr>
              <a:tr h="244192">
                <a:tc>
                  <a:txBody>
                    <a:bodyPr/>
                    <a:lstStyle/>
                    <a:p>
                      <a:r>
                        <a:rPr lang="en-US" sz="1200" u="none" dirty="0" smtClean="0">
                          <a:latin typeface="Times New Roman" pitchFamily="18" charset="0"/>
                          <a:cs typeface="Times New Roman" pitchFamily="18" charset="0"/>
                        </a:rPr>
                        <a:t>** Uncorrected</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0.64</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0.52</a:t>
                      </a:r>
                      <a:endParaRPr lang="en-US" sz="1200" u="none" dirty="0">
                        <a:latin typeface="Times New Roman" pitchFamily="18" charset="0"/>
                        <a:cs typeface="Times New Roman" pitchFamily="18" charset="0"/>
                      </a:endParaRPr>
                    </a:p>
                  </a:txBody>
                  <a:tcPr/>
                </a:tc>
              </a:tr>
              <a:tr h="244192">
                <a:tc>
                  <a:txBody>
                    <a:bodyPr/>
                    <a:lstStyle/>
                    <a:p>
                      <a:r>
                        <a:rPr lang="en-US" sz="1200" u="none" dirty="0" smtClean="0">
                          <a:latin typeface="Times New Roman" pitchFamily="18" charset="0"/>
                          <a:cs typeface="Times New Roman" pitchFamily="18" charset="0"/>
                        </a:rPr>
                        <a:t>CMAQ, Temp</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0.755</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0.406</a:t>
                      </a:r>
                      <a:endParaRPr lang="en-US" sz="1200" u="none" dirty="0">
                        <a:latin typeface="Times New Roman" pitchFamily="18" charset="0"/>
                        <a:cs typeface="Times New Roman" pitchFamily="18" charset="0"/>
                      </a:endParaRPr>
                    </a:p>
                  </a:txBody>
                  <a:tcPr/>
                </a:tc>
              </a:tr>
              <a:tr h="251065">
                <a:tc>
                  <a:txBody>
                    <a:bodyPr/>
                    <a:lstStyle/>
                    <a:p>
                      <a:r>
                        <a:rPr lang="en-US" sz="1200" u="none" dirty="0" smtClean="0">
                          <a:latin typeface="Times New Roman" pitchFamily="18" charset="0"/>
                          <a:cs typeface="Times New Roman" pitchFamily="18" charset="0"/>
                        </a:rPr>
                        <a:t>CMAQ, Temp, WS</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0.776</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0.391</a:t>
                      </a:r>
                      <a:endParaRPr lang="en-US" sz="1200" u="none" dirty="0">
                        <a:latin typeface="Times New Roman" pitchFamily="18" charset="0"/>
                        <a:cs typeface="Times New Roman" pitchFamily="18" charset="0"/>
                      </a:endParaRPr>
                    </a:p>
                  </a:txBody>
                  <a:tcPr/>
                </a:tc>
              </a:tr>
              <a:tr h="244192">
                <a:tc>
                  <a:txBody>
                    <a:bodyPr/>
                    <a:lstStyle/>
                    <a:p>
                      <a:r>
                        <a:rPr lang="en-US" sz="1200" u="none" dirty="0" smtClean="0">
                          <a:latin typeface="Times New Roman" pitchFamily="18" charset="0"/>
                          <a:cs typeface="Times New Roman" pitchFamily="18" charset="0"/>
                        </a:rPr>
                        <a:t>CMAQ, Temp, PBL</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0.782</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0.386</a:t>
                      </a:r>
                      <a:endParaRPr lang="en-US" sz="1200" u="none" dirty="0">
                        <a:latin typeface="Times New Roman" pitchFamily="18" charset="0"/>
                        <a:cs typeface="Times New Roman" pitchFamily="18" charset="0"/>
                      </a:endParaRPr>
                    </a:p>
                  </a:txBody>
                  <a:tcPr/>
                </a:tc>
              </a:tr>
              <a:tr h="244192">
                <a:tc>
                  <a:txBody>
                    <a:bodyPr/>
                    <a:lstStyle/>
                    <a:p>
                      <a:r>
                        <a:rPr lang="en-US" sz="1200" u="none" dirty="0" smtClean="0">
                          <a:latin typeface="Times New Roman" pitchFamily="18" charset="0"/>
                          <a:cs typeface="Times New Roman" pitchFamily="18" charset="0"/>
                        </a:rPr>
                        <a:t>CMAQ, Temp, RH</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0.788</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0.382</a:t>
                      </a:r>
                      <a:endParaRPr lang="en-US" sz="1200" u="none" dirty="0">
                        <a:latin typeface="Times New Roman" pitchFamily="18" charset="0"/>
                        <a:cs typeface="Times New Roman" pitchFamily="18" charset="0"/>
                      </a:endParaRPr>
                    </a:p>
                  </a:txBody>
                  <a:tcPr/>
                </a:tc>
              </a:tr>
              <a:tr h="244192">
                <a:tc>
                  <a:txBody>
                    <a:bodyPr/>
                    <a:lstStyle/>
                    <a:p>
                      <a:r>
                        <a:rPr lang="en-US" sz="1200" u="none" dirty="0" smtClean="0">
                          <a:latin typeface="Times New Roman" pitchFamily="18" charset="0"/>
                          <a:cs typeface="Times New Roman" pitchFamily="18" charset="0"/>
                        </a:rPr>
                        <a:t>CMAQ, Temp, PBL,</a:t>
                      </a:r>
                      <a:r>
                        <a:rPr lang="en-US" sz="1200" u="none" baseline="0" dirty="0" smtClean="0">
                          <a:latin typeface="Times New Roman" pitchFamily="18" charset="0"/>
                          <a:cs typeface="Times New Roman" pitchFamily="18" charset="0"/>
                        </a:rPr>
                        <a:t> RH</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0.797</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0.375</a:t>
                      </a:r>
                      <a:endParaRPr lang="en-US" sz="1200" u="none" dirty="0">
                        <a:latin typeface="Times New Roman" pitchFamily="18" charset="0"/>
                        <a:cs typeface="Times New Roman" pitchFamily="18" charset="0"/>
                      </a:endParaRPr>
                    </a:p>
                  </a:txBody>
                  <a:tcPr/>
                </a:tc>
              </a:tr>
              <a:tr h="244192">
                <a:tc>
                  <a:txBody>
                    <a:bodyPr/>
                    <a:lstStyle/>
                    <a:p>
                      <a:r>
                        <a:rPr lang="en-US" sz="1200" u="none" dirty="0" smtClean="0">
                          <a:latin typeface="Times New Roman" pitchFamily="18" charset="0"/>
                          <a:cs typeface="Times New Roman" pitchFamily="18" charset="0"/>
                        </a:rPr>
                        <a:t>CMAQ, Temp, WS, PBL</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0.804</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0.368</a:t>
                      </a:r>
                      <a:endParaRPr lang="en-US" sz="1200" u="none" dirty="0">
                        <a:latin typeface="Times New Roman" pitchFamily="18" charset="0"/>
                        <a:cs typeface="Times New Roman" pitchFamily="18" charset="0"/>
                      </a:endParaRPr>
                    </a:p>
                  </a:txBody>
                  <a:tcPr/>
                </a:tc>
              </a:tr>
              <a:tr h="244192">
                <a:tc>
                  <a:txBody>
                    <a:bodyPr/>
                    <a:lstStyle/>
                    <a:p>
                      <a:r>
                        <a:rPr lang="en-US" sz="1200" u="none" dirty="0" smtClean="0">
                          <a:latin typeface="Times New Roman" pitchFamily="18" charset="0"/>
                          <a:cs typeface="Times New Roman" pitchFamily="18" charset="0"/>
                        </a:rPr>
                        <a:t>CMAQ, Temp,</a:t>
                      </a:r>
                      <a:r>
                        <a:rPr lang="en-US" sz="1200" u="none" baseline="0" dirty="0" smtClean="0">
                          <a:latin typeface="Times New Roman" pitchFamily="18" charset="0"/>
                          <a:cs typeface="Times New Roman" pitchFamily="18" charset="0"/>
                        </a:rPr>
                        <a:t> WS, RH</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0.806</a:t>
                      </a:r>
                      <a:endParaRPr lang="en-US" sz="1200" u="none" dirty="0">
                        <a:latin typeface="Times New Roman" pitchFamily="18" charset="0"/>
                        <a:cs typeface="Times New Roman" pitchFamily="18" charset="0"/>
                      </a:endParaRPr>
                    </a:p>
                  </a:txBody>
                  <a:tcPr/>
                </a:tc>
                <a:tc>
                  <a:txBody>
                    <a:bodyPr/>
                    <a:lstStyle/>
                    <a:p>
                      <a:pPr algn="ctr"/>
                      <a:r>
                        <a:rPr lang="en-US" sz="1200" u="none" dirty="0" smtClean="0">
                          <a:latin typeface="Times New Roman" pitchFamily="18" charset="0"/>
                          <a:cs typeface="Times New Roman" pitchFamily="18" charset="0"/>
                        </a:rPr>
                        <a:t>0.367</a:t>
                      </a:r>
                      <a:endParaRPr lang="en-US" sz="1200" u="none" dirty="0">
                        <a:latin typeface="Times New Roman" pitchFamily="18" charset="0"/>
                        <a:cs typeface="Times New Roman" pitchFamily="18" charset="0"/>
                      </a:endParaRPr>
                    </a:p>
                  </a:txBody>
                  <a:tcPr/>
                </a:tc>
              </a:tr>
            </a:tbl>
          </a:graphicData>
        </a:graphic>
      </p:graphicFrame>
      <p:sp>
        <p:nvSpPr>
          <p:cNvPr id="5" name="Footer Placeholder 4"/>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DC2BC32C-5FE7-4192-8736-36127EFAF4B3}" type="slidenum">
              <a:rPr lang="en-US" smtClean="0"/>
              <a:pPr/>
              <a:t>15</a:t>
            </a:fld>
            <a:endParaRPr lang="en-US"/>
          </a:p>
        </p:txBody>
      </p:sp>
    </p:spTree>
    <p:extLst>
      <p:ext uri="{BB962C8B-B14F-4D97-AF65-F5344CB8AC3E}">
        <p14:creationId xmlns:p14="http://schemas.microsoft.com/office/powerpoint/2010/main" val="910092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CMAQ Bias dependence on meteorology</a:t>
            </a:r>
            <a:endParaRPr lang="en-US" dirty="0"/>
          </a:p>
        </p:txBody>
      </p:sp>
      <p:sp>
        <p:nvSpPr>
          <p:cNvPr id="9" name="Content Placeholder 8"/>
          <p:cNvSpPr>
            <a:spLocks noGrp="1"/>
          </p:cNvSpPr>
          <p:nvPr>
            <p:ph sz="half" idx="1"/>
          </p:nvPr>
        </p:nvSpPr>
        <p:spPr>
          <a:xfrm>
            <a:off x="228600" y="1600200"/>
            <a:ext cx="2971800" cy="4572000"/>
          </a:xfrm>
        </p:spPr>
        <p:txBody>
          <a:bodyPr>
            <a:noAutofit/>
          </a:bodyPr>
          <a:lstStyle/>
          <a:p>
            <a:pPr algn="just"/>
            <a:r>
              <a:rPr lang="en-US" sz="2000" dirty="0" smtClean="0"/>
              <a:t>Clear improvements although outliers still observed for some high in-situ values.</a:t>
            </a:r>
          </a:p>
          <a:p>
            <a:pPr algn="just"/>
            <a:r>
              <a:rPr lang="en-US" sz="2000" dirty="0" smtClean="0"/>
              <a:t>If all variables added, significant reduction in bias and RMSE spread is also observed. </a:t>
            </a:r>
          </a:p>
          <a:p>
            <a:pPr algn="just"/>
            <a:r>
              <a:rPr lang="en-US" sz="2000" dirty="0" smtClean="0"/>
              <a:t>One issue to assess is the robustness of the NN. </a:t>
            </a:r>
          </a:p>
          <a:p>
            <a:pPr algn="just"/>
            <a:r>
              <a:rPr lang="en-US" sz="2000" dirty="0" smtClean="0">
                <a:solidFill>
                  <a:srgbClr val="FF0000"/>
                </a:solidFill>
              </a:rPr>
              <a:t>Does the testing data performance have the same quality? </a:t>
            </a:r>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276600" y="1600200"/>
            <a:ext cx="3048000" cy="2286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6096000" y="3962400"/>
            <a:ext cx="3048000" cy="2286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6096000" y="1600200"/>
            <a:ext cx="3048000" cy="2286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3276600" y="3962400"/>
            <a:ext cx="3048000" cy="22860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DC2BC32C-5FE7-4192-8736-36127EFAF4B3}" type="slidenum">
              <a:rPr lang="en-US" smtClean="0"/>
              <a:pPr/>
              <a:t>16</a:t>
            </a:fld>
            <a:endParaRPr lang="en-US"/>
          </a:p>
        </p:txBody>
      </p:sp>
    </p:spTree>
    <p:extLst>
      <p:ext uri="{BB962C8B-B14F-4D97-AF65-F5344CB8AC3E}">
        <p14:creationId xmlns:p14="http://schemas.microsoft.com/office/powerpoint/2010/main" val="3867146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1413" y="632277"/>
            <a:ext cx="8229600" cy="731838"/>
          </a:xfrm>
        </p:spPr>
        <p:txBody>
          <a:bodyPr/>
          <a:lstStyle/>
          <a:p>
            <a:r>
              <a:rPr lang="en-US" dirty="0" smtClean="0"/>
              <a:t>Robustness of NN (2 cases)</a:t>
            </a:r>
            <a:endParaRPr lang="en-US" dirty="0"/>
          </a:p>
        </p:txBody>
      </p:sp>
      <p:pic>
        <p:nvPicPr>
          <p:cNvPr id="10" name="Picture 4"/>
          <p:cNvPicPr>
            <a:picLocks noChangeAspect="1" noChangeArrowheads="1"/>
          </p:cNvPicPr>
          <p:nvPr/>
        </p:nvPicPr>
        <p:blipFill>
          <a:blip r:embed="rId2" cstate="print"/>
          <a:srcRect/>
          <a:stretch>
            <a:fillRect/>
          </a:stretch>
        </p:blipFill>
        <p:spPr bwMode="auto">
          <a:xfrm>
            <a:off x="5791200" y="1676400"/>
            <a:ext cx="3048000" cy="2286000"/>
          </a:xfrm>
          <a:prstGeom prst="rect">
            <a:avLst/>
          </a:prstGeom>
          <a:noFill/>
          <a:ln w="9525">
            <a:noFill/>
            <a:miter lim="800000"/>
            <a:headEnd/>
            <a:tailEnd/>
          </a:ln>
          <a:effectLst/>
        </p:spPr>
      </p:pic>
      <p:pic>
        <p:nvPicPr>
          <p:cNvPr id="11" name="Picture 5"/>
          <p:cNvPicPr>
            <a:picLocks noChangeAspect="1" noChangeArrowheads="1"/>
          </p:cNvPicPr>
          <p:nvPr/>
        </p:nvPicPr>
        <p:blipFill>
          <a:blip r:embed="rId3" cstate="print"/>
          <a:srcRect/>
          <a:stretch>
            <a:fillRect/>
          </a:stretch>
        </p:blipFill>
        <p:spPr bwMode="auto">
          <a:xfrm>
            <a:off x="5791200" y="4038600"/>
            <a:ext cx="3048000" cy="2286000"/>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152400" y="1676400"/>
            <a:ext cx="3048000" cy="2286000"/>
          </a:xfrm>
          <a:prstGeom prst="rect">
            <a:avLst/>
          </a:prstGeom>
          <a:noFill/>
          <a:ln w="9525">
            <a:noFill/>
            <a:miter lim="800000"/>
            <a:headEnd/>
            <a:tailEnd/>
          </a:ln>
          <a:effectLst/>
        </p:spPr>
      </p:pic>
      <p:pic>
        <p:nvPicPr>
          <p:cNvPr id="4" name="Picture 3"/>
          <p:cNvPicPr>
            <a:picLocks noChangeAspect="1" noChangeArrowheads="1"/>
          </p:cNvPicPr>
          <p:nvPr/>
        </p:nvPicPr>
        <p:blipFill>
          <a:blip r:embed="rId5" cstate="print"/>
          <a:srcRect/>
          <a:stretch>
            <a:fillRect/>
          </a:stretch>
        </p:blipFill>
        <p:spPr bwMode="auto">
          <a:xfrm>
            <a:off x="152400" y="4038600"/>
            <a:ext cx="3048000" cy="2286000"/>
          </a:xfrm>
          <a:prstGeom prst="rect">
            <a:avLst/>
          </a:prstGeom>
          <a:noFill/>
          <a:ln w="9525">
            <a:noFill/>
            <a:miter lim="800000"/>
            <a:headEnd/>
            <a:tailEnd/>
          </a:ln>
          <a:effectLst/>
        </p:spPr>
      </p:pic>
      <p:pic>
        <p:nvPicPr>
          <p:cNvPr id="5" name="Picture 4"/>
          <p:cNvPicPr>
            <a:picLocks noChangeAspect="1" noChangeArrowheads="1"/>
          </p:cNvPicPr>
          <p:nvPr/>
        </p:nvPicPr>
        <p:blipFill>
          <a:blip r:embed="rId6" cstate="print"/>
          <a:srcRect/>
          <a:stretch>
            <a:fillRect/>
          </a:stretch>
        </p:blipFill>
        <p:spPr bwMode="auto">
          <a:xfrm>
            <a:off x="2971800" y="4038600"/>
            <a:ext cx="3048000" cy="2286000"/>
          </a:xfrm>
          <a:prstGeom prst="rect">
            <a:avLst/>
          </a:prstGeom>
          <a:noFill/>
          <a:ln w="9525">
            <a:noFill/>
            <a:miter lim="800000"/>
            <a:headEnd/>
            <a:tailEnd/>
          </a:ln>
          <a:effectLst/>
        </p:spPr>
      </p:pic>
      <p:pic>
        <p:nvPicPr>
          <p:cNvPr id="6" name="Picture 5"/>
          <p:cNvPicPr>
            <a:picLocks noChangeAspect="1" noChangeArrowheads="1"/>
          </p:cNvPicPr>
          <p:nvPr/>
        </p:nvPicPr>
        <p:blipFill>
          <a:blip r:embed="rId7" cstate="print"/>
          <a:srcRect/>
          <a:stretch>
            <a:fillRect/>
          </a:stretch>
        </p:blipFill>
        <p:spPr bwMode="auto">
          <a:xfrm>
            <a:off x="2971800" y="1676400"/>
            <a:ext cx="3048000" cy="2286000"/>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9" name="Slide Number Placeholder 8"/>
          <p:cNvSpPr>
            <a:spLocks noGrp="1"/>
          </p:cNvSpPr>
          <p:nvPr>
            <p:ph type="sldNum" sz="quarter" idx="12"/>
          </p:nvPr>
        </p:nvSpPr>
        <p:spPr/>
        <p:txBody>
          <a:bodyPr/>
          <a:lstStyle/>
          <a:p>
            <a:fld id="{DC2BC32C-5FE7-4192-8736-36127EFAF4B3}" type="slidenum">
              <a:rPr lang="en-US" smtClean="0"/>
              <a:pPr/>
              <a:t>17</a:t>
            </a:fld>
            <a:endParaRPr lang="en-US"/>
          </a:p>
        </p:txBody>
      </p:sp>
      <p:sp>
        <p:nvSpPr>
          <p:cNvPr id="12" name="Rectangle 11"/>
          <p:cNvSpPr/>
          <p:nvPr/>
        </p:nvSpPr>
        <p:spPr>
          <a:xfrm>
            <a:off x="2971800" y="6324600"/>
            <a:ext cx="281940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99968" y="6324600"/>
            <a:ext cx="5137432" cy="369332"/>
          </a:xfrm>
          <a:prstGeom prst="rect">
            <a:avLst/>
          </a:prstGeom>
          <a:noFill/>
        </p:spPr>
        <p:txBody>
          <a:bodyPr wrap="none" rtlCol="0">
            <a:spAutoFit/>
          </a:bodyPr>
          <a:lstStyle/>
          <a:p>
            <a:r>
              <a:rPr lang="en-US" dirty="0" smtClean="0">
                <a:latin typeface="Times New Roman" pitchFamily="18" charset="0"/>
                <a:cs typeface="Times New Roman" pitchFamily="18" charset="0"/>
              </a:rPr>
              <a:t>Testing and training results nearly identical (Robust)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13418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600200"/>
            <a:ext cx="8229600" cy="4724400"/>
          </a:xfrm>
        </p:spPr>
        <p:txBody>
          <a:bodyPr>
            <a:noAutofit/>
          </a:bodyPr>
          <a:lstStyle/>
          <a:p>
            <a:pPr algn="just"/>
            <a:r>
              <a:rPr lang="en-US" sz="2000" dirty="0" smtClean="0"/>
              <a:t>Adding lidar derived PBL </a:t>
            </a:r>
            <a:r>
              <a:rPr lang="en-US" sz="2000" dirty="0" smtClean="0"/>
              <a:t>improved </a:t>
            </a:r>
            <a:r>
              <a:rPr lang="en-US" sz="2000" dirty="0" smtClean="0"/>
              <a:t>PM2.5 </a:t>
            </a:r>
            <a:r>
              <a:rPr lang="en-US" sz="2000" dirty="0" smtClean="0"/>
              <a:t>estimations for local CCNY site.</a:t>
            </a:r>
            <a:endParaRPr lang="en-US" sz="2000" dirty="0" smtClean="0"/>
          </a:p>
          <a:p>
            <a:pPr algn="just"/>
            <a:r>
              <a:rPr lang="en-US" sz="2000" dirty="0" smtClean="0"/>
              <a:t>Combining satellite AOD and WRF PBL height in a regionally trained NN performed better with much less over-bias at low PM2.5 values compared against GEOS-CHEM </a:t>
            </a:r>
            <a:r>
              <a:rPr lang="en-US" sz="2000" dirty="0" smtClean="0"/>
              <a:t> ratio approach used in IDEA</a:t>
            </a:r>
            <a:endParaRPr lang="en-US" sz="2000" dirty="0" smtClean="0"/>
          </a:p>
          <a:p>
            <a:pPr algn="just"/>
            <a:r>
              <a:rPr lang="en-US" sz="2000" dirty="0" smtClean="0"/>
              <a:t>Daily PM2.5 maps based on the NN approach using high resolution AOD and PBL grids for the NY state region (applying IDW) showed </a:t>
            </a:r>
            <a:r>
              <a:rPr lang="en-US" sz="2000" dirty="0" smtClean="0"/>
              <a:t>reasonable</a:t>
            </a:r>
            <a:r>
              <a:rPr lang="en-US" sz="2000" dirty="0" smtClean="0"/>
              <a:t> </a:t>
            </a:r>
            <a:r>
              <a:rPr lang="en-US" sz="2000" dirty="0" smtClean="0"/>
              <a:t>agreement with station data.</a:t>
            </a:r>
          </a:p>
          <a:p>
            <a:pPr algn="just"/>
            <a:r>
              <a:rPr lang="en-US" sz="2000" dirty="0" smtClean="0"/>
              <a:t>On the other hand, </a:t>
            </a:r>
            <a:r>
              <a:rPr lang="en-US" sz="2000" dirty="0" smtClean="0"/>
              <a:t>we find that significant </a:t>
            </a:r>
            <a:r>
              <a:rPr lang="en-US" sz="2000" dirty="0" smtClean="0"/>
              <a:t>improvement can be made to CMAQ PM2.5 by performing bias correction on the model outputs. </a:t>
            </a:r>
          </a:p>
          <a:p>
            <a:pPr algn="just"/>
            <a:r>
              <a:rPr lang="en-US" sz="2000" dirty="0" smtClean="0"/>
              <a:t>Temperature was the dominant bias factor but additional variables such as RH, wind-speed and PBL height also contributed. </a:t>
            </a:r>
          </a:p>
          <a:p>
            <a:pPr algn="just"/>
            <a:r>
              <a:rPr lang="en-US" sz="2000" dirty="0" smtClean="0"/>
              <a:t>NN results </a:t>
            </a:r>
            <a:r>
              <a:rPr lang="en-US" sz="2000" dirty="0" smtClean="0"/>
              <a:t> were shown to be robust by comparing Testing </a:t>
            </a:r>
            <a:r>
              <a:rPr lang="en-US" sz="2000" dirty="0" smtClean="0"/>
              <a:t>and Training sets </a:t>
            </a:r>
            <a:r>
              <a:rPr lang="en-US" sz="2000" dirty="0" smtClean="0"/>
              <a:t> which performed very similarly.</a:t>
            </a:r>
            <a:endParaRPr lang="en-US" sz="2000" dirty="0" smtClean="0"/>
          </a:p>
          <a:p>
            <a:pPr marL="0" indent="0" algn="just">
              <a:buNone/>
            </a:pPr>
            <a:endParaRPr lang="en-US" sz="2000" dirty="0" smtClean="0"/>
          </a:p>
        </p:txBody>
      </p:sp>
      <p:sp>
        <p:nvSpPr>
          <p:cNvPr id="4" name="Footer Placeholder 3"/>
          <p:cNvSpPr>
            <a:spLocks noGrp="1"/>
          </p:cNvSpPr>
          <p:nvPr>
            <p:ph type="ftr" sz="quarter" idx="11"/>
          </p:nvPr>
        </p:nvSpPr>
        <p:spPr>
          <a:xfrm>
            <a:off x="3124200" y="6473584"/>
            <a:ext cx="2895600" cy="365125"/>
          </a:xfrm>
        </p:spPr>
        <p:txBody>
          <a:body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5" name="Slide Number Placeholder 4"/>
          <p:cNvSpPr>
            <a:spLocks noGrp="1"/>
          </p:cNvSpPr>
          <p:nvPr>
            <p:ph type="sldNum" sz="quarter" idx="12"/>
          </p:nvPr>
        </p:nvSpPr>
        <p:spPr/>
        <p:txBody>
          <a:bodyPr/>
          <a:lstStyle/>
          <a:p>
            <a:fld id="{DC2BC32C-5FE7-4192-8736-36127EFAF4B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p:txBody>
          <a:bodyPr>
            <a:normAutofit/>
          </a:bodyPr>
          <a:lstStyle/>
          <a:p>
            <a:pPr algn="just"/>
            <a:r>
              <a:rPr lang="en-US" sz="2000" dirty="0" smtClean="0"/>
              <a:t>This project was made possible by the National Oceanic and Atmospheric Administration, Office of Education Educational Partnership Program award NA11SEC4810004 as well as NYSERDA under grant # 22885.  Its contents are solely the responsibility of the award recipient and do not necessarily represent the official views of the U.S. Department of Commerce, National Oceanic and Atmospheric Administration (NOAA) or New York State Energy Research and Development Authority (NYSERDA).</a:t>
            </a:r>
            <a:endParaRPr lang="en-US" sz="2000" dirty="0"/>
          </a:p>
        </p:txBody>
      </p:sp>
      <p:sp>
        <p:nvSpPr>
          <p:cNvPr id="6" name="Footer Placeholder 5"/>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C2BC32C-5FE7-4192-8736-36127EFAF4B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Autofit/>
          </a:bodyPr>
          <a:lstStyle/>
          <a:p>
            <a:pPr marL="231775" indent="-231775" algn="just" fontAlgn="base">
              <a:spcBef>
                <a:spcPct val="0"/>
              </a:spcBef>
              <a:spcAft>
                <a:spcPct val="0"/>
              </a:spcAft>
            </a:pPr>
            <a:r>
              <a:rPr lang="en-US" sz="2000" dirty="0" smtClean="0">
                <a:ea typeface="Calibri" pitchFamily="34" charset="0"/>
              </a:rPr>
              <a:t>Fine </a:t>
            </a:r>
            <a:r>
              <a:rPr lang="en-US" sz="2000" dirty="0">
                <a:ea typeface="Calibri" pitchFamily="34" charset="0"/>
              </a:rPr>
              <a:t>particulate matter measurements (PM2.5) are essential for air quality </a:t>
            </a:r>
            <a:r>
              <a:rPr lang="en-US" sz="2000" dirty="0" smtClean="0">
                <a:ea typeface="Calibri" pitchFamily="34" charset="0"/>
              </a:rPr>
              <a:t>monitoring; </a:t>
            </a:r>
            <a:r>
              <a:rPr lang="en-US" sz="2000" dirty="0">
                <a:ea typeface="Calibri" pitchFamily="34" charset="0"/>
              </a:rPr>
              <a:t>however, </a:t>
            </a:r>
            <a:r>
              <a:rPr lang="en-US" sz="2000" dirty="0" smtClean="0"/>
              <a:t>expensive ground-based monitors limits the spatial extent of air quality networks.</a:t>
            </a:r>
          </a:p>
          <a:p>
            <a:pPr marL="231775" indent="-231775" algn="just" fontAlgn="base">
              <a:spcBef>
                <a:spcPct val="0"/>
              </a:spcBef>
              <a:spcAft>
                <a:spcPct val="0"/>
              </a:spcAft>
            </a:pPr>
            <a:r>
              <a:rPr lang="en-US" sz="2000" dirty="0" smtClean="0"/>
              <a:t>Environmental Protection Agency (EPA) mandates 24-hr PM2.5 standard (35 </a:t>
            </a:r>
            <a:r>
              <a:rPr lang="en-US" sz="2000" dirty="0" err="1" smtClean="0"/>
              <a:t>ug</a:t>
            </a:r>
            <a:r>
              <a:rPr lang="en-US" sz="2000" dirty="0" smtClean="0"/>
              <a:t>/m</a:t>
            </a:r>
            <a:r>
              <a:rPr lang="en-US" sz="2000" baseline="30000" dirty="0" smtClean="0"/>
              <a:t>3</a:t>
            </a:r>
            <a:r>
              <a:rPr lang="en-US" sz="2000" dirty="0" smtClean="0"/>
              <a:t>).</a:t>
            </a:r>
          </a:p>
          <a:p>
            <a:pPr marL="231775" indent="-231775" algn="just" fontAlgn="base">
              <a:spcBef>
                <a:spcPct val="0"/>
              </a:spcBef>
              <a:spcAft>
                <a:spcPct val="0"/>
              </a:spcAft>
            </a:pPr>
            <a:r>
              <a:rPr lang="en-US" sz="2000" dirty="0" smtClean="0"/>
              <a:t>Existing Air Quality models suitable for short range forecasting at different scales exist (GEOS-CHEM, CMAQ) but these models are complex and depend strongly on meteorology and emissions.  </a:t>
            </a:r>
          </a:p>
          <a:p>
            <a:pPr algn="just"/>
            <a:r>
              <a:rPr lang="en-US" sz="2000" dirty="0" smtClean="0">
                <a:ea typeface="Calibri" pitchFamily="34" charset="0"/>
              </a:rPr>
              <a:t>On the other hand, satellites provide column integrated information that can </a:t>
            </a:r>
            <a:r>
              <a:rPr lang="en-US" sz="2000" dirty="0" smtClean="0">
                <a:ea typeface="Calibri" pitchFamily="34" charset="0"/>
              </a:rPr>
              <a:t>potentially be </a:t>
            </a:r>
            <a:r>
              <a:rPr lang="en-US" sz="2000" dirty="0" smtClean="0">
                <a:ea typeface="Calibri" pitchFamily="34" charset="0"/>
              </a:rPr>
              <a:t>used to estimate PM2.5.</a:t>
            </a:r>
            <a:r>
              <a:rPr lang="en-US" sz="2000" dirty="0" smtClean="0"/>
              <a:t>  However, a wide range of factors such as aerosols variability, meteorology and the vertical structure of aerosols, affect the PM2.5-AOD relationship.</a:t>
            </a:r>
          </a:p>
          <a:p>
            <a:pPr algn="just"/>
            <a:r>
              <a:rPr lang="en-US" sz="2000" dirty="0" smtClean="0"/>
              <a:t>Supported by NYSERDA, we explore the relative performance of both </a:t>
            </a:r>
            <a:r>
              <a:rPr lang="en-US" sz="2000" dirty="0" smtClean="0"/>
              <a:t>approaches for the New York State domain. </a:t>
            </a:r>
            <a:endParaRPr lang="en-US" sz="2000" dirty="0" smtClean="0">
              <a:ea typeface="Calibri" pitchFamily="34" charset="0"/>
            </a:endParaRPr>
          </a:p>
        </p:txBody>
      </p:sp>
      <p:sp>
        <p:nvSpPr>
          <p:cNvPr id="10" name="Footer Placeholder 9"/>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C2BC32C-5FE7-4192-8736-36127EFAF4B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r>
              <a:rPr lang="en-US" dirty="0" smtClean="0"/>
              <a:t>Questions ??</a:t>
            </a:r>
            <a:endParaRPr lang="en-US" dirty="0"/>
          </a:p>
        </p:txBody>
      </p:sp>
      <p:sp>
        <p:nvSpPr>
          <p:cNvPr id="4" name="Footer Placeholder 3"/>
          <p:cNvSpPr>
            <a:spLocks noGrp="1"/>
          </p:cNvSpPr>
          <p:nvPr>
            <p:ph type="ftr" sz="quarter" idx="11"/>
          </p:nvPr>
        </p:nvSpPr>
        <p:spPr/>
        <p:txBody>
          <a:bodyPr/>
          <a:lstStyle/>
          <a:p>
            <a:r>
              <a:rPr lang="en-US" smtClean="0"/>
              <a:t>12th Annual CMAS Conference</a:t>
            </a:r>
            <a:endParaRPr lang="en-US" dirty="0" smtClean="0"/>
          </a:p>
        </p:txBody>
      </p:sp>
      <p:sp>
        <p:nvSpPr>
          <p:cNvPr id="5" name="Slide Number Placeholder 4"/>
          <p:cNvSpPr>
            <a:spLocks noGrp="1"/>
          </p:cNvSpPr>
          <p:nvPr>
            <p:ph type="sldNum" sz="quarter" idx="12"/>
          </p:nvPr>
        </p:nvSpPr>
        <p:spPr/>
        <p:txBody>
          <a:bodyPr/>
          <a:lstStyle/>
          <a:p>
            <a:fld id="{DC2BC32C-5FE7-4192-8736-36127EFAF4B3}" type="slidenum">
              <a:rPr lang="en-US" smtClean="0"/>
              <a:pPr/>
              <a:t>20</a:t>
            </a:fld>
            <a:endParaRPr lang="en-US"/>
          </a:p>
        </p:txBody>
      </p:sp>
    </p:spTree>
    <p:extLst>
      <p:ext uri="{BB962C8B-B14F-4D97-AF65-F5344CB8AC3E}">
        <p14:creationId xmlns:p14="http://schemas.microsoft.com/office/powerpoint/2010/main" val="3148380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Slides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3635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457200" y="1676400"/>
            <a:ext cx="8229600" cy="4724400"/>
          </a:xfrm>
        </p:spPr>
        <p:txBody>
          <a:bodyPr>
            <a:noAutofit/>
          </a:bodyPr>
          <a:lstStyle/>
          <a:p>
            <a:pPr lvl="0" algn="just"/>
            <a:r>
              <a:rPr lang="en-US" sz="1200" dirty="0" err="1" smtClean="0"/>
              <a:t>Boyouk</a:t>
            </a:r>
            <a:r>
              <a:rPr lang="en-US" sz="1200" dirty="0" smtClean="0"/>
              <a:t>, N., J. F. Leon, H. </a:t>
            </a:r>
            <a:r>
              <a:rPr lang="en-US" sz="1200" dirty="0" err="1" smtClean="0"/>
              <a:t>Delbarre</a:t>
            </a:r>
            <a:r>
              <a:rPr lang="en-US" sz="1200" dirty="0" smtClean="0"/>
              <a:t>, T. </a:t>
            </a:r>
            <a:r>
              <a:rPr lang="en-US" sz="1200" dirty="0" err="1" smtClean="0"/>
              <a:t>Podvin</a:t>
            </a:r>
            <a:r>
              <a:rPr lang="en-US" sz="1200" dirty="0" smtClean="0"/>
              <a:t> and C. </a:t>
            </a:r>
            <a:r>
              <a:rPr lang="en-US" sz="1200" dirty="0" err="1" smtClean="0"/>
              <a:t>Deroo</a:t>
            </a:r>
            <a:r>
              <a:rPr lang="en-US" sz="1200" dirty="0" smtClean="0"/>
              <a:t>, 2010: Impact of the mixing boundary layer on the relationship between PM2.5 and aerosol optical thickness. </a:t>
            </a:r>
            <a:r>
              <a:rPr lang="en-US" sz="1200" i="1" dirty="0" smtClean="0"/>
              <a:t>J Atmos. Environ</a:t>
            </a:r>
            <a:r>
              <a:rPr lang="en-US" sz="1200" dirty="0" smtClean="0"/>
              <a:t>., </a:t>
            </a:r>
            <a:r>
              <a:rPr lang="en-US" sz="1200" b="1" dirty="0" smtClean="0"/>
              <a:t>44</a:t>
            </a:r>
            <a:r>
              <a:rPr lang="en-US" sz="1200" dirty="0" smtClean="0"/>
              <a:t>, 271-277.</a:t>
            </a:r>
          </a:p>
          <a:p>
            <a:pPr lvl="0" algn="just"/>
            <a:r>
              <a:rPr lang="en-US" sz="1200" dirty="0" smtClean="0"/>
              <a:t>Hoff, R.M. and S. A. Christopher, 2009: Remote sensing of particulate pollution from space: have we reached the promised land? </a:t>
            </a:r>
            <a:r>
              <a:rPr lang="en-US" sz="1200" i="1" dirty="0" smtClean="0"/>
              <a:t>J. Air. &amp; Waste Manage. Assoc</a:t>
            </a:r>
            <a:r>
              <a:rPr lang="en-US" sz="1200" dirty="0" smtClean="0"/>
              <a:t>., </a:t>
            </a:r>
            <a:r>
              <a:rPr lang="en-US" sz="1200" b="1" dirty="0" smtClean="0"/>
              <a:t>59</a:t>
            </a:r>
            <a:r>
              <a:rPr lang="en-US" sz="1200" dirty="0" smtClean="0"/>
              <a:t>, 645-675.</a:t>
            </a:r>
          </a:p>
          <a:p>
            <a:pPr lvl="0" algn="just"/>
            <a:r>
              <a:rPr lang="en-US" sz="1200" dirty="0" err="1" smtClean="0"/>
              <a:t>Hogrefe</a:t>
            </a:r>
            <a:r>
              <a:rPr lang="en-US" sz="1200" dirty="0" smtClean="0"/>
              <a:t>. C., P. </a:t>
            </a:r>
            <a:r>
              <a:rPr lang="en-US" sz="1200" dirty="0" err="1" smtClean="0"/>
              <a:t>Doraiswamy</a:t>
            </a:r>
            <a:r>
              <a:rPr lang="en-US" sz="1200" dirty="0" smtClean="0"/>
              <a:t>, B. </a:t>
            </a:r>
            <a:r>
              <a:rPr lang="en-US" sz="1200" dirty="0" err="1" smtClean="0"/>
              <a:t>Colle</a:t>
            </a:r>
            <a:r>
              <a:rPr lang="en-US" sz="1200" dirty="0" smtClean="0"/>
              <a:t>, K. </a:t>
            </a:r>
            <a:r>
              <a:rPr lang="en-US" sz="1200" dirty="0" err="1" smtClean="0"/>
              <a:t>Demerjian</a:t>
            </a:r>
            <a:r>
              <a:rPr lang="en-US" sz="1200" dirty="0" smtClean="0"/>
              <a:t>, W. </a:t>
            </a:r>
            <a:r>
              <a:rPr lang="en-US" sz="1200" dirty="0" err="1" smtClean="0"/>
              <a:t>Hao</a:t>
            </a:r>
            <a:r>
              <a:rPr lang="en-US" sz="1200" dirty="0" smtClean="0"/>
              <a:t>, M. </a:t>
            </a:r>
            <a:r>
              <a:rPr lang="en-US" sz="1200" dirty="0" err="1" smtClean="0"/>
              <a:t>Beauharnois</a:t>
            </a:r>
            <a:r>
              <a:rPr lang="en-US" sz="1200" dirty="0" smtClean="0"/>
              <a:t>, M. Erickson, M. </a:t>
            </a:r>
            <a:r>
              <a:rPr lang="en-US" sz="1200" dirty="0" err="1" smtClean="0"/>
              <a:t>Souders</a:t>
            </a:r>
            <a:r>
              <a:rPr lang="en-US" sz="1200" dirty="0" smtClean="0"/>
              <a:t> and J.-Y. Ku, 2011: Effects of Grid Resolution and Perturbations in Meteorology and Emissions on Air Quality Simulations Over the Greater New York City Region. 10th Annual CMAS Conference, Chapel Hill, NC.</a:t>
            </a:r>
          </a:p>
          <a:p>
            <a:pPr lvl="0" algn="just"/>
            <a:r>
              <a:rPr lang="en-US" sz="1200" dirty="0" err="1" smtClean="0"/>
              <a:t>Hu</a:t>
            </a:r>
            <a:r>
              <a:rPr lang="en-US" sz="1200" dirty="0" smtClean="0"/>
              <a:t>, X., J. W. Nielsen-Gammon and F. Zhang, 2010: Evaluation of Three Planetary Boundary Layer Schemes in the WRF Model. </a:t>
            </a:r>
            <a:r>
              <a:rPr lang="en-US" sz="1200" i="1" dirty="0" smtClean="0"/>
              <a:t>J. Appl. Meteor. </a:t>
            </a:r>
            <a:r>
              <a:rPr lang="en-US" sz="1200" i="1" dirty="0" err="1" smtClean="0"/>
              <a:t>Climatol</a:t>
            </a:r>
            <a:r>
              <a:rPr lang="en-US" sz="1200" i="1" dirty="0" smtClean="0"/>
              <a:t>.</a:t>
            </a:r>
            <a:r>
              <a:rPr lang="en-US" sz="1200" dirty="0" smtClean="0"/>
              <a:t>, </a:t>
            </a:r>
            <a:r>
              <a:rPr lang="en-US" sz="1200" b="1" dirty="0" smtClean="0"/>
              <a:t>49</a:t>
            </a:r>
            <a:r>
              <a:rPr lang="en-US" sz="1200" dirty="0" smtClean="0"/>
              <a:t>, 1831–1844.</a:t>
            </a:r>
          </a:p>
          <a:p>
            <a:pPr lvl="0" algn="just"/>
            <a:r>
              <a:rPr lang="en-US" sz="1200" dirty="0" smtClean="0"/>
              <a:t>Pope, C. A., III, R. T. Burnett, M. J. </a:t>
            </a:r>
            <a:r>
              <a:rPr lang="en-US" sz="1200" dirty="0" err="1" smtClean="0"/>
              <a:t>Thun</a:t>
            </a:r>
            <a:r>
              <a:rPr lang="en-US" sz="1200" dirty="0" smtClean="0"/>
              <a:t>, E. E. </a:t>
            </a:r>
            <a:r>
              <a:rPr lang="en-US" sz="1200" dirty="0" err="1" smtClean="0"/>
              <a:t>Calle</a:t>
            </a:r>
            <a:r>
              <a:rPr lang="en-US" sz="1200" dirty="0" smtClean="0"/>
              <a:t>, D. </a:t>
            </a:r>
            <a:r>
              <a:rPr lang="en-US" sz="1200" dirty="0" err="1" smtClean="0"/>
              <a:t>Krewski</a:t>
            </a:r>
            <a:r>
              <a:rPr lang="en-US" sz="1200" dirty="0" smtClean="0"/>
              <a:t>, K. Ito, et al. 2002: Lung cancer, cardiopulmonary mortality, and long-term exposure to fine particulate air pollution. </a:t>
            </a:r>
            <a:r>
              <a:rPr lang="en-US" sz="1200" i="1" dirty="0" smtClean="0"/>
              <a:t>J. of the American Medical Association</a:t>
            </a:r>
            <a:r>
              <a:rPr lang="en-US" sz="1200" dirty="0" smtClean="0"/>
              <a:t>, </a:t>
            </a:r>
            <a:r>
              <a:rPr lang="en-US" sz="1200" b="1" dirty="0" smtClean="0"/>
              <a:t>287</a:t>
            </a:r>
            <a:r>
              <a:rPr lang="en-US" sz="1200" dirty="0" smtClean="0"/>
              <a:t>, 1132−1141.</a:t>
            </a:r>
          </a:p>
          <a:p>
            <a:pPr lvl="0" algn="just"/>
            <a:r>
              <a:rPr lang="en-US" sz="1200" dirty="0" smtClean="0"/>
              <a:t>T.-C. Tsai, et al. 2009: Analysis of the relationship between MODIS aerosol optical depth and particulate matter from 2006 to 2008.  </a:t>
            </a:r>
            <a:r>
              <a:rPr lang="en-US" sz="1200" i="1" dirty="0" smtClean="0"/>
              <a:t>Atmos. Environ</a:t>
            </a:r>
            <a:r>
              <a:rPr lang="en-US" sz="1200" dirty="0" smtClean="0"/>
              <a:t>. </a:t>
            </a:r>
            <a:r>
              <a:rPr lang="en-US" sz="1200" b="1" dirty="0" smtClean="0"/>
              <a:t>45</a:t>
            </a:r>
            <a:r>
              <a:rPr lang="en-US" sz="1200" dirty="0" smtClean="0"/>
              <a:t>, 4777-4788.</a:t>
            </a:r>
          </a:p>
          <a:p>
            <a:pPr lvl="0" algn="just"/>
            <a:r>
              <a:rPr lang="en-US" sz="1200" dirty="0" smtClean="0"/>
              <a:t>U. S. Environmental Protection Agency. Air quality criteria for particulate matter. 2004. EPA/600/P-99/002aF, Research Triangle Park, N. C. </a:t>
            </a:r>
          </a:p>
          <a:p>
            <a:pPr lvl="0" algn="just"/>
            <a:r>
              <a:rPr lang="en-US" sz="1200" dirty="0" smtClean="0"/>
              <a:t>van </a:t>
            </a:r>
            <a:r>
              <a:rPr lang="en-US" sz="1200" dirty="0" err="1" smtClean="0"/>
              <a:t>Donkelaar</a:t>
            </a:r>
            <a:r>
              <a:rPr lang="en-US" sz="1200" dirty="0" smtClean="0"/>
              <a:t>, A.</a:t>
            </a:r>
            <a:r>
              <a:rPr lang="en-US" sz="1200" i="1" dirty="0" smtClean="0"/>
              <a:t>, R. V. </a:t>
            </a:r>
            <a:r>
              <a:rPr lang="en-US" sz="1200" dirty="0" smtClean="0"/>
              <a:t>Martin</a:t>
            </a:r>
            <a:r>
              <a:rPr lang="en-US" sz="1200" i="1" dirty="0" smtClean="0"/>
              <a:t>,</a:t>
            </a:r>
            <a:r>
              <a:rPr lang="en-US" sz="1200" dirty="0" smtClean="0"/>
              <a:t> A. N. Pasch, J. J. </a:t>
            </a:r>
            <a:r>
              <a:rPr lang="en-US" sz="1200" dirty="0" err="1" smtClean="0"/>
              <a:t>Szykman</a:t>
            </a:r>
            <a:r>
              <a:rPr lang="en-US" sz="1200" dirty="0" smtClean="0"/>
              <a:t>, L. Zhang, Y. X. Wang and D. Chen, 2012: </a:t>
            </a:r>
            <a:r>
              <a:rPr lang="en-US" sz="1200" i="1" dirty="0" smtClean="0"/>
              <a:t>Improving the accuracy of daily satellite-derived ground-level fine aerosol concentration estimates for North America. Environ. Science &amp; Technology,</a:t>
            </a:r>
            <a:r>
              <a:rPr lang="en-US" sz="1200" dirty="0" smtClean="0"/>
              <a:t> </a:t>
            </a:r>
            <a:r>
              <a:rPr lang="en-US" sz="1200" b="1" i="1" dirty="0" smtClean="0"/>
              <a:t>46</a:t>
            </a:r>
            <a:r>
              <a:rPr lang="en-US" sz="1200" dirty="0" smtClean="0"/>
              <a:t>, 11971-11978</a:t>
            </a:r>
            <a:r>
              <a:rPr lang="en-US" sz="1200" b="1" dirty="0" smtClean="0"/>
              <a:t>.</a:t>
            </a:r>
            <a:endParaRPr lang="en-US" sz="1200" dirty="0" smtClean="0"/>
          </a:p>
          <a:p>
            <a:pPr lvl="0" algn="just"/>
            <a:r>
              <a:rPr lang="en-US" sz="1200" dirty="0" smtClean="0"/>
              <a:t>Zhang, H., R. M. Hoff and J. A. Engel-Cox, 2009: The relation between Moderate Resolution Imaging </a:t>
            </a:r>
            <a:r>
              <a:rPr lang="en-US" sz="1200" dirty="0" err="1" smtClean="0"/>
              <a:t>Spectroradiometer</a:t>
            </a:r>
            <a:r>
              <a:rPr lang="en-US" sz="1200" dirty="0" smtClean="0"/>
              <a:t> (MODIS) aerosol optical depth and PM2.5 over the United States: a geographical comparison by EPA regions. </a:t>
            </a:r>
            <a:r>
              <a:rPr lang="en-US" sz="1200" i="1" dirty="0" smtClean="0"/>
              <a:t>J. Air &amp; Waste Manage. Assoc.</a:t>
            </a:r>
            <a:r>
              <a:rPr lang="en-US" sz="1200" dirty="0" smtClean="0"/>
              <a:t> </a:t>
            </a:r>
            <a:r>
              <a:rPr lang="en-US" sz="1200" b="1" dirty="0" smtClean="0"/>
              <a:t>59</a:t>
            </a:r>
            <a:r>
              <a:rPr lang="en-US" sz="1200" dirty="0" smtClean="0"/>
              <a:t>, 1358-1369. </a:t>
            </a:r>
            <a:endParaRPr lang="en-US" sz="1200" dirty="0"/>
          </a:p>
        </p:txBody>
      </p:sp>
      <p:sp>
        <p:nvSpPr>
          <p:cNvPr id="7" name="Footer Placeholder 6"/>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DC2BC32C-5FE7-4192-8736-36127EFAF4B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satellite products</a:t>
            </a:r>
            <a:endParaRPr lang="en-US" dirty="0"/>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sp>
        <p:nvSpPr>
          <p:cNvPr id="9" name="Content Placeholder 8"/>
          <p:cNvSpPr>
            <a:spLocks noGrp="1"/>
          </p:cNvSpPr>
          <p:nvPr>
            <p:ph sz="half" idx="1"/>
          </p:nvPr>
        </p:nvSpPr>
        <p:spPr>
          <a:xfrm>
            <a:off x="457200" y="1600201"/>
            <a:ext cx="4800600" cy="3505200"/>
          </a:xfrm>
        </p:spPr>
        <p:txBody>
          <a:bodyPr>
            <a:normAutofit/>
          </a:bodyPr>
          <a:lstStyle/>
          <a:p>
            <a:pPr algn="just"/>
            <a:r>
              <a:rPr lang="en-US" sz="2000" dirty="0" smtClean="0"/>
              <a:t>NN trained with satellite variables.</a:t>
            </a:r>
          </a:p>
          <a:p>
            <a:pPr algn="just"/>
            <a:r>
              <a:rPr lang="en-US" sz="2000" dirty="0" smtClean="0"/>
              <a:t>Highest correlation with in-situ PM2.5 in comparison to the other methods.</a:t>
            </a:r>
          </a:p>
          <a:p>
            <a:pPr algn="just"/>
            <a:r>
              <a:rPr lang="en-US" sz="2000" dirty="0" smtClean="0"/>
              <a:t>Further investigations infusing surface as well as other meteorological information are ongoing </a:t>
            </a:r>
          </a:p>
          <a:p>
            <a:pPr algn="just"/>
            <a:endParaRPr lang="en-US" sz="2400" dirty="0"/>
          </a:p>
        </p:txBody>
      </p:sp>
      <p:graphicFrame>
        <p:nvGraphicFramePr>
          <p:cNvPr id="11" name="Content Placeholder 7"/>
          <p:cNvGraphicFramePr>
            <a:graphicFrameLocks noGrp="1"/>
          </p:cNvGraphicFramePr>
          <p:nvPr>
            <p:ph sz="half" idx="1"/>
          </p:nvPr>
        </p:nvGraphicFramePr>
        <p:xfrm>
          <a:off x="5638800" y="1752600"/>
          <a:ext cx="2994660" cy="1371600"/>
        </p:xfrm>
        <a:graphic>
          <a:graphicData uri="http://schemas.openxmlformats.org/drawingml/2006/table">
            <a:tbl>
              <a:tblPr/>
              <a:tblGrid>
                <a:gridCol w="2037080"/>
                <a:gridCol w="957580"/>
              </a:tblGrid>
              <a:tr h="0">
                <a:tc>
                  <a:txBody>
                    <a:bodyPr/>
                    <a:lstStyle/>
                    <a:p>
                      <a:pPr marL="0" marR="0" indent="0" algn="ctr">
                        <a:spcBef>
                          <a:spcPts val="0"/>
                        </a:spcBef>
                        <a:spcAft>
                          <a:spcPts val="0"/>
                        </a:spcAft>
                      </a:pPr>
                      <a:r>
                        <a:rPr lang="en-US" sz="1000" b="1" dirty="0">
                          <a:latin typeface="Arial"/>
                          <a:ea typeface="Times New Roman"/>
                          <a:cs typeface="Arial"/>
                        </a:rPr>
                        <a:t>Variable</a:t>
                      </a:r>
                      <a:endParaRPr lang="en-US" sz="1000" dirty="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b="1">
                          <a:latin typeface="Arial"/>
                          <a:ea typeface="Times New Roman"/>
                          <a:cs typeface="Arial"/>
                        </a:rPr>
                        <a:t>Wavelength (μm)</a:t>
                      </a:r>
                      <a:endParaRPr lang="en-US" sz="10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indent="0">
                        <a:spcBef>
                          <a:spcPts val="0"/>
                        </a:spcBef>
                        <a:spcAft>
                          <a:spcPts val="0"/>
                        </a:spcAft>
                      </a:pPr>
                      <a:r>
                        <a:rPr lang="en-US" sz="1000">
                          <a:latin typeface="Arial"/>
                          <a:ea typeface="Times New Roman"/>
                          <a:cs typeface="Arial"/>
                        </a:rPr>
                        <a:t>Solar_Zenith </a:t>
                      </a:r>
                      <a:endParaRPr lang="en-US" sz="10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indent="0" algn="ctr">
                        <a:spcBef>
                          <a:spcPts val="0"/>
                        </a:spcBef>
                        <a:spcAft>
                          <a:spcPts val="0"/>
                        </a:spcAft>
                      </a:pPr>
                      <a:r>
                        <a:rPr lang="en-US" sz="1000">
                          <a:latin typeface="Arial"/>
                          <a:ea typeface="Times New Roman"/>
                          <a:cs typeface="Arial"/>
                        </a:rPr>
                        <a:t>--</a:t>
                      </a:r>
                      <a:endParaRPr lang="en-US" sz="10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0">
                <a:tc>
                  <a:txBody>
                    <a:bodyPr/>
                    <a:lstStyle/>
                    <a:p>
                      <a:pPr marL="0" marR="0" indent="0">
                        <a:spcBef>
                          <a:spcPts val="0"/>
                        </a:spcBef>
                        <a:spcAft>
                          <a:spcPts val="0"/>
                        </a:spcAft>
                      </a:pPr>
                      <a:r>
                        <a:rPr lang="en-US" sz="1000">
                          <a:latin typeface="Arial"/>
                          <a:ea typeface="Times New Roman"/>
                          <a:cs typeface="Arial"/>
                        </a:rPr>
                        <a:t>Solar_Azimuth </a:t>
                      </a:r>
                      <a:endParaRPr lang="en-US" sz="1000">
                        <a:latin typeface="Arial"/>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000">
                          <a:latin typeface="Arial"/>
                          <a:ea typeface="Times New Roman"/>
                          <a:cs typeface="Arial"/>
                        </a:rPr>
                        <a:t>--</a:t>
                      </a:r>
                      <a:endParaRPr lang="en-US" sz="1000">
                        <a:latin typeface="Arial"/>
                        <a:ea typeface="Times New Roman"/>
                        <a:cs typeface="Times New Roman"/>
                      </a:endParaRPr>
                    </a:p>
                  </a:txBody>
                  <a:tcPr marL="68580" marR="68580" marT="0" marB="0" anchor="ctr">
                    <a:lnL>
                      <a:noFill/>
                    </a:lnL>
                    <a:lnR>
                      <a:noFill/>
                    </a:lnR>
                    <a:lnT>
                      <a:noFill/>
                    </a:lnT>
                    <a:lnB>
                      <a:noFill/>
                    </a:lnB>
                  </a:tcPr>
                </a:tc>
              </a:tr>
              <a:tr h="0">
                <a:tc>
                  <a:txBody>
                    <a:bodyPr/>
                    <a:lstStyle/>
                    <a:p>
                      <a:pPr marL="0" marR="0" indent="0">
                        <a:spcBef>
                          <a:spcPts val="0"/>
                        </a:spcBef>
                        <a:spcAft>
                          <a:spcPts val="0"/>
                        </a:spcAft>
                      </a:pPr>
                      <a:r>
                        <a:rPr lang="en-US" sz="1000">
                          <a:latin typeface="Arial"/>
                          <a:ea typeface="Times New Roman"/>
                          <a:cs typeface="Arial"/>
                        </a:rPr>
                        <a:t>Sensor_Zenith </a:t>
                      </a:r>
                      <a:endParaRPr lang="en-US" sz="1000">
                        <a:latin typeface="Arial"/>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000">
                          <a:latin typeface="Arial"/>
                          <a:ea typeface="Times New Roman"/>
                          <a:cs typeface="Arial"/>
                        </a:rPr>
                        <a:t>--</a:t>
                      </a:r>
                      <a:endParaRPr lang="en-US" sz="1000">
                        <a:latin typeface="Arial"/>
                        <a:ea typeface="Times New Roman"/>
                        <a:cs typeface="Times New Roman"/>
                      </a:endParaRPr>
                    </a:p>
                  </a:txBody>
                  <a:tcPr marL="68580" marR="68580" marT="0" marB="0" anchor="ctr">
                    <a:lnL>
                      <a:noFill/>
                    </a:lnL>
                    <a:lnR>
                      <a:noFill/>
                    </a:lnR>
                    <a:lnT>
                      <a:noFill/>
                    </a:lnT>
                    <a:lnB>
                      <a:noFill/>
                    </a:lnB>
                  </a:tcPr>
                </a:tc>
              </a:tr>
              <a:tr h="0">
                <a:tc>
                  <a:txBody>
                    <a:bodyPr/>
                    <a:lstStyle/>
                    <a:p>
                      <a:pPr marL="0" marR="0" indent="0">
                        <a:spcBef>
                          <a:spcPts val="0"/>
                        </a:spcBef>
                        <a:spcAft>
                          <a:spcPts val="0"/>
                        </a:spcAft>
                      </a:pPr>
                      <a:r>
                        <a:rPr lang="en-US" sz="1000" dirty="0" err="1">
                          <a:latin typeface="Arial"/>
                          <a:ea typeface="Times New Roman"/>
                          <a:cs typeface="Arial"/>
                        </a:rPr>
                        <a:t>Sensor_Azimuth</a:t>
                      </a:r>
                      <a:r>
                        <a:rPr lang="en-US" sz="1000" dirty="0">
                          <a:latin typeface="Arial"/>
                          <a:ea typeface="Times New Roman"/>
                          <a:cs typeface="Arial"/>
                        </a:rPr>
                        <a:t> </a:t>
                      </a:r>
                      <a:endParaRPr lang="en-US" sz="1000" dirty="0">
                        <a:latin typeface="Arial"/>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000">
                          <a:latin typeface="Arial"/>
                          <a:ea typeface="Times New Roman"/>
                          <a:cs typeface="Arial"/>
                        </a:rPr>
                        <a:t>--</a:t>
                      </a:r>
                      <a:endParaRPr lang="en-US" sz="1000">
                        <a:latin typeface="Arial"/>
                        <a:ea typeface="Times New Roman"/>
                        <a:cs typeface="Times New Roman"/>
                      </a:endParaRPr>
                    </a:p>
                  </a:txBody>
                  <a:tcPr marL="68580" marR="68580" marT="0" marB="0" anchor="ctr">
                    <a:lnL>
                      <a:noFill/>
                    </a:lnL>
                    <a:lnR>
                      <a:noFill/>
                    </a:lnR>
                    <a:lnT>
                      <a:noFill/>
                    </a:lnT>
                    <a:lnB>
                      <a:noFill/>
                    </a:lnB>
                  </a:tcPr>
                </a:tc>
              </a:tr>
              <a:tr h="0">
                <a:tc>
                  <a:txBody>
                    <a:bodyPr/>
                    <a:lstStyle/>
                    <a:p>
                      <a:pPr marL="0" marR="0" indent="0">
                        <a:spcBef>
                          <a:spcPts val="0"/>
                        </a:spcBef>
                        <a:spcAft>
                          <a:spcPts val="0"/>
                        </a:spcAft>
                      </a:pPr>
                      <a:r>
                        <a:rPr lang="en-US" sz="1000">
                          <a:latin typeface="Arial"/>
                          <a:ea typeface="Times New Roman"/>
                          <a:cs typeface="Arial"/>
                        </a:rPr>
                        <a:t>Scattering_Angle </a:t>
                      </a:r>
                      <a:endParaRPr lang="en-US" sz="1000">
                        <a:latin typeface="Arial"/>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000">
                          <a:latin typeface="Arial"/>
                          <a:ea typeface="Times New Roman"/>
                          <a:cs typeface="Arial"/>
                        </a:rPr>
                        <a:t>--</a:t>
                      </a:r>
                      <a:endParaRPr lang="en-US" sz="1000">
                        <a:latin typeface="Arial"/>
                        <a:ea typeface="Times New Roman"/>
                        <a:cs typeface="Times New Roman"/>
                      </a:endParaRPr>
                    </a:p>
                  </a:txBody>
                  <a:tcPr marL="68580" marR="68580" marT="0" marB="0" anchor="ctr">
                    <a:lnL>
                      <a:noFill/>
                    </a:lnL>
                    <a:lnR>
                      <a:noFill/>
                    </a:lnR>
                    <a:lnT>
                      <a:noFill/>
                    </a:lnT>
                    <a:lnB>
                      <a:noFill/>
                    </a:lnB>
                  </a:tcPr>
                </a:tc>
              </a:tr>
              <a:tr h="0">
                <a:tc>
                  <a:txBody>
                    <a:bodyPr/>
                    <a:lstStyle/>
                    <a:p>
                      <a:pPr marL="0" marR="0" indent="0">
                        <a:spcBef>
                          <a:spcPts val="0"/>
                        </a:spcBef>
                        <a:spcAft>
                          <a:spcPts val="0"/>
                        </a:spcAft>
                      </a:pPr>
                      <a:r>
                        <a:rPr lang="en-US" sz="1000">
                          <a:latin typeface="Arial"/>
                          <a:ea typeface="Times New Roman"/>
                          <a:cs typeface="Arial"/>
                        </a:rPr>
                        <a:t>Optical_Depth_Land_And_Ocean </a:t>
                      </a:r>
                      <a:endParaRPr lang="en-US" sz="1000">
                        <a:latin typeface="Arial"/>
                        <a:ea typeface="Times New Roman"/>
                        <a:cs typeface="Times New Roman"/>
                      </a:endParaRPr>
                    </a:p>
                  </a:txBody>
                  <a:tcPr marL="68580" marR="68580" marT="0" marB="0" anchor="ctr">
                    <a:lnL>
                      <a:noFill/>
                    </a:lnL>
                    <a:lnR>
                      <a:noFill/>
                    </a:lnR>
                    <a:lnT>
                      <a:noFill/>
                    </a:lnT>
                    <a:lnB>
                      <a:noFill/>
                    </a:lnB>
                  </a:tcPr>
                </a:tc>
                <a:tc>
                  <a:txBody>
                    <a:bodyPr/>
                    <a:lstStyle/>
                    <a:p>
                      <a:pPr marL="0" marR="0" indent="0" algn="ctr">
                        <a:spcBef>
                          <a:spcPts val="0"/>
                        </a:spcBef>
                        <a:spcAft>
                          <a:spcPts val="0"/>
                        </a:spcAft>
                      </a:pPr>
                      <a:r>
                        <a:rPr lang="en-US" sz="1000">
                          <a:latin typeface="Arial"/>
                          <a:ea typeface="Times New Roman"/>
                          <a:cs typeface="Arial"/>
                        </a:rPr>
                        <a:t>0.55 </a:t>
                      </a:r>
                      <a:endParaRPr lang="en-US" sz="1000">
                        <a:latin typeface="Arial"/>
                        <a:ea typeface="Times New Roman"/>
                        <a:cs typeface="Times New Roman"/>
                      </a:endParaRPr>
                    </a:p>
                  </a:txBody>
                  <a:tcPr marL="68580" marR="68580" marT="0" marB="0" anchor="ctr">
                    <a:lnL>
                      <a:noFill/>
                    </a:lnL>
                    <a:lnR>
                      <a:noFill/>
                    </a:lnR>
                    <a:lnT>
                      <a:noFill/>
                    </a:lnT>
                    <a:lnB>
                      <a:noFill/>
                    </a:lnB>
                  </a:tcPr>
                </a:tc>
              </a:tr>
              <a:tr h="0">
                <a:tc>
                  <a:txBody>
                    <a:bodyPr/>
                    <a:lstStyle/>
                    <a:p>
                      <a:pPr marL="0" marR="0" indent="0">
                        <a:spcBef>
                          <a:spcPts val="0"/>
                        </a:spcBef>
                        <a:spcAft>
                          <a:spcPts val="0"/>
                        </a:spcAft>
                      </a:pPr>
                      <a:r>
                        <a:rPr lang="en-US" sz="1000">
                          <a:latin typeface="Arial"/>
                          <a:ea typeface="Times New Roman"/>
                          <a:cs typeface="Arial"/>
                        </a:rPr>
                        <a:t>Mean_Reflectance_Land_All </a:t>
                      </a:r>
                      <a:endParaRPr lang="en-US" sz="1000">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000" dirty="0">
                          <a:latin typeface="Arial"/>
                          <a:ea typeface="Times New Roman"/>
                          <a:cs typeface="Arial"/>
                        </a:rPr>
                        <a:t>2.1</a:t>
                      </a:r>
                      <a:endParaRPr lang="en-US" sz="1000" dirty="0">
                        <a:latin typeface="Arial"/>
                        <a:ea typeface="Times New Roman"/>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7" name="Picture 2"/>
          <p:cNvPicPr>
            <a:picLocks noChangeAspect="1" noChangeArrowheads="1"/>
          </p:cNvPicPr>
          <p:nvPr/>
        </p:nvPicPr>
        <p:blipFill>
          <a:blip r:embed="rId2" cstate="print"/>
          <a:srcRect/>
          <a:stretch>
            <a:fillRect/>
          </a:stretch>
        </p:blipFill>
        <p:spPr bwMode="auto">
          <a:xfrm>
            <a:off x="1524000" y="3886200"/>
            <a:ext cx="3048000" cy="2286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4574947" y="3886200"/>
            <a:ext cx="3045053" cy="2286000"/>
          </a:xfrm>
          <a:prstGeom prst="rect">
            <a:avLst/>
          </a:prstGeom>
          <a:noFill/>
          <a:ln w="9525">
            <a:noFill/>
            <a:miter lim="800000"/>
            <a:headEnd/>
            <a:tailEnd/>
          </a:ln>
          <a:effectLst/>
        </p:spPr>
      </p:pic>
      <p:sp>
        <p:nvSpPr>
          <p:cNvPr id="3" name="Slide Number Placeholder 2"/>
          <p:cNvSpPr>
            <a:spLocks noGrp="1"/>
          </p:cNvSpPr>
          <p:nvPr>
            <p:ph type="sldNum" sz="quarter" idx="12"/>
          </p:nvPr>
        </p:nvSpPr>
        <p:spPr/>
        <p:txBody>
          <a:bodyPr/>
          <a:lstStyle/>
          <a:p>
            <a:fld id="{DC2BC32C-5FE7-4192-8736-36127EFAF4B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Various Combination of </a:t>
            </a:r>
            <a:br>
              <a:rPr lang="en-US" dirty="0" smtClean="0"/>
            </a:br>
            <a:r>
              <a:rPr lang="en-US" dirty="0" smtClean="0"/>
              <a:t>satellite and </a:t>
            </a:r>
            <a:r>
              <a:rPr lang="en-US" dirty="0" err="1" smtClean="0"/>
              <a:t>cmaq</a:t>
            </a:r>
            <a:endParaRPr lang="en-US" dirty="0"/>
          </a:p>
        </p:txBody>
      </p:sp>
      <p:sp>
        <p:nvSpPr>
          <p:cNvPr id="5" name="Footer Placeholder 4"/>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059241255"/>
              </p:ext>
            </p:extLst>
          </p:nvPr>
        </p:nvGraphicFramePr>
        <p:xfrm>
          <a:off x="2286000" y="1752600"/>
          <a:ext cx="4191000" cy="4696968"/>
        </p:xfrm>
        <a:graphic>
          <a:graphicData uri="http://schemas.openxmlformats.org/drawingml/2006/table">
            <a:tbl>
              <a:tblPr firstRow="1" bandRow="1">
                <a:tableStyleId>{5C22544A-7EE6-4342-B048-85BDC9FD1C3A}</a:tableStyleId>
              </a:tblPr>
              <a:tblGrid>
                <a:gridCol w="2286000"/>
                <a:gridCol w="838200"/>
                <a:gridCol w="1066800"/>
              </a:tblGrid>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Variables</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R</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RMSE</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0.682</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0.465</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MODIS+WIND</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0.716</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0.447</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MODIS+PRESS</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0.731</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a:effectLst/>
                          <a:latin typeface="Times New Roman" pitchFamily="18" charset="0"/>
                          <a:cs typeface="Times New Roman" pitchFamily="18" charset="0"/>
                        </a:rPr>
                        <a:t>0.433</a:t>
                      </a:r>
                      <a:endParaRPr lang="en-US" sz="120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MODIS+PBL</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0.755</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a:effectLst/>
                          <a:latin typeface="Times New Roman" pitchFamily="18" charset="0"/>
                          <a:cs typeface="Times New Roman" pitchFamily="18" charset="0"/>
                        </a:rPr>
                        <a:t>0.418</a:t>
                      </a:r>
                      <a:endParaRPr lang="en-US" sz="120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MODIS+PRESS+WIND</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0.763</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0.416</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MODIS+RH</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0.776</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smtClean="0">
                          <a:effectLst/>
                          <a:latin typeface="Times New Roman" pitchFamily="18" charset="0"/>
                          <a:cs typeface="Times New Roman" pitchFamily="18" charset="0"/>
                        </a:rPr>
                        <a:t>0.410</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MODIS+LC+PBL</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0.784</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0.397</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MODIS+TEMP</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0.802</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0.382</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MODIS+TEMP+WIND</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0.809</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0.385</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MODIS+PRESS+RH</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0.811</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0.381</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MODIS+RH+WIND</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0.811</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0.379</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MODIS+TEMP+PRESS</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0.812</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0.382</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8003">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MODIS+TEMP, PRESS, </a:t>
                      </a:r>
                      <a:r>
                        <a:rPr lang="en-US" sz="1200" dirty="0" smtClean="0">
                          <a:effectLst/>
                          <a:latin typeface="Times New Roman" pitchFamily="18" charset="0"/>
                          <a:cs typeface="Times New Roman" pitchFamily="18" charset="0"/>
                        </a:rPr>
                        <a:t>WIND</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smtClean="0">
                          <a:effectLst/>
                          <a:latin typeface="Times New Roman" pitchFamily="18" charset="0"/>
                          <a:cs typeface="Times New Roman" pitchFamily="18" charset="0"/>
                        </a:rPr>
                        <a:t>0.830</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0.363</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MODIS+TEMP, RH, WIND</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0.832</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0.365</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MODIS+TEMP+RH</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0.838</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0.354</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MODIS+TEMP, PRESS, RH</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0.838</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0.359</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MODIS+PRESS, RH, WIND</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smtClean="0">
                          <a:effectLst/>
                          <a:latin typeface="Times New Roman" pitchFamily="18" charset="0"/>
                          <a:cs typeface="Times New Roman" pitchFamily="18" charset="0"/>
                        </a:rPr>
                        <a:t>0.840</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0.351</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MODIS+CMQ</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0.855</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smtClean="0">
                          <a:effectLst/>
                          <a:latin typeface="Times New Roman" pitchFamily="18" charset="0"/>
                          <a:cs typeface="Times New Roman" pitchFamily="18" charset="0"/>
                        </a:rPr>
                        <a:t>0.340</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MODIS+CMQ+MO+PBL</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0.859</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0.341</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MODIS+CMQ+LC</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0.861</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a:effectLst/>
                          <a:latin typeface="Times New Roman" pitchFamily="18" charset="0"/>
                          <a:cs typeface="Times New Roman" pitchFamily="18" charset="0"/>
                        </a:rPr>
                        <a:t>0.328</a:t>
                      </a:r>
                      <a:endParaRPr lang="en-US" sz="120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a:effectLst/>
                          <a:latin typeface="Times New Roman" pitchFamily="18" charset="0"/>
                          <a:cs typeface="Times New Roman" pitchFamily="18" charset="0"/>
                        </a:rPr>
                        <a:t>All (14)</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0.862</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a:effectLst/>
                          <a:latin typeface="Times New Roman" pitchFamily="18" charset="0"/>
                          <a:cs typeface="Times New Roman" pitchFamily="18" charset="0"/>
                        </a:rPr>
                        <a:t>0.347</a:t>
                      </a:r>
                      <a:endParaRPr lang="en-US" sz="120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MODIS+CMQ+LC+MO</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0.866</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a:effectLst/>
                          <a:latin typeface="Times New Roman" pitchFamily="18" charset="0"/>
                          <a:cs typeface="Times New Roman" pitchFamily="18" charset="0"/>
                        </a:rPr>
                        <a:t>0.327</a:t>
                      </a:r>
                      <a:endParaRPr lang="en-US" sz="1200">
                        <a:effectLst/>
                        <a:latin typeface="Times New Roman" pitchFamily="18" charset="0"/>
                        <a:ea typeface="Calibri" panose="020F0502020204030204" pitchFamily="34" charset="0"/>
                        <a:cs typeface="Times New Roman" pitchFamily="18" charset="0"/>
                      </a:endParaRPr>
                    </a:p>
                  </a:txBody>
                  <a:tcPr marL="66504" marR="66504" marT="0" marB="0"/>
                </a:tc>
              </a:tr>
              <a:tr h="174478">
                <a:tc>
                  <a:txBody>
                    <a:bodyPr/>
                    <a:lstStyle/>
                    <a:p>
                      <a:pPr marL="0" marR="0">
                        <a:lnSpc>
                          <a:spcPct val="107000"/>
                        </a:lnSpc>
                        <a:spcBef>
                          <a:spcPts val="0"/>
                        </a:spcBef>
                        <a:spcAft>
                          <a:spcPts val="0"/>
                        </a:spcAft>
                      </a:pPr>
                      <a:r>
                        <a:rPr lang="en-US" sz="1200" dirty="0" smtClean="0">
                          <a:effectLst/>
                          <a:latin typeface="Times New Roman" pitchFamily="18" charset="0"/>
                          <a:cs typeface="Times New Roman" pitchFamily="18" charset="0"/>
                        </a:rPr>
                        <a:t>MODIS+CMQ+PBL</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0.873</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c>
                  <a:txBody>
                    <a:bodyPr/>
                    <a:lstStyle/>
                    <a:p>
                      <a:pPr marL="0" marR="0" algn="ctr">
                        <a:lnSpc>
                          <a:spcPct val="107000"/>
                        </a:lnSpc>
                        <a:spcBef>
                          <a:spcPts val="0"/>
                        </a:spcBef>
                        <a:spcAft>
                          <a:spcPts val="0"/>
                        </a:spcAft>
                      </a:pPr>
                      <a:r>
                        <a:rPr lang="en-US" sz="1200" dirty="0">
                          <a:effectLst/>
                          <a:latin typeface="Times New Roman" pitchFamily="18" charset="0"/>
                          <a:cs typeface="Times New Roman" pitchFamily="18" charset="0"/>
                        </a:rPr>
                        <a:t>0.323</a:t>
                      </a:r>
                      <a:endParaRPr lang="en-US" sz="1200" dirty="0">
                        <a:effectLst/>
                        <a:latin typeface="Times New Roman" pitchFamily="18" charset="0"/>
                        <a:ea typeface="Calibri" panose="020F0502020204030204" pitchFamily="34" charset="0"/>
                        <a:cs typeface="Times New Roman" pitchFamily="18" charset="0"/>
                      </a:endParaRPr>
                    </a:p>
                  </a:txBody>
                  <a:tcPr marL="66504" marR="66504" marT="0" marB="0"/>
                </a:tc>
              </a:tr>
            </a:tbl>
          </a:graphicData>
        </a:graphic>
      </p:graphicFrame>
      <p:sp>
        <p:nvSpPr>
          <p:cNvPr id="3" name="Slide Number Placeholder 2"/>
          <p:cNvSpPr>
            <a:spLocks noGrp="1"/>
          </p:cNvSpPr>
          <p:nvPr>
            <p:ph type="sldNum" sz="quarter" idx="12"/>
          </p:nvPr>
        </p:nvSpPr>
        <p:spPr/>
        <p:txBody>
          <a:bodyPr/>
          <a:lstStyle/>
          <a:p>
            <a:fld id="{DC2BC32C-5FE7-4192-8736-36127EFAF4B3}" type="slidenum">
              <a:rPr lang="en-US" smtClean="0"/>
              <a:pPr/>
              <a:t>24</a:t>
            </a:fld>
            <a:endParaRPr lang="en-US"/>
          </a:p>
        </p:txBody>
      </p:sp>
    </p:spTree>
    <p:extLst>
      <p:ext uri="{BB962C8B-B14F-4D97-AF65-F5344CB8AC3E}">
        <p14:creationId xmlns:p14="http://schemas.microsoft.com/office/powerpoint/2010/main" val="422205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0" y="1752600"/>
            <a:ext cx="2438400" cy="1828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6781800" y="1752600"/>
            <a:ext cx="2438400" cy="18288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572000" y="3810000"/>
            <a:ext cx="2438400" cy="1828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6781800" y="3810000"/>
            <a:ext cx="2438400" cy="18288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2057400" y="4267200"/>
            <a:ext cx="2438400" cy="1828800"/>
          </a:xfrm>
          <a:prstGeom prst="rect">
            <a:avLst/>
          </a:prstGeom>
          <a:noFill/>
          <a:ln w="9525">
            <a:noFill/>
            <a:miter lim="800000"/>
            <a:headEnd/>
            <a:tailEnd/>
          </a:ln>
          <a:effectLst/>
        </p:spPr>
      </p:pic>
      <p:pic>
        <p:nvPicPr>
          <p:cNvPr id="12" name="Content Placeholder 6"/>
          <p:cNvPicPr>
            <a:picLocks noChangeAspect="1"/>
          </p:cNvPicPr>
          <p:nvPr/>
        </p:nvPicPr>
        <p:blipFill>
          <a:blip r:embed="rId7" cstate="print"/>
          <a:srcRect l="13908" r="12634" b="5090"/>
          <a:stretch>
            <a:fillRect/>
          </a:stretch>
        </p:blipFill>
        <p:spPr bwMode="auto">
          <a:xfrm>
            <a:off x="304800" y="4343400"/>
            <a:ext cx="1609725" cy="15609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Current CMAQ Performance</a:t>
            </a:r>
            <a:endParaRPr lang="en-US" dirty="0"/>
          </a:p>
        </p:txBody>
      </p:sp>
      <p:sp>
        <p:nvSpPr>
          <p:cNvPr id="3" name="Content Placeholder 2"/>
          <p:cNvSpPr>
            <a:spLocks noGrp="1"/>
          </p:cNvSpPr>
          <p:nvPr>
            <p:ph sz="half" idx="1"/>
          </p:nvPr>
        </p:nvSpPr>
        <p:spPr>
          <a:xfrm>
            <a:off x="457200" y="1600201"/>
            <a:ext cx="4114800" cy="2514600"/>
          </a:xfrm>
        </p:spPr>
        <p:txBody>
          <a:bodyPr>
            <a:noAutofit/>
          </a:bodyPr>
          <a:lstStyle/>
          <a:p>
            <a:pPr algn="just"/>
            <a:r>
              <a:rPr lang="en-US" sz="2000" dirty="0" smtClean="0"/>
              <a:t>CMAQ 2006-2007 obtained from EPA-RSIG portal. </a:t>
            </a:r>
          </a:p>
          <a:p>
            <a:pPr algn="just"/>
            <a:r>
              <a:rPr lang="en-US" sz="2000" dirty="0" smtClean="0"/>
              <a:t>NY state region emphasized.</a:t>
            </a:r>
          </a:p>
          <a:p>
            <a:pPr algn="just"/>
            <a:r>
              <a:rPr lang="en-US" sz="2000" dirty="0" smtClean="0"/>
              <a:t>Seasonal bias observed (especially Fall / Summer).</a:t>
            </a:r>
          </a:p>
          <a:p>
            <a:pPr algn="just"/>
            <a:r>
              <a:rPr lang="en-US" sz="2000" dirty="0" smtClean="0"/>
              <a:t>How does this compare to satellite based approaches? </a:t>
            </a:r>
            <a:endParaRPr lang="en-US" sz="2000" dirty="0"/>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C2BC32C-5FE7-4192-8736-36127EFAF4B3}" type="slidenum">
              <a:rPr lang="en-US" smtClean="0"/>
              <a:pPr/>
              <a:t>3</a:t>
            </a:fld>
            <a:endParaRPr lang="en-US"/>
          </a:p>
        </p:txBody>
      </p:sp>
    </p:spTree>
    <p:extLst>
      <p:ext uri="{BB962C8B-B14F-4D97-AF65-F5344CB8AC3E}">
        <p14:creationId xmlns:p14="http://schemas.microsoft.com/office/powerpoint/2010/main" val="1351298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Satellite Approach</a:t>
            </a:r>
            <a:endParaRPr lang="en-US" dirty="0"/>
          </a:p>
        </p:txBody>
      </p:sp>
      <p:sp>
        <p:nvSpPr>
          <p:cNvPr id="3" name="Content Placeholder 2"/>
          <p:cNvSpPr>
            <a:spLocks noGrp="1"/>
          </p:cNvSpPr>
          <p:nvPr>
            <p:ph idx="1"/>
          </p:nvPr>
        </p:nvSpPr>
        <p:spPr/>
        <p:txBody>
          <a:bodyPr>
            <a:noAutofit/>
          </a:bodyPr>
          <a:lstStyle/>
          <a:p>
            <a:pPr algn="just"/>
            <a:r>
              <a:rPr lang="en-US" sz="2000" dirty="0" smtClean="0"/>
              <a:t>GEOS-CHEM (global model) estimates the spatial relationship between PM2.5 forecast and column path AOD on a daily basis.  </a:t>
            </a:r>
          </a:p>
          <a:p>
            <a:pPr algn="just"/>
            <a:r>
              <a:rPr lang="en-US" sz="2000" dirty="0" smtClean="0"/>
              <a:t>Currently being used by IDEA (Infusing satellite Data into Environmental air quality Applications) providing real time spatial maps of PM2.5 [van </a:t>
            </a:r>
            <a:r>
              <a:rPr lang="en-US" sz="2000" dirty="0" err="1" smtClean="0"/>
              <a:t>Donkelaar</a:t>
            </a:r>
            <a:r>
              <a:rPr lang="en-US" sz="2000" dirty="0" smtClean="0"/>
              <a:t> (2012)].  </a:t>
            </a:r>
          </a:p>
          <a:p>
            <a:pPr algn="just"/>
            <a:r>
              <a:rPr lang="en-US" sz="2000" dirty="0" smtClean="0"/>
              <a:t>Combines MODIS Terra-AQUA data to generate average AOD.</a:t>
            </a:r>
          </a:p>
          <a:p>
            <a:pPr algn="just"/>
            <a:r>
              <a:rPr lang="en-US" sz="2000" dirty="0" smtClean="0"/>
              <a:t>PM2.5/AOD ratios from the </a:t>
            </a:r>
            <a:r>
              <a:rPr lang="en-US" sz="2000" dirty="0"/>
              <a:t>GEOS-CHEM </a:t>
            </a:r>
            <a:r>
              <a:rPr lang="en-US" sz="2000" dirty="0" smtClean="0"/>
              <a:t>are obtained at low resolution.</a:t>
            </a:r>
          </a:p>
          <a:p>
            <a:pPr algn="just"/>
            <a:r>
              <a:rPr lang="en-US" sz="2000" dirty="0" smtClean="0"/>
              <a:t>Additional processing using inverse distance weighting (IDW) spatial interpolation to improve satellite coverage and bias corrections against field stations are applied.</a:t>
            </a:r>
          </a:p>
        </p:txBody>
      </p:sp>
      <p:sp>
        <p:nvSpPr>
          <p:cNvPr id="9" name="Footer Placeholder 8"/>
          <p:cNvSpPr>
            <a:spLocks noGrp="1"/>
          </p:cNvSpPr>
          <p:nvPr>
            <p:ph type="ftr" sz="quarter" idx="11"/>
          </p:nvPr>
        </p:nvSpPr>
        <p:spPr/>
        <p:txBody>
          <a:bodyPr/>
          <a:lstStyle/>
          <a:p>
            <a:r>
              <a:rPr lang="en-US" dirty="0" smtClean="0">
                <a:solidFill>
                  <a:schemeClr val="bg1">
                    <a:lumMod val="50000"/>
                  </a:schemeClr>
                </a:solidFill>
                <a:latin typeface="Times New Roman" pitchFamily="18" charset="0"/>
                <a:cs typeface="Times New Roman" pitchFamily="18" charset="0"/>
              </a:rPr>
              <a:t>12th Annual CMAS Conference</a:t>
            </a:r>
          </a:p>
        </p:txBody>
      </p:sp>
      <p:sp>
        <p:nvSpPr>
          <p:cNvPr id="4" name="Slide Number Placeholder 3"/>
          <p:cNvSpPr>
            <a:spLocks noGrp="1"/>
          </p:cNvSpPr>
          <p:nvPr>
            <p:ph type="sldNum" sz="quarter" idx="12"/>
          </p:nvPr>
        </p:nvSpPr>
        <p:spPr/>
        <p:txBody>
          <a:bodyPr/>
          <a:lstStyle/>
          <a:p>
            <a:fld id="{DC2BC32C-5FE7-4192-8736-36127EFAF4B3}" type="slidenum">
              <a:rPr lang="en-US" smtClean="0"/>
              <a:pPr/>
              <a:t>4</a:t>
            </a:fld>
            <a:endParaRPr lang="en-US"/>
          </a:p>
        </p:txBody>
      </p:sp>
    </p:spTree>
    <p:extLst>
      <p:ext uri="{BB962C8B-B14F-4D97-AF65-F5344CB8AC3E}">
        <p14:creationId xmlns:p14="http://schemas.microsoft.com/office/powerpoint/2010/main" val="2409507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Current approach</a:t>
            </a:r>
            <a:endParaRPr lang="en-US" dirty="0"/>
          </a:p>
        </p:txBody>
      </p:sp>
      <p:sp>
        <p:nvSpPr>
          <p:cNvPr id="3" name="Content Placeholder 2"/>
          <p:cNvSpPr>
            <a:spLocks noGrp="1"/>
          </p:cNvSpPr>
          <p:nvPr>
            <p:ph idx="1"/>
          </p:nvPr>
        </p:nvSpPr>
        <p:spPr/>
        <p:txBody>
          <a:bodyPr>
            <a:noAutofit/>
          </a:bodyPr>
          <a:lstStyle/>
          <a:p>
            <a:pPr algn="just"/>
            <a:r>
              <a:rPr lang="en-US" sz="2000" dirty="0" smtClean="0"/>
              <a:t>GEOS-CHEM low resolution (0.5 x 0.5 degree) misses interesting urban/suburban transitions.</a:t>
            </a:r>
          </a:p>
          <a:p>
            <a:pPr algn="just"/>
            <a:r>
              <a:rPr lang="en-US" sz="2000" dirty="0" smtClean="0"/>
              <a:t>Clear spatial patterns in CMAQ </a:t>
            </a:r>
            <a:r>
              <a:rPr lang="en-US" sz="2000" dirty="0"/>
              <a:t>PM2.5/AOD ratio connected </a:t>
            </a:r>
            <a:r>
              <a:rPr lang="en-US" sz="2000" dirty="0" smtClean="0"/>
              <a:t>to higher resolution land surface/emission inventories are important. </a:t>
            </a:r>
          </a:p>
          <a:p>
            <a:pPr algn="just"/>
            <a:r>
              <a:rPr lang="en-US" sz="2000" dirty="0" smtClean="0"/>
              <a:t>Strong </a:t>
            </a:r>
            <a:r>
              <a:rPr lang="en-US" sz="2000" dirty="0"/>
              <a:t>d</a:t>
            </a:r>
            <a:r>
              <a:rPr lang="en-US" sz="2000" dirty="0" smtClean="0"/>
              <a:t>ifferences seem to occur in the magnitude of the PM2.5/AOD ratio for the different approaches. </a:t>
            </a:r>
          </a:p>
        </p:txBody>
      </p:sp>
      <p:sp>
        <p:nvSpPr>
          <p:cNvPr id="8" name="Footer Placeholder 7"/>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C2BC32C-5FE7-4192-8736-36127EFAF4B3}" type="slidenum">
              <a:rPr lang="en-US" smtClean="0"/>
              <a:pPr/>
              <a:t>5</a:t>
            </a:fld>
            <a:endParaRPr lang="en-US"/>
          </a:p>
        </p:txBody>
      </p:sp>
      <p:pic>
        <p:nvPicPr>
          <p:cNvPr id="6" name="Picture 5"/>
          <p:cNvPicPr>
            <a:picLocks noChangeAspect="1"/>
          </p:cNvPicPr>
          <p:nvPr/>
        </p:nvPicPr>
        <p:blipFill>
          <a:blip r:embed="rId2" cstate="print"/>
          <a:srcRect l="5667" t="10247" r="7130" b="17548"/>
          <a:stretch>
            <a:fillRect/>
          </a:stretch>
        </p:blipFill>
        <p:spPr bwMode="auto">
          <a:xfrm>
            <a:off x="1206500" y="3886200"/>
            <a:ext cx="3072384" cy="2286000"/>
          </a:xfrm>
          <a:prstGeom prst="rect">
            <a:avLst/>
          </a:prstGeom>
          <a:noFill/>
          <a:ln w="9525">
            <a:noFill/>
            <a:miter lim="800000"/>
            <a:headEnd/>
            <a:tailEnd/>
          </a:ln>
        </p:spPr>
      </p:pic>
      <p:pic>
        <p:nvPicPr>
          <p:cNvPr id="7" name="Picture 6"/>
          <p:cNvPicPr>
            <a:picLocks noChangeAspect="1"/>
          </p:cNvPicPr>
          <p:nvPr/>
        </p:nvPicPr>
        <p:blipFill>
          <a:blip r:embed="rId3" cstate="print"/>
          <a:srcRect l="5302" t="12107" r="7678" b="17290"/>
          <a:stretch>
            <a:fillRect/>
          </a:stretch>
        </p:blipFill>
        <p:spPr bwMode="auto">
          <a:xfrm>
            <a:off x="4852416" y="3886200"/>
            <a:ext cx="3072384" cy="2286000"/>
          </a:xfrm>
          <a:prstGeom prst="rect">
            <a:avLst/>
          </a:prstGeom>
          <a:noFill/>
          <a:ln w="9525">
            <a:noFill/>
            <a:miter lim="800000"/>
            <a:headEnd/>
            <a:tailEnd/>
          </a:ln>
        </p:spPr>
      </p:pic>
    </p:spTree>
    <p:extLst>
      <p:ext uri="{BB962C8B-B14F-4D97-AF65-F5344CB8AC3E}">
        <p14:creationId xmlns:p14="http://schemas.microsoft.com/office/powerpoint/2010/main" val="2426755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study case</a:t>
            </a:r>
            <a:endParaRPr lang="en-US" dirty="0"/>
          </a:p>
        </p:txBody>
      </p:sp>
      <p:sp>
        <p:nvSpPr>
          <p:cNvPr id="3" name="Content Placeholder 2"/>
          <p:cNvSpPr>
            <a:spLocks noGrp="1"/>
          </p:cNvSpPr>
          <p:nvPr>
            <p:ph idx="1"/>
          </p:nvPr>
        </p:nvSpPr>
        <p:spPr/>
        <p:txBody>
          <a:bodyPr>
            <a:normAutofit/>
          </a:bodyPr>
          <a:lstStyle/>
          <a:p>
            <a:pPr algn="just"/>
            <a:r>
              <a:rPr lang="en-US" sz="2000" dirty="0" smtClean="0"/>
              <a:t>Assessment of PM2.5 estimation in a local study for better understanding critical factors under more controlled conditions.</a:t>
            </a:r>
          </a:p>
          <a:p>
            <a:pPr algn="just"/>
            <a:r>
              <a:rPr lang="en-US" sz="2000" dirty="0" smtClean="0"/>
              <a:t>Use of neural network (NN) for potential PM2.5-AOD non-linearity. </a:t>
            </a:r>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pic>
        <p:nvPicPr>
          <p:cNvPr id="34819" name="Picture 3"/>
          <p:cNvPicPr>
            <a:picLocks noChangeArrowheads="1"/>
          </p:cNvPicPr>
          <p:nvPr/>
        </p:nvPicPr>
        <p:blipFill>
          <a:blip r:embed="rId2" cstate="print"/>
          <a:srcRect l="12857" r="12857" b="4762"/>
          <a:stretch>
            <a:fillRect/>
          </a:stretch>
        </p:blipFill>
        <p:spPr bwMode="auto">
          <a:xfrm>
            <a:off x="5890845" y="2971800"/>
            <a:ext cx="2825496" cy="2743200"/>
          </a:xfrm>
          <a:prstGeom prst="rect">
            <a:avLst/>
          </a:prstGeom>
          <a:noFill/>
          <a:ln w="9525">
            <a:noFill/>
            <a:miter lim="800000"/>
            <a:headEnd/>
            <a:tailEnd/>
          </a:ln>
          <a:effectLst/>
        </p:spPr>
      </p:pic>
      <p:sp>
        <p:nvSpPr>
          <p:cNvPr id="7" name="Rectangle 6"/>
          <p:cNvSpPr/>
          <p:nvPr/>
        </p:nvSpPr>
        <p:spPr>
          <a:xfrm>
            <a:off x="457200" y="2667000"/>
            <a:ext cx="5029200" cy="2567369"/>
          </a:xfrm>
          <a:prstGeom prst="rect">
            <a:avLst/>
          </a:prstGeom>
        </p:spPr>
        <p:txBody>
          <a:bodyPr wrap="square">
            <a:spAutoFit/>
          </a:bodyPr>
          <a:lstStyle/>
          <a:p>
            <a:pPr marL="227013" indent="-227013" algn="just">
              <a:spcBef>
                <a:spcPts val="480"/>
              </a:spcBef>
              <a:buFont typeface="Arial" pitchFamily="34" charset="0"/>
              <a:buChar char="•"/>
            </a:pPr>
            <a:r>
              <a:rPr lang="en-US" sz="2000" dirty="0" smtClean="0">
                <a:latin typeface="Times New Roman" pitchFamily="18" charset="0"/>
                <a:cs typeface="Times New Roman" pitchFamily="18" charset="0"/>
              </a:rPr>
              <a:t>Explore the effect of other factors along with AOD as NN </a:t>
            </a:r>
            <a:r>
              <a:rPr lang="en-US" sz="2000" dirty="0" err="1" smtClean="0">
                <a:latin typeface="Times New Roman" pitchFamily="18" charset="0"/>
                <a:cs typeface="Times New Roman" pitchFamily="18" charset="0"/>
              </a:rPr>
              <a:t>regressors</a:t>
            </a:r>
            <a:r>
              <a:rPr lang="en-US" sz="2000" dirty="0" smtClean="0">
                <a:latin typeface="Times New Roman" pitchFamily="18" charset="0"/>
                <a:cs typeface="Times New Roman" pitchFamily="18" charset="0"/>
              </a:rPr>
              <a:t>.</a:t>
            </a:r>
          </a:p>
          <a:p>
            <a:pPr marL="227013" indent="-227013" algn="just">
              <a:spcBef>
                <a:spcPts val="480"/>
              </a:spcBef>
              <a:buFont typeface="Arial" pitchFamily="34" charset="0"/>
              <a:buChar char="•"/>
            </a:pPr>
            <a:r>
              <a:rPr lang="en-US" sz="2000" dirty="0" smtClean="0">
                <a:latin typeface="Times New Roman" pitchFamily="18" charset="0"/>
                <a:cs typeface="Times New Roman" pitchFamily="18" charset="0"/>
              </a:rPr>
              <a:t>Explore the effect of seasonal variability.</a:t>
            </a:r>
          </a:p>
          <a:p>
            <a:pPr marL="227013" indent="-227013" algn="just">
              <a:spcBef>
                <a:spcPts val="480"/>
              </a:spcBef>
              <a:buFont typeface="Arial" pitchFamily="34" charset="0"/>
              <a:buChar char="•"/>
            </a:pPr>
            <a:r>
              <a:rPr lang="en-US" sz="2000" dirty="0" smtClean="0">
                <a:latin typeface="Times New Roman" pitchFamily="18" charset="0"/>
                <a:cs typeface="Times New Roman" pitchFamily="18" charset="0"/>
              </a:rPr>
              <a:t>AOD retrievals from AERONET.</a:t>
            </a:r>
          </a:p>
          <a:p>
            <a:pPr marL="227013" indent="-227013" algn="just">
              <a:spcBef>
                <a:spcPts val="480"/>
              </a:spcBef>
              <a:buFont typeface="Arial" pitchFamily="34" charset="0"/>
              <a:buChar char="•"/>
            </a:pPr>
            <a:r>
              <a:rPr lang="en-US" sz="2000" dirty="0" smtClean="0">
                <a:latin typeface="Times New Roman" pitchFamily="18" charset="0"/>
                <a:cs typeface="Times New Roman" pitchFamily="18" charset="0"/>
              </a:rPr>
              <a:t>PBL from direct Lidar observations.</a:t>
            </a:r>
          </a:p>
          <a:p>
            <a:pPr marL="227013" indent="-227013" algn="just">
              <a:spcBef>
                <a:spcPts val="480"/>
              </a:spcBef>
              <a:buFont typeface="Arial" pitchFamily="34" charset="0"/>
              <a:buChar char="•"/>
            </a:pPr>
            <a:r>
              <a:rPr lang="en-US" sz="2000" dirty="0" smtClean="0">
                <a:latin typeface="Times New Roman" pitchFamily="18" charset="0"/>
                <a:cs typeface="Times New Roman" pitchFamily="18" charset="0"/>
              </a:rPr>
              <a:t>Meteorology from weather stations. </a:t>
            </a:r>
          </a:p>
          <a:p>
            <a:pPr marL="227013" indent="-227013" algn="just">
              <a:spcBef>
                <a:spcPts val="480"/>
              </a:spcBef>
              <a:buFont typeface="Arial" pitchFamily="34" charset="0"/>
              <a:buChar char="•"/>
            </a:pPr>
            <a:r>
              <a:rPr lang="en-US" sz="2000" dirty="0" smtClean="0">
                <a:latin typeface="Times New Roman" pitchFamily="18" charset="0"/>
                <a:cs typeface="Times New Roman" pitchFamily="18" charset="0"/>
              </a:rPr>
              <a:t>PM2.5 from TEOM monitor at CCNY.</a:t>
            </a:r>
          </a:p>
        </p:txBody>
      </p:sp>
      <p:sp>
        <p:nvSpPr>
          <p:cNvPr id="5" name="Slide Number Placeholder 4"/>
          <p:cNvSpPr>
            <a:spLocks noGrp="1"/>
          </p:cNvSpPr>
          <p:nvPr>
            <p:ph type="sldNum" sz="quarter" idx="12"/>
          </p:nvPr>
        </p:nvSpPr>
        <p:spPr/>
        <p:txBody>
          <a:bodyPr/>
          <a:lstStyle/>
          <a:p>
            <a:fld id="{DC2BC32C-5FE7-4192-8736-36127EFAF4B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factors Assessment</a:t>
            </a:r>
            <a:endParaRPr lang="en-US" dirty="0"/>
          </a:p>
        </p:txBody>
      </p:sp>
      <p:sp>
        <p:nvSpPr>
          <p:cNvPr id="3" name="Content Placeholder 2"/>
          <p:cNvSpPr>
            <a:spLocks noGrp="1"/>
          </p:cNvSpPr>
          <p:nvPr>
            <p:ph sz="half" idx="1"/>
          </p:nvPr>
        </p:nvSpPr>
        <p:spPr>
          <a:xfrm>
            <a:off x="457200" y="1600200"/>
            <a:ext cx="2743200" cy="4297363"/>
          </a:xfrm>
        </p:spPr>
        <p:txBody>
          <a:bodyPr>
            <a:normAutofit/>
          </a:bodyPr>
          <a:lstStyle/>
          <a:p>
            <a:pPr algn="just"/>
            <a:r>
              <a:rPr lang="en-US" sz="2000" dirty="0" smtClean="0"/>
              <a:t>PBL height found to be the most relevant variable.</a:t>
            </a:r>
          </a:p>
          <a:p>
            <a:pPr algn="just"/>
            <a:r>
              <a:rPr lang="en-US" sz="2000" dirty="0" smtClean="0"/>
              <a:t>Temperature shows some sensitivity (most likely indicative of the co-varying nature between temperature and PBL height).</a:t>
            </a:r>
          </a:p>
          <a:p>
            <a:pPr algn="just"/>
            <a:endParaRPr lang="en-US" sz="2000" dirty="0"/>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pic>
        <p:nvPicPr>
          <p:cNvPr id="29698" name="Picture 2"/>
          <p:cNvPicPr>
            <a:picLocks noChangeAspect="1" noChangeArrowheads="1"/>
          </p:cNvPicPr>
          <p:nvPr/>
        </p:nvPicPr>
        <p:blipFill>
          <a:blip r:embed="rId2" cstate="print"/>
          <a:srcRect/>
          <a:stretch>
            <a:fillRect/>
          </a:stretch>
        </p:blipFill>
        <p:spPr bwMode="auto">
          <a:xfrm>
            <a:off x="6159765" y="3962400"/>
            <a:ext cx="2844800" cy="210312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a:stretch>
            <a:fillRect/>
          </a:stretch>
        </p:blipFill>
        <p:spPr bwMode="auto">
          <a:xfrm>
            <a:off x="6172200" y="1676400"/>
            <a:ext cx="2844800" cy="2103120"/>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cstate="print"/>
          <a:srcRect/>
          <a:stretch>
            <a:fillRect/>
          </a:stretch>
        </p:blipFill>
        <p:spPr bwMode="auto">
          <a:xfrm>
            <a:off x="3352800" y="3916680"/>
            <a:ext cx="2844800" cy="2103120"/>
          </a:xfrm>
          <a:prstGeom prst="rect">
            <a:avLst/>
          </a:prstGeom>
          <a:noFill/>
          <a:ln w="9525">
            <a:noFill/>
            <a:miter lim="800000"/>
            <a:headEnd/>
            <a:tailEnd/>
          </a:ln>
          <a:effectLst/>
        </p:spPr>
      </p:pic>
      <p:pic>
        <p:nvPicPr>
          <p:cNvPr id="29702" name="Picture 6"/>
          <p:cNvPicPr>
            <a:picLocks noChangeAspect="1" noChangeArrowheads="1"/>
          </p:cNvPicPr>
          <p:nvPr/>
        </p:nvPicPr>
        <p:blipFill>
          <a:blip r:embed="rId5" cstate="print"/>
          <a:srcRect/>
          <a:stretch>
            <a:fillRect/>
          </a:stretch>
        </p:blipFill>
        <p:spPr bwMode="auto">
          <a:xfrm>
            <a:off x="3348474" y="1676400"/>
            <a:ext cx="2844800" cy="2103120"/>
          </a:xfrm>
          <a:prstGeom prst="rect">
            <a:avLst/>
          </a:prstGeom>
          <a:noFill/>
          <a:ln w="9525">
            <a:noFill/>
            <a:miter lim="800000"/>
            <a:headEnd/>
            <a:tailEnd/>
          </a:ln>
          <a:effectLst/>
        </p:spPr>
      </p:pic>
      <p:sp>
        <p:nvSpPr>
          <p:cNvPr id="11" name="Rectangle 10"/>
          <p:cNvSpPr/>
          <p:nvPr/>
        </p:nvSpPr>
        <p:spPr>
          <a:xfrm>
            <a:off x="6129703" y="3886200"/>
            <a:ext cx="2785697" cy="22098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C2BC32C-5FE7-4192-8736-36127EFAF4B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Seasonality assessment</a:t>
            </a:r>
            <a:endParaRPr lang="en-US" dirty="0"/>
          </a:p>
        </p:txBody>
      </p:sp>
      <p:sp>
        <p:nvSpPr>
          <p:cNvPr id="3" name="Content Placeholder 2"/>
          <p:cNvSpPr>
            <a:spLocks noGrp="1"/>
          </p:cNvSpPr>
          <p:nvPr>
            <p:ph idx="1"/>
          </p:nvPr>
        </p:nvSpPr>
        <p:spPr/>
        <p:txBody>
          <a:bodyPr>
            <a:normAutofit/>
          </a:bodyPr>
          <a:lstStyle/>
          <a:p>
            <a:pPr algn="just"/>
            <a:r>
              <a:rPr lang="en-US" sz="2000" dirty="0" smtClean="0"/>
              <a:t>Further improvements can be observed if data are restricted by seasons.  Biggest improvement in PBL height addition is observed in summer, consistent with stronger convective conditions associated with urban heat island. </a:t>
            </a:r>
          </a:p>
          <a:p>
            <a:pPr marL="0" indent="0" algn="just">
              <a:buNone/>
            </a:pPr>
            <a:endParaRPr lang="en-US" sz="2000" dirty="0"/>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pic>
        <p:nvPicPr>
          <p:cNvPr id="30722" name="Picture 2"/>
          <p:cNvPicPr>
            <a:picLocks noChangeAspect="1" noChangeArrowheads="1"/>
          </p:cNvPicPr>
          <p:nvPr/>
        </p:nvPicPr>
        <p:blipFill>
          <a:blip r:embed="rId2" cstate="print"/>
          <a:srcRect/>
          <a:stretch>
            <a:fillRect/>
          </a:stretch>
        </p:blipFill>
        <p:spPr bwMode="auto">
          <a:xfrm>
            <a:off x="1190656" y="3124200"/>
            <a:ext cx="3092174" cy="228600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cstate="print"/>
          <a:srcRect/>
          <a:stretch>
            <a:fillRect/>
          </a:stretch>
        </p:blipFill>
        <p:spPr bwMode="auto">
          <a:xfrm>
            <a:off x="4853355" y="3124200"/>
            <a:ext cx="3092174" cy="2286000"/>
          </a:xfrm>
          <a:prstGeom prst="rect">
            <a:avLst/>
          </a:prstGeom>
          <a:noFill/>
          <a:ln w="9525">
            <a:noFill/>
            <a:miter lim="800000"/>
            <a:headEnd/>
            <a:tailEnd/>
          </a:ln>
          <a:effectLst/>
        </p:spPr>
      </p:pic>
      <p:pic>
        <p:nvPicPr>
          <p:cNvPr id="7" name="Picture 6"/>
          <p:cNvPicPr/>
          <p:nvPr/>
        </p:nvPicPr>
        <p:blipFill>
          <a:blip r:embed="rId4" cstate="print"/>
          <a:srcRect l="13721" t="9995" r="9685" b="85880"/>
          <a:stretch>
            <a:fillRect/>
          </a:stretch>
        </p:blipFill>
        <p:spPr bwMode="auto">
          <a:xfrm>
            <a:off x="1828800" y="5562600"/>
            <a:ext cx="5486400" cy="27432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C2BC32C-5FE7-4192-8736-36127EFAF4B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study case</a:t>
            </a:r>
            <a:endParaRPr lang="en-US" dirty="0"/>
          </a:p>
        </p:txBody>
      </p:sp>
      <p:sp>
        <p:nvSpPr>
          <p:cNvPr id="3" name="Content Placeholder 2"/>
          <p:cNvSpPr>
            <a:spLocks noGrp="1"/>
          </p:cNvSpPr>
          <p:nvPr>
            <p:ph idx="1"/>
          </p:nvPr>
        </p:nvSpPr>
        <p:spPr/>
        <p:txBody>
          <a:bodyPr>
            <a:noAutofit/>
          </a:bodyPr>
          <a:lstStyle/>
          <a:p>
            <a:pPr algn="just"/>
            <a:r>
              <a:rPr lang="en-US" sz="2000" dirty="0" smtClean="0"/>
              <a:t>Local experiments indicate sensitivity of PM2.5 estimator to PBL height under certain conditions. </a:t>
            </a:r>
          </a:p>
          <a:p>
            <a:pPr algn="just"/>
            <a:r>
              <a:rPr lang="en-US" sz="2000" dirty="0" smtClean="0"/>
              <a:t>Therefore, it is reasonable to apply satellite AOD and WRF PBL heights into the NN to evaluate PM2.5 estimations. </a:t>
            </a:r>
          </a:p>
        </p:txBody>
      </p:sp>
      <p:sp>
        <p:nvSpPr>
          <p:cNvPr id="4" name="Footer Placeholder 3"/>
          <p:cNvSpPr>
            <a:spLocks noGrp="1"/>
          </p:cNvSpPr>
          <p:nvPr>
            <p:ph type="ftr" sz="quarter" idx="11"/>
          </p:nvPr>
        </p:nvSpPr>
        <p:spPr/>
        <p:txBody>
          <a:bodyPr/>
          <a:lstStyle/>
          <a:p>
            <a:r>
              <a:rPr lang="en-US" smtClean="0">
                <a:solidFill>
                  <a:schemeClr val="bg1">
                    <a:lumMod val="50000"/>
                  </a:schemeClr>
                </a:solidFill>
                <a:latin typeface="Times New Roman" pitchFamily="18" charset="0"/>
                <a:cs typeface="Times New Roman" pitchFamily="18" charset="0"/>
              </a:rPr>
              <a:t>12th Annual CMAS Conference</a:t>
            </a:r>
            <a:endParaRPr lang="en-US" dirty="0" smtClean="0">
              <a:solidFill>
                <a:schemeClr val="bg1">
                  <a:lumMod val="50000"/>
                </a:schemeClr>
              </a:solidFill>
              <a:latin typeface="Times New Roman" pitchFamily="18" charset="0"/>
              <a:cs typeface="Times New Roman" pitchFamily="18" charset="0"/>
            </a:endParaRPr>
          </a:p>
        </p:txBody>
      </p:sp>
      <p:pic>
        <p:nvPicPr>
          <p:cNvPr id="5" name="Content Placeholder 6"/>
          <p:cNvPicPr>
            <a:picLocks noChangeAspect="1"/>
          </p:cNvPicPr>
          <p:nvPr/>
        </p:nvPicPr>
        <p:blipFill>
          <a:blip r:embed="rId2" cstate="print"/>
          <a:srcRect l="13908" r="12634" b="5090"/>
          <a:stretch>
            <a:fillRect/>
          </a:stretch>
        </p:blipFill>
        <p:spPr bwMode="auto">
          <a:xfrm>
            <a:off x="5791200" y="2895600"/>
            <a:ext cx="2828925" cy="2743200"/>
          </a:xfrm>
          <a:prstGeom prst="rect">
            <a:avLst/>
          </a:prstGeom>
          <a:noFill/>
          <a:ln w="9525">
            <a:noFill/>
            <a:miter lim="800000"/>
            <a:headEnd/>
            <a:tailEnd/>
          </a:ln>
        </p:spPr>
      </p:pic>
      <p:sp>
        <p:nvSpPr>
          <p:cNvPr id="8" name="Rectangle 7"/>
          <p:cNvSpPr/>
          <p:nvPr/>
        </p:nvSpPr>
        <p:spPr>
          <a:xfrm>
            <a:off x="457200" y="2964944"/>
            <a:ext cx="5029200" cy="1759456"/>
          </a:xfrm>
          <a:prstGeom prst="rect">
            <a:avLst/>
          </a:prstGeom>
        </p:spPr>
        <p:txBody>
          <a:bodyPr wrap="square">
            <a:spAutoFit/>
          </a:bodyPr>
          <a:lstStyle/>
          <a:p>
            <a:pPr marL="227013" indent="-227013" algn="just">
              <a:spcBef>
                <a:spcPts val="480"/>
              </a:spcBef>
              <a:buFont typeface="Arial" pitchFamily="34" charset="0"/>
              <a:buChar char="•"/>
            </a:pPr>
            <a:r>
              <a:rPr lang="en-US" sz="2000" dirty="0" smtClean="0">
                <a:latin typeface="Times New Roman" pitchFamily="18" charset="0"/>
                <a:cs typeface="Times New Roman" pitchFamily="18" charset="0"/>
              </a:rPr>
              <a:t>Combined MODIS Terra and Aqua AOD.</a:t>
            </a:r>
          </a:p>
          <a:p>
            <a:pPr marL="227013" indent="-227013" algn="just">
              <a:spcBef>
                <a:spcPts val="480"/>
              </a:spcBef>
              <a:buFont typeface="Arial" pitchFamily="34" charset="0"/>
              <a:buChar char="•"/>
            </a:pPr>
            <a:r>
              <a:rPr lang="en-US" sz="2000" dirty="0" smtClean="0">
                <a:latin typeface="Times New Roman" pitchFamily="18" charset="0"/>
                <a:cs typeface="Times New Roman" pitchFamily="18" charset="0"/>
              </a:rPr>
              <a:t>WRF PBL data available from the EPA-RSIG portal. </a:t>
            </a:r>
          </a:p>
          <a:p>
            <a:pPr marL="227013" indent="-227013" algn="just">
              <a:spcBef>
                <a:spcPts val="480"/>
              </a:spcBef>
              <a:buFont typeface="Arial" pitchFamily="34" charset="0"/>
              <a:buChar char="•"/>
            </a:pPr>
            <a:r>
              <a:rPr lang="en-US" sz="2000" dirty="0" err="1" smtClean="0">
                <a:latin typeface="Times New Roman" pitchFamily="18" charset="0"/>
                <a:cs typeface="Times New Roman" pitchFamily="18" charset="0"/>
              </a:rPr>
              <a:t>AIRNow</a:t>
            </a:r>
            <a:r>
              <a:rPr lang="en-US" sz="2000" dirty="0" smtClean="0">
                <a:latin typeface="Times New Roman" pitchFamily="18" charset="0"/>
                <a:cs typeface="Times New Roman" pitchFamily="18" charset="0"/>
              </a:rPr>
              <a:t> PM2.5 used to train the NN with focus on New York state.</a:t>
            </a:r>
          </a:p>
        </p:txBody>
      </p:sp>
      <p:sp>
        <p:nvSpPr>
          <p:cNvPr id="6" name="Slide Number Placeholder 5"/>
          <p:cNvSpPr>
            <a:spLocks noGrp="1"/>
          </p:cNvSpPr>
          <p:nvPr>
            <p:ph type="sldNum" sz="quarter" idx="12"/>
          </p:nvPr>
        </p:nvSpPr>
        <p:spPr/>
        <p:txBody>
          <a:bodyPr/>
          <a:lstStyle/>
          <a:p>
            <a:fld id="{DC2BC32C-5FE7-4192-8736-36127EFAF4B3}"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16878</TotalTime>
  <Words>1920</Words>
  <Application>Microsoft Office PowerPoint</Application>
  <PresentationFormat>On-screen Show (4:3)</PresentationFormat>
  <Paragraphs>286</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Assessment of PM2.5 retrievals using a combination of satellite AOD and WRF PBL heights in comparison to  WRF/CMAQ bias corrected outputs</vt:lpstr>
      <vt:lpstr>Motivation</vt:lpstr>
      <vt:lpstr>Current CMAQ Performance</vt:lpstr>
      <vt:lpstr>CURRENT  Satellite Approach</vt:lpstr>
      <vt:lpstr>Problems with Current approach</vt:lpstr>
      <vt:lpstr>Local study case</vt:lpstr>
      <vt:lpstr>Additional factors Assessment</vt:lpstr>
      <vt:lpstr>Seasonality assessment</vt:lpstr>
      <vt:lpstr>Regional study case</vt:lpstr>
      <vt:lpstr>Preliminary pm2.5 products assessment</vt:lpstr>
      <vt:lpstr>Seasonality assessment</vt:lpstr>
      <vt:lpstr>Implementing NN for PM2.5 mapping</vt:lpstr>
      <vt:lpstr>Implementing NN for PM2.5 mapping</vt:lpstr>
      <vt:lpstr>Improving CMAQ forecasts</vt:lpstr>
      <vt:lpstr>Relevant Variables / performance</vt:lpstr>
      <vt:lpstr>CMAQ Bias dependence on meteorology</vt:lpstr>
      <vt:lpstr>Robustness of NN (2 cases)</vt:lpstr>
      <vt:lpstr>conclusions</vt:lpstr>
      <vt:lpstr>acknowledgments</vt:lpstr>
      <vt:lpstr>Questions ??</vt:lpstr>
      <vt:lpstr>Additional Slides</vt:lpstr>
      <vt:lpstr>references</vt:lpstr>
      <vt:lpstr>additional satellite products</vt:lpstr>
      <vt:lpstr>Various Combination of  satellite and cmaq</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lina_cordero</dc:creator>
  <cp:lastModifiedBy>JVS</cp:lastModifiedBy>
  <cp:revision>1266</cp:revision>
  <cp:lastPrinted>2013-10-24T16:52:23Z</cp:lastPrinted>
  <dcterms:created xsi:type="dcterms:W3CDTF">2013-04-19T18:23:21Z</dcterms:created>
  <dcterms:modified xsi:type="dcterms:W3CDTF">2013-10-30T16:21:52Z</dcterms:modified>
</cp:coreProperties>
</file>