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2"/>
    <p:sldMasterId id="2147483685" r:id="rId3"/>
    <p:sldMasterId id="2147483698" r:id="rId4"/>
  </p:sldMasterIdLst>
  <p:notesMasterIdLst>
    <p:notesMasterId r:id="rId33"/>
  </p:notesMasterIdLst>
  <p:handoutMasterIdLst>
    <p:handoutMasterId r:id="rId34"/>
  </p:handoutMasterIdLst>
  <p:sldIdLst>
    <p:sldId id="303" r:id="rId5"/>
    <p:sldId id="305" r:id="rId6"/>
    <p:sldId id="306" r:id="rId7"/>
    <p:sldId id="309" r:id="rId8"/>
    <p:sldId id="310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33" r:id="rId27"/>
    <p:sldId id="329" r:id="rId28"/>
    <p:sldId id="330" r:id="rId29"/>
    <p:sldId id="331" r:id="rId30"/>
    <p:sldId id="332" r:id="rId31"/>
    <p:sldId id="334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47" autoAdjust="0"/>
  </p:normalViewPr>
  <p:slideViewPr>
    <p:cSldViewPr snapToObjects="1">
      <p:cViewPr varScale="1">
        <p:scale>
          <a:sx n="131" d="100"/>
          <a:sy n="13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7" d="100"/>
          <a:sy n="97" d="100"/>
        </p:scale>
        <p:origin x="-3492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848FEA-42E0-4884-8277-22B2AC09FFC3}" type="slidenum">
              <a:rPr lang="ja-JP" altLang="en-US"/>
              <a:pPr/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5226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8BA52A-0641-4AE0-988D-DE8D864D37BE}" type="slidenum">
              <a:rPr lang="ja-JP" altLang="en-US"/>
              <a:pPr/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096449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豊田中央研究所の茶谷です。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月中国北京高濃度大気汚染に対する領域モデル解析と題して、発表させて頂きます。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(20)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A52A-0641-4AE0-988D-DE8D864D37BE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logo_mono_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2160" y="6381328"/>
            <a:ext cx="3031846" cy="382981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0364" y="381000"/>
            <a:ext cx="8363272" cy="2127250"/>
          </a:xfrm>
        </p:spPr>
        <p:txBody>
          <a:bodyPr anchor="ctr"/>
          <a:lstStyle>
            <a:lvl1pPr algn="ctr">
              <a:defRPr sz="44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9532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 baseline="0">
                <a:latin typeface="Arial" pitchFamily="34" charset="0"/>
                <a:ea typeface="ＭＳ Ｐゴシック" pitchFamily="50" charset="-128"/>
              </a:defRPr>
            </a:lvl1pPr>
          </a:lstStyle>
          <a:p>
            <a:pPr lvl="0"/>
            <a:r>
              <a:rPr lang="ja-JP" altLang="en-US" noProof="0" dirty="0" smtClean="0"/>
              <a:t>マスタ サブタイトルの書式設定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96EBD7-DA38-4FD6-943B-2554D10CA5FC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66700" y="2889251"/>
            <a:ext cx="2870689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137389" y="2889251"/>
            <a:ext cx="2869223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6006612" y="2889251"/>
            <a:ext cx="2870688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AC84-42EA-4884-90DB-2ABDFDB916F4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8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31523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2CED4-BB5D-4950-8768-B1D38D84980B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50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1"/>
            <a:ext cx="4044462" cy="21891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6F9141-1D7E-4D4F-9966-A6E0F0932673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60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600201"/>
            <a:ext cx="4044462" cy="4530725"/>
          </a:xfrm>
        </p:spPr>
        <p:txBody>
          <a:bodyPr/>
          <a:lstStyle/>
          <a:p>
            <a:r>
              <a:rPr lang="ja-JP" altLang="en-US" smtClean="0"/>
              <a:t>アイコンをクリックしてクリップ アートを追加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B36FFC-4A8E-4674-978A-3C43CA6CBFDB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81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48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3848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defRPr sz="2000" baseline="0">
                <a:latin typeface="Arial" pitchFamily="34" charset="0"/>
                <a:ea typeface="ＭＳ Ｐゴシック" pitchFamily="50" charset="-128"/>
              </a:defRPr>
            </a:lvl1pPr>
            <a:lvl2pPr>
              <a:defRPr sz="2000" baseline="0">
                <a:latin typeface="Arial" pitchFamily="34" charset="0"/>
                <a:ea typeface="ＭＳ Ｐゴシック" pitchFamily="50" charset="-128"/>
              </a:defRPr>
            </a:lvl2pPr>
            <a:lvl3pPr>
              <a:defRPr sz="2000" baseline="0">
                <a:latin typeface="Arial" pitchFamily="34" charset="0"/>
                <a:ea typeface="ＭＳ Ｐゴシック" pitchFamily="50" charset="-128"/>
              </a:defRPr>
            </a:lvl3pPr>
            <a:lvl4pPr>
              <a:defRPr sz="2000" baseline="0">
                <a:latin typeface="Arial" pitchFamily="34" charset="0"/>
                <a:ea typeface="ＭＳ Ｐゴシック" pitchFamily="50" charset="-128"/>
              </a:defRPr>
            </a:lvl4pPr>
            <a:lvl5pPr>
              <a:defRPr sz="2000" baseline="0">
                <a:latin typeface="Arial" pitchFamily="34" charset="0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19472"/>
            <a:ext cx="2133600" cy="457200"/>
          </a:xfrm>
        </p:spPr>
        <p:txBody>
          <a:bodyPr/>
          <a:lstStyle>
            <a:lvl1pPr>
              <a:defRPr sz="1400" baseline="0">
                <a:solidFill>
                  <a:schemeClr val="bg2"/>
                </a:solidFill>
              </a:defRPr>
            </a:lvl1pPr>
          </a:lstStyle>
          <a:p>
            <a:fld id="{88151203-A72C-487C-B594-566CAEA203A0}" type="slidenum">
              <a:rPr lang="ja-JP" altLang="en-US" smtClean="0">
                <a:solidFill>
                  <a:srgbClr val="FFCC00"/>
                </a:solidFill>
              </a:rPr>
              <a:pPr/>
              <a:t>&lt;#&gt;</a:t>
            </a:fld>
            <a:endParaRPr lang="en-US" altLang="ja-JP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28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5867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5867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kground2"/>
          <p:cNvPicPr>
            <a:picLocks noChangeAspect="1" noChangeArrowheads="1"/>
          </p:cNvPicPr>
          <p:nvPr/>
        </p:nvPicPr>
        <p:blipFill>
          <a:blip r:embed="rId3" cstate="print"/>
          <a:srcRect b="82236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7086600" y="6096000"/>
          <a:ext cx="1841500" cy="533400"/>
        </p:xfrm>
        <a:graphic>
          <a:graphicData uri="http://schemas.openxmlformats.org/presentationml/2006/ole">
            <p:oleObj spid="_x0000_s3074" name="Image" r:id="rId4" imgW="3733333" imgH="1079365" progId="">
              <p:embed/>
            </p:oleObj>
          </a:graphicData>
        </a:graphic>
      </p:graphicFrame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1357313"/>
            <a:ext cx="9144000" cy="550068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835025" eaLnBrk="1" hangingPunct="1">
              <a:defRPr/>
            </a:pPr>
            <a:endParaRPr lang="zh-CN" altLang="en-US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291362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01982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1921343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48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3848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88274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4724-D2E1-4B1E-9FFA-EB95C9174170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775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52728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44687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271226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3344414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42829649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090583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33134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8B307-DB20-4F9C-8263-8915E1AA20EE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58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58799-D3E6-41C6-AA63-BAC01396F8F0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8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47B94-8224-4674-8BD1-9089F8E43D0D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1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112A4-63AF-4B96-85A5-4A0FF2309A5D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5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924A-CCDD-458A-9AD7-1A3C477A80BD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44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9480-B3A2-48A1-A2DB-6906F6D02FB9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50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5D7B525-7C53-4912-B66C-648EE8FC9EC5}" type="slidenum">
              <a:rPr lang="ja-JP" altLang="en-US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764704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aseline="0">
          <a:solidFill>
            <a:schemeClr val="tx1"/>
          </a:solidFill>
          <a:latin typeface="Arial" pitchFamily="34" charset="0"/>
          <a:ea typeface="ＭＳ Ｐゴシック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bkground2"/>
          <p:cNvPicPr>
            <a:picLocks noChangeAspect="1" noChangeArrowheads="1"/>
          </p:cNvPicPr>
          <p:nvPr/>
        </p:nvPicPr>
        <p:blipFill>
          <a:blip r:embed="rId15" cstate="print"/>
          <a:srcRect b="82236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900" tIns="44450" rIns="8890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level</a:t>
            </a:r>
          </a:p>
          <a:p>
            <a:pPr lvl="4"/>
            <a:r>
              <a:rPr lang="en-US" altLang="zh-CN" smtClean="0"/>
              <a:t>level</a:t>
            </a:r>
          </a:p>
          <a:p>
            <a:pPr lvl="3"/>
            <a:endParaRPr lang="en-US" altLang="zh-CN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086600" y="6096000"/>
          <a:ext cx="1841500" cy="533400"/>
        </p:xfrm>
        <a:graphic>
          <a:graphicData uri="http://schemas.openxmlformats.org/presentationml/2006/ole">
            <p:oleObj spid="_x0000_s2050" name="Image" r:id="rId16" imgW="3733333" imgH="1079365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宋体" pitchFamily="2" charset="-122"/>
          <a:cs typeface="宋体" charset="0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  <a:cs typeface="宋体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  <a:cs typeface="宋体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  <a:cs typeface="宋体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  <a:cs typeface="宋体" charset="0"/>
        </a:defRPr>
      </a:lvl5pPr>
      <a:lvl6pPr marL="457200" algn="l" defTabSz="9017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6pPr>
      <a:lvl7pPr marL="914400" algn="l" defTabSz="9017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7pPr>
      <a:lvl8pPr marL="1371600" algn="l" defTabSz="9017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8pPr>
      <a:lvl9pPr marL="1828800" algn="l" defTabSz="9017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宋体" pitchFamily="2" charset="-122"/>
        </a:defRPr>
      </a:lvl9pPr>
    </p:titleStyle>
    <p:bodyStyle>
      <a:lvl1pPr marL="338138" indent="-338138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宋体" pitchFamily="2" charset="-122"/>
          <a:cs typeface="宋体" charset="0"/>
        </a:defRPr>
      </a:lvl1pPr>
      <a:lvl2pPr marL="733425" indent="-276225" algn="l" defTabSz="9017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宋体" pitchFamily="2" charset="-122"/>
          <a:cs typeface="宋体" charset="0"/>
        </a:defRPr>
      </a:lvl2pPr>
      <a:lvl3pPr marL="1127125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 b="1">
          <a:solidFill>
            <a:schemeClr val="tx1"/>
          </a:solidFill>
          <a:latin typeface="+mn-lt"/>
          <a:ea typeface="宋体" pitchFamily="2" charset="-122"/>
          <a:cs typeface="宋体" charset="0"/>
        </a:defRPr>
      </a:lvl3pPr>
      <a:lvl4pPr marL="1577975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4pPr>
      <a:lvl5pPr marL="2030413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5pPr>
      <a:lvl6pPr marL="2487613" indent="-225425" algn="l" defTabSz="901700" rtl="0" fontAlgn="base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44813" indent="-225425" algn="l" defTabSz="901700" rtl="0" fontAlgn="base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02013" indent="-225425" algn="l" defTabSz="901700" rtl="0" fontAlgn="base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59213" indent="-225425" algn="l" defTabSz="901700" rtl="0" fontAlgn="base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kground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288"/>
          <a:stretch>
            <a:fillRect/>
          </a:stretch>
        </p:blipFill>
        <p:spPr bwMode="auto">
          <a:xfrm>
            <a:off x="0" y="0"/>
            <a:ext cx="9144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0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84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text styles</a:t>
            </a:r>
          </a:p>
          <a:p>
            <a:pPr lvl="1"/>
            <a:r>
              <a:rPr lang="zh-CN" altLang="zh-CN" smtClean="0"/>
              <a:t>Second level</a:t>
            </a:r>
          </a:p>
          <a:p>
            <a:pPr lvl="2"/>
            <a:r>
              <a:rPr lang="zh-CN" altLang="zh-CN" smtClean="0"/>
              <a:t>Third level</a:t>
            </a:r>
          </a:p>
          <a:p>
            <a:pPr lvl="3"/>
            <a:r>
              <a:rPr lang="zh-CN" altLang="zh-CN" smtClean="0"/>
              <a:t>level</a:t>
            </a:r>
          </a:p>
          <a:p>
            <a:pPr lvl="4"/>
            <a:r>
              <a:rPr lang="zh-CN" altLang="zh-CN" smtClean="0"/>
              <a:t>level</a:t>
            </a:r>
          </a:p>
          <a:p>
            <a:pPr lvl="3"/>
            <a:endParaRPr lang="zh-CN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defTabSz="9017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宋体" charset="0"/>
        </a:defRPr>
      </a:lvl1pPr>
      <a:lvl2pPr algn="l" defTabSz="9017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ea typeface="宋体" pitchFamily="2" charset="-122"/>
          <a:cs typeface="宋体" charset="0"/>
        </a:defRPr>
      </a:lvl2pPr>
      <a:lvl3pPr algn="l" defTabSz="9017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ea typeface="宋体" pitchFamily="2" charset="-122"/>
          <a:cs typeface="宋体" charset="0"/>
        </a:defRPr>
      </a:lvl3pPr>
      <a:lvl4pPr algn="l" defTabSz="9017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ea typeface="宋体" pitchFamily="2" charset="-122"/>
          <a:cs typeface="宋体" charset="0"/>
        </a:defRPr>
      </a:lvl4pPr>
      <a:lvl5pPr algn="l" defTabSz="9017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ea typeface="宋体" pitchFamily="2" charset="-122"/>
          <a:cs typeface="宋体" charset="0"/>
        </a:defRPr>
      </a:lvl5pPr>
      <a:lvl6pPr marL="457200" algn="l" defTabSz="9017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ea typeface="宋体" pitchFamily="2" charset="-122"/>
        </a:defRPr>
      </a:lvl6pPr>
      <a:lvl7pPr marL="914400" algn="l" defTabSz="9017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ea typeface="宋体" pitchFamily="2" charset="-122"/>
        </a:defRPr>
      </a:lvl7pPr>
      <a:lvl8pPr marL="1371600" algn="l" defTabSz="9017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ea typeface="宋体" pitchFamily="2" charset="-122"/>
        </a:defRPr>
      </a:lvl8pPr>
      <a:lvl9pPr marL="1828800" algn="l" defTabSz="9017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ea typeface="宋体" pitchFamily="2" charset="-122"/>
        </a:defRPr>
      </a:lvl9pPr>
    </p:titleStyle>
    <p:bodyStyle>
      <a:lvl1pPr marL="338138" indent="-338138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宋体" charset="0"/>
        </a:defRPr>
      </a:lvl1pPr>
      <a:lvl2pPr marL="733425" indent="-276225" algn="l" defTabSz="9017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宋体" charset="0"/>
        </a:defRPr>
      </a:lvl2pPr>
      <a:lvl3pPr marL="1127125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 b="1">
          <a:solidFill>
            <a:schemeClr val="tx1"/>
          </a:solidFill>
          <a:latin typeface="+mn-lt"/>
          <a:ea typeface="+mn-ea"/>
          <a:cs typeface="宋体" charset="0"/>
        </a:defRPr>
      </a:lvl3pPr>
      <a:lvl4pPr marL="1577975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  <a:cs typeface="宋体" charset="0"/>
        </a:defRPr>
      </a:lvl4pPr>
      <a:lvl5pPr marL="2030413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  <a:cs typeface="宋体" charset="0"/>
        </a:defRPr>
      </a:lvl5pPr>
      <a:lvl6pPr marL="2487613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44813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02013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59213" indent="-225425" algn="l" defTabSz="901700" rtl="0" eaLnBrk="0" fontAlgn="base" hangingPunct="0">
        <a:spcBef>
          <a:spcPct val="20000"/>
        </a:spcBef>
        <a:spcAft>
          <a:spcPct val="0"/>
        </a:spcAft>
        <a:buClr>
          <a:srgbClr val="AA0027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000" y="836712"/>
            <a:ext cx="9000000" cy="1224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sz="3600" b="1" dirty="0" smtClean="0"/>
              <a:t>Future prediction of </a:t>
            </a:r>
            <a:r>
              <a:rPr lang="en-US" altLang="ja-JP" sz="3600" b="1" dirty="0" err="1" smtClean="0"/>
              <a:t>tropospheric</a:t>
            </a:r>
            <a:r>
              <a:rPr lang="en-US" altLang="ja-JP" sz="3600" b="1" dirty="0" smtClean="0"/>
              <a:t> ozone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over south and east Asia in 2030</a:t>
            </a:r>
            <a:endParaRPr lang="ja-JP" altLang="en-US" sz="3600" b="1" dirty="0" smtClean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90000" y="3284984"/>
            <a:ext cx="8964000" cy="2916000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altLang="ja-JP" sz="2400" b="1" dirty="0" smtClean="0"/>
              <a:t>Satoru </a:t>
            </a:r>
            <a:r>
              <a:rPr lang="en-US" altLang="ja-JP" sz="2400" b="1" dirty="0" err="1" smtClean="0"/>
              <a:t>Chatani</a:t>
            </a:r>
            <a:r>
              <a:rPr lang="en-US" altLang="ja-JP" sz="2400" b="1" dirty="0" smtClean="0"/>
              <a:t>*</a:t>
            </a:r>
          </a:p>
          <a:p>
            <a:pPr>
              <a:spcBef>
                <a:spcPts val="0"/>
              </a:spcBef>
            </a:pPr>
            <a:r>
              <a:rPr lang="en-US" altLang="ja-JP" sz="1800" dirty="0" smtClean="0"/>
              <a:t>Toyota Central R&amp;D Labs., Inc.</a:t>
            </a:r>
          </a:p>
          <a:p>
            <a:pPr>
              <a:spcBef>
                <a:spcPts val="600"/>
              </a:spcBef>
            </a:pPr>
            <a:r>
              <a:rPr lang="en-US" altLang="ja-JP" sz="2400" dirty="0" smtClean="0"/>
              <a:t>Markus Amann and Zbigniew </a:t>
            </a:r>
            <a:r>
              <a:rPr lang="en-US" altLang="ja-JP" sz="2400" dirty="0" err="1" smtClean="0"/>
              <a:t>Klimont</a:t>
            </a:r>
            <a:endParaRPr lang="en-US" altLang="ja-JP" sz="2400" dirty="0" smtClean="0"/>
          </a:p>
          <a:p>
            <a:pPr>
              <a:spcBef>
                <a:spcPts val="0"/>
              </a:spcBef>
            </a:pPr>
            <a:r>
              <a:rPr lang="en-US" altLang="ja-JP" sz="1800" dirty="0" smtClean="0"/>
              <a:t>International Institute for Applied Systems Analysis (IIASA)</a:t>
            </a:r>
          </a:p>
          <a:p>
            <a:pPr>
              <a:spcBef>
                <a:spcPts val="600"/>
              </a:spcBef>
            </a:pPr>
            <a:r>
              <a:rPr lang="en-US" altLang="ja-JP" sz="2400" dirty="0" smtClean="0"/>
              <a:t>Anju Goel, Atul Kumar, Arabinda Mishra and Sumit Sharma</a:t>
            </a:r>
          </a:p>
          <a:p>
            <a:pPr>
              <a:spcBef>
                <a:spcPts val="0"/>
              </a:spcBef>
            </a:pPr>
            <a:r>
              <a:rPr lang="en-US" altLang="ja-JP" sz="1800" dirty="0" smtClean="0"/>
              <a:t>The Energy and Resources Institute (TERI)</a:t>
            </a:r>
          </a:p>
          <a:p>
            <a:pPr>
              <a:spcBef>
                <a:spcPts val="600"/>
              </a:spcBef>
            </a:pPr>
            <a:r>
              <a:rPr lang="en-US" altLang="ja-JP" sz="2400" dirty="0" err="1" smtClean="0"/>
              <a:t>Jiming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Hao</a:t>
            </a:r>
            <a:r>
              <a:rPr lang="en-US" altLang="ja-JP" sz="2400" dirty="0" smtClean="0"/>
              <a:t>, Shuxiao Wang, Yuxuan Wang and Bin Zhao</a:t>
            </a:r>
          </a:p>
          <a:p>
            <a:pPr>
              <a:spcBef>
                <a:spcPts val="0"/>
              </a:spcBef>
            </a:pPr>
            <a:r>
              <a:rPr lang="en-US" altLang="ja-JP" sz="1800" dirty="0" err="1" smtClean="0"/>
              <a:t>Tsinghua</a:t>
            </a:r>
            <a:r>
              <a:rPr lang="en-US" altLang="ja-JP" sz="1800" dirty="0" smtClean="0"/>
              <a:t> University</a:t>
            </a:r>
            <a:endParaRPr lang="ja-JP" altLang="en-US" sz="2400" dirty="0" smtClean="0"/>
          </a:p>
        </p:txBody>
      </p:sp>
      <p:sp>
        <p:nvSpPr>
          <p:cNvPr id="4" name="サブタイトル 5"/>
          <p:cNvSpPr txBox="1">
            <a:spLocks/>
          </p:cNvSpPr>
          <p:nvPr/>
        </p:nvSpPr>
        <p:spPr bwMode="auto">
          <a:xfrm>
            <a:off x="990000" y="6309376"/>
            <a:ext cx="716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kumimoji="1" lang="en-US" altLang="ja-JP" sz="1400" i="1" kern="0" dirty="0" smtClean="0">
                <a:solidFill>
                  <a:schemeClr val="tx2"/>
                </a:solidFill>
                <a:latin typeface="Arial" pitchFamily="34" charset="0"/>
              </a:rPr>
              <a:t>12th Annual CMAS Conference</a:t>
            </a:r>
          </a:p>
          <a:p>
            <a:pPr lvl="0" algn="ctr" eaLnBrk="1" hangingPunct="1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1" lang="en-US" altLang="ja-JP" sz="1400" i="1" kern="0" dirty="0" smtClean="0">
                <a:solidFill>
                  <a:schemeClr val="tx2"/>
                </a:solidFill>
                <a:latin typeface="Arial" pitchFamily="34" charset="0"/>
              </a:rPr>
              <a:t>Chapel Hill, NC, October 28-30, 2013</a:t>
            </a:r>
            <a:endParaRPr kumimoji="1" lang="en-US" altLang="ja-JP" sz="14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6541" b="46517"/>
          <a:stretch>
            <a:fillRect/>
          </a:stretch>
        </p:blipFill>
        <p:spPr bwMode="auto">
          <a:xfrm>
            <a:off x="319216" y="1204671"/>
            <a:ext cx="8717280" cy="40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Performance of </a:t>
            </a:r>
            <a:r>
              <a:rPr lang="en-US" altLang="ja-JP" dirty="0" err="1" smtClean="0"/>
              <a:t>tropospheric</a:t>
            </a:r>
            <a:r>
              <a:rPr lang="en-US" altLang="ja-JP" dirty="0" smtClean="0"/>
              <a:t> ozone column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805312"/>
            <a:ext cx="8229600" cy="432000"/>
          </a:xfrm>
        </p:spPr>
        <p:txBody>
          <a:bodyPr anchor="ctr"/>
          <a:lstStyle/>
          <a:p>
            <a:r>
              <a:rPr kumimoji="1" lang="en-US" altLang="ja-JP" dirty="0" smtClean="0"/>
              <a:t>Similar features in horizontal distributions.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10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408" y="5311595"/>
            <a:ext cx="7884000" cy="349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Comparison with OMI/MLS </a:t>
            </a:r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tropospheric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ozone column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altLang="ja-JP" dirty="0" err="1" smtClean="0"/>
              <a:t>Ziemke</a:t>
            </a:r>
            <a:r>
              <a:rPr lang="en-GB" altLang="ja-JP" dirty="0" smtClean="0"/>
              <a:t> et al., 2006)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scenarios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720000"/>
          </a:xfrm>
        </p:spPr>
        <p:txBody>
          <a:bodyPr/>
          <a:lstStyle/>
          <a:p>
            <a:r>
              <a:rPr lang="en-US" altLang="ja-JP" dirty="0" smtClean="0"/>
              <a:t>Designed to separately evaluate effects of potential energy and environmental strategies.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11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57200" y="1832255"/>
          <a:ext cx="8229600" cy="398558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34480"/>
                <a:gridCol w="1152128"/>
                <a:gridCol w="2921496"/>
                <a:gridCol w="2921496"/>
              </a:tblGrid>
              <a:tr h="4123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Scenario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Year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Energy strategies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Environmental strategies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02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BASE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2010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1529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BAU0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2030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Assume 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current policies and compliance.</a:t>
                      </a:r>
                      <a:endParaRPr kumimoji="1" lang="en-US" altLang="ja-JP" baseline="0" dirty="0" smtClean="0"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Assume 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current policies and compliance.</a:t>
                      </a:r>
                      <a:endParaRPr kumimoji="1" lang="en-US" altLang="ja-JP" baseline="0" dirty="0" smtClean="0"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302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PC0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2030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Assume 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new energy-saving strategies,</a:t>
                      </a:r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 including;</a:t>
                      </a:r>
                    </a:p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life style changes, structural adjustment, and energy efficiency improvement.</a:t>
                      </a:r>
                    </a:p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(Only in China and India)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/>
                </a:tc>
              </a:tr>
              <a:tr h="2027152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PC1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2030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Assume 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new pollution control strategies, </a:t>
                      </a:r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representing the “best guess” of future environmental policies.</a:t>
                      </a:r>
                    </a:p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(Only in China and India)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457200" y="5949368"/>
            <a:ext cx="82296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Change </a:t>
            </a:r>
            <a:r>
              <a:rPr kumimoji="1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NOx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 and VOC only.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1" lang="en-US" altLang="ja-JP" sz="2000" kern="0" noProof="0" dirty="0" smtClean="0">
                <a:latin typeface="Arial" pitchFamily="34" charset="0"/>
              </a:rPr>
              <a:t>Ship, </a:t>
            </a:r>
            <a:r>
              <a:rPr kumimoji="1" lang="en-US" altLang="ja-JP" sz="2000" kern="0" noProof="0" smtClean="0">
                <a:latin typeface="Arial" pitchFamily="34" charset="0"/>
              </a:rPr>
              <a:t>biomass burning, </a:t>
            </a:r>
            <a:r>
              <a:rPr kumimoji="1" lang="en-US" altLang="ja-JP" sz="2000" kern="0" noProof="0" dirty="0" smtClean="0">
                <a:latin typeface="Arial" pitchFamily="34" charset="0"/>
              </a:rPr>
              <a:t>and biogenic VOC emissions are unchanged.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05" y="908720"/>
            <a:ext cx="8151059" cy="48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Predicted energy and CO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949368"/>
            <a:ext cx="8229600" cy="792000"/>
          </a:xfrm>
        </p:spPr>
        <p:txBody>
          <a:bodyPr/>
          <a:lstStyle/>
          <a:p>
            <a:r>
              <a:rPr kumimoji="1" lang="en-US" altLang="ja-JP" dirty="0" smtClean="0"/>
              <a:t>Significant increase of energy and 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due to economic growth.</a:t>
            </a:r>
          </a:p>
          <a:p>
            <a:r>
              <a:rPr lang="en-US" altLang="ja-JP" dirty="0" smtClean="0"/>
              <a:t>Potential energy strategies realize 30% decrease.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05" y="908720"/>
            <a:ext cx="8151059" cy="48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Predicted </a:t>
            </a:r>
            <a:r>
              <a:rPr kumimoji="1" lang="en-US" altLang="ja-JP" dirty="0" err="1" smtClean="0"/>
              <a:t>NOx</a:t>
            </a:r>
            <a:r>
              <a:rPr kumimoji="1" lang="en-US" altLang="ja-JP" dirty="0" smtClean="0"/>
              <a:t> and VOC emissions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733256"/>
            <a:ext cx="8640000" cy="1080000"/>
          </a:xfrm>
        </p:spPr>
        <p:txBody>
          <a:bodyPr/>
          <a:lstStyle/>
          <a:p>
            <a:r>
              <a:rPr lang="en-US" altLang="ja-JP" dirty="0" smtClean="0"/>
              <a:t>Significant increase of </a:t>
            </a:r>
            <a:r>
              <a:rPr lang="en-US" altLang="ja-JP" dirty="0" err="1" smtClean="0"/>
              <a:t>NOx</a:t>
            </a:r>
            <a:r>
              <a:rPr lang="en-US" altLang="ja-JP" dirty="0" smtClean="0"/>
              <a:t> and VOC emissions due to economic growth.</a:t>
            </a:r>
          </a:p>
          <a:p>
            <a:r>
              <a:rPr lang="en-US" altLang="ja-JP" dirty="0" smtClean="0"/>
              <a:t>Energy and environmental strategies realize comparable to (India) or lower (China) emissions than BASE.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simulation cases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877352"/>
            <a:ext cx="8229600" cy="720000"/>
          </a:xfrm>
        </p:spPr>
        <p:txBody>
          <a:bodyPr/>
          <a:lstStyle/>
          <a:p>
            <a:r>
              <a:rPr lang="en-US" altLang="ja-JP" dirty="0" smtClean="0"/>
              <a:t>Meteorological fields are the same as 2010.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dirty="0" smtClean="0"/>
              <a:t>	(Future climate change is not considered.)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14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14400" y="1205491"/>
          <a:ext cx="7715200" cy="41949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78496"/>
                <a:gridCol w="3168352"/>
                <a:gridCol w="3168352"/>
              </a:tblGrid>
              <a:tr h="4194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Case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Emission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Other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9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Arial" pitchFamily="34" charset="0"/>
                          <a:ea typeface="ＭＳ Ｐゴシック" pitchFamily="50" charset="-128"/>
                        </a:rPr>
                        <a:t>BASE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BASE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9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BAU0nox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 (</a:t>
                      </a:r>
                      <a:r>
                        <a:rPr kumimoji="1" lang="en-US" altLang="ja-JP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NOx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 only) + BASE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9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BAU0voc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 (VOC only) + BASE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9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9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BAU0o3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+5 ppb boundary O</a:t>
                      </a:r>
                      <a:r>
                        <a:rPr kumimoji="1" lang="en-US" altLang="ja-JP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*</a:t>
                      </a:r>
                      <a:endParaRPr kumimoji="1" lang="ja-JP" alt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9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BAU0ch4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+400 ppb background CH</a:t>
                      </a:r>
                      <a:r>
                        <a:rPr kumimoji="1" lang="en-US" altLang="ja-JP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*</a:t>
                      </a:r>
                      <a:endParaRPr kumimoji="1" lang="ja-JP" altLang="en-US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9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BAU0ta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BAU0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-5 </a:t>
                      </a:r>
                      <a:r>
                        <a:rPr kumimoji="1" lang="en-US" altLang="ja-JP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degC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 temperature</a:t>
                      </a:r>
                      <a:endParaRPr kumimoji="1" lang="ja-JP" alt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9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PC0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PC0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9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PC1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rPr>
                        <a:t>PC1</a:t>
                      </a:r>
                      <a:endParaRPr kumimoji="1" lang="ja-JP" altLang="en-US" baseline="0" dirty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901600" y="5455562"/>
            <a:ext cx="3528000" cy="349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*Based on Dentener et al. (2006)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changes of surface ozone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92088"/>
          </a:xfrm>
        </p:spPr>
        <p:txBody>
          <a:bodyPr/>
          <a:lstStyle/>
          <a:p>
            <a:r>
              <a:rPr kumimoji="1" lang="en-US" altLang="ja-JP" dirty="0" smtClean="0"/>
              <a:t>Significant increase for whole year in India and in summer in China.</a:t>
            </a:r>
          </a:p>
          <a:p>
            <a:r>
              <a:rPr kumimoji="1" lang="en-US" altLang="ja-JP" dirty="0" smtClean="0"/>
              <a:t>Energy and environmental strategies could suppress increase.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15</a:t>
            </a:fld>
            <a:endParaRPr lang="en-US" altLang="ja-JP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7268" b="25439"/>
          <a:stretch>
            <a:fillRect/>
          </a:stretch>
        </p:blipFill>
        <p:spPr bwMode="auto">
          <a:xfrm>
            <a:off x="857266" y="908720"/>
            <a:ext cx="7429469" cy="499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7268" b="25439"/>
          <a:stretch>
            <a:fillRect/>
          </a:stretch>
        </p:blipFill>
        <p:spPr bwMode="auto">
          <a:xfrm>
            <a:off x="857235" y="908656"/>
            <a:ext cx="7429500" cy="499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Effects of </a:t>
            </a:r>
            <a:r>
              <a:rPr kumimoji="1" lang="en-US" altLang="ja-JP" dirty="0" err="1" smtClean="0"/>
              <a:t>NOx</a:t>
            </a:r>
            <a:r>
              <a:rPr kumimoji="1" lang="en-US" altLang="ja-JP" dirty="0" smtClean="0"/>
              <a:t> and VOC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92088"/>
          </a:xfrm>
        </p:spPr>
        <p:txBody>
          <a:bodyPr/>
          <a:lstStyle/>
          <a:p>
            <a:r>
              <a:rPr lang="en-US" altLang="ja-JP" dirty="0" smtClean="0"/>
              <a:t>Significant increase is mainly caused by </a:t>
            </a:r>
            <a:r>
              <a:rPr lang="en-US" altLang="ja-JP" dirty="0" err="1" smtClean="0"/>
              <a:t>NOx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r>
              <a:rPr kumimoji="1" lang="en-US" altLang="ja-JP" dirty="0" smtClean="0"/>
              <a:t>Negative effects of </a:t>
            </a:r>
            <a:r>
              <a:rPr kumimoji="1" lang="en-US" altLang="ja-JP" dirty="0" err="1" smtClean="0"/>
              <a:t>NOx</a:t>
            </a:r>
            <a:r>
              <a:rPr kumimoji="1" lang="en-US" altLang="ja-JP" dirty="0" smtClean="0"/>
              <a:t> </a:t>
            </a:r>
            <a:r>
              <a:rPr kumimoji="1" lang="en-US" altLang="ja-JP" smtClean="0"/>
              <a:t>are observed in </a:t>
            </a:r>
            <a:r>
              <a:rPr kumimoji="1" lang="en-US" altLang="ja-JP" dirty="0" smtClean="0"/>
              <a:t>eastern China in winter.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7268" b="49788"/>
          <a:stretch>
            <a:fillRect/>
          </a:stretch>
        </p:blipFill>
        <p:spPr bwMode="auto">
          <a:xfrm>
            <a:off x="857235" y="908656"/>
            <a:ext cx="7429500" cy="319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Effects of external factors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92088"/>
          </a:xfrm>
        </p:spPr>
        <p:txBody>
          <a:bodyPr/>
          <a:lstStyle/>
          <a:p>
            <a:r>
              <a:rPr lang="en-US" altLang="ja-JP" dirty="0" smtClean="0"/>
              <a:t>Effects of background ozone and CH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are compensated.</a:t>
            </a:r>
            <a:endParaRPr kumimoji="1" lang="en-US" altLang="ja-JP" dirty="0" smtClean="0"/>
          </a:p>
          <a:p>
            <a:r>
              <a:rPr kumimoji="1" lang="en-US" altLang="ja-JP" dirty="0" smtClean="0"/>
              <a:t>Warmer weather around India contributes to significant increase.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17</a:t>
            </a:fld>
            <a:endParaRPr lang="en-US" altLang="ja-JP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t="6905" b="69412"/>
          <a:stretch>
            <a:fillRect/>
          </a:stretch>
        </p:blipFill>
        <p:spPr bwMode="auto">
          <a:xfrm>
            <a:off x="857235" y="4148820"/>
            <a:ext cx="7429500" cy="175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Effects of potential strategies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661376"/>
            <a:ext cx="8460000" cy="1080000"/>
          </a:xfrm>
        </p:spPr>
        <p:txBody>
          <a:bodyPr/>
          <a:lstStyle/>
          <a:p>
            <a:r>
              <a:rPr kumimoji="1" lang="en-US" altLang="ja-JP" dirty="0" smtClean="0"/>
              <a:t>Effectively suppressed for whole </a:t>
            </a:r>
            <a:r>
              <a:rPr lang="en-US" altLang="ja-JP" dirty="0" smtClean="0"/>
              <a:t>year in India and in summer in China.</a:t>
            </a:r>
            <a:endParaRPr kumimoji="1" lang="en-US" altLang="ja-JP" dirty="0" smtClean="0"/>
          </a:p>
          <a:p>
            <a:r>
              <a:rPr kumimoji="1" lang="en-US" altLang="ja-JP" dirty="0" smtClean="0"/>
              <a:t>Negative effects disappear following decreasing </a:t>
            </a:r>
            <a:r>
              <a:rPr kumimoji="1" lang="en-US" altLang="ja-JP" dirty="0" err="1" smtClean="0"/>
              <a:t>NOx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>
              <a:spcBef>
                <a:spcPts val="0"/>
              </a:spcBef>
              <a:buNone/>
            </a:pPr>
            <a:r>
              <a:rPr lang="en-US" altLang="ja-JP" dirty="0" smtClean="0"/>
              <a:t>	-&gt;</a:t>
            </a:r>
            <a:r>
              <a:rPr lang="ja-JP" altLang="en-US" dirty="0" smtClean="0"/>
              <a:t>　</a:t>
            </a:r>
            <a:r>
              <a:rPr lang="en-US" altLang="ja-JP" dirty="0" smtClean="0"/>
              <a:t>Change regimes from VOC-limited to </a:t>
            </a:r>
            <a:r>
              <a:rPr lang="en-US" altLang="ja-JP" dirty="0" err="1" smtClean="0"/>
              <a:t>NOx</a:t>
            </a:r>
            <a:r>
              <a:rPr lang="en-US" altLang="ja-JP" dirty="0" smtClean="0"/>
              <a:t>-limited.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18</a:t>
            </a:fld>
            <a:endParaRPr lang="en-US" altLang="ja-JP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7268" b="47244"/>
          <a:stretch>
            <a:fillRect/>
          </a:stretch>
        </p:blipFill>
        <p:spPr bwMode="auto">
          <a:xfrm>
            <a:off x="857235" y="1559284"/>
            <a:ext cx="7429500" cy="33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2000"/>
          </a:xfrm>
        </p:spPr>
        <p:txBody>
          <a:bodyPr/>
          <a:lstStyle/>
          <a:p>
            <a:r>
              <a:rPr kumimoji="1" lang="en-US" altLang="ja-JP" dirty="0" smtClean="0"/>
              <a:t>Overall effects on monthly ozone in regions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58400" y="2350512"/>
            <a:ext cx="2628000" cy="2916000"/>
          </a:xfrm>
        </p:spPr>
        <p:txBody>
          <a:bodyPr/>
          <a:lstStyle/>
          <a:p>
            <a:r>
              <a:rPr lang="en-US" altLang="ja-JP" dirty="0" smtClean="0"/>
              <a:t>Increase in BAU0 and suppressed by strategies for whole year in India and western China.</a:t>
            </a:r>
          </a:p>
          <a:p>
            <a:r>
              <a:rPr kumimoji="1" lang="en-US" altLang="ja-JP" dirty="0" smtClean="0"/>
              <a:t>Same in eastern China in summer, but opposite in winter.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19</a:t>
            </a:fld>
            <a:endParaRPr lang="en-US" altLang="ja-JP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6712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17" y="936612"/>
            <a:ext cx="8333955" cy="29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GDP, energy, and 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in Asia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720000"/>
          </a:xfrm>
        </p:spPr>
        <p:txBody>
          <a:bodyPr/>
          <a:lstStyle/>
          <a:p>
            <a:r>
              <a:rPr lang="en-US" altLang="ja-JP" dirty="0" smtClean="0"/>
              <a:t>Significant increase of energy consumption and CO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emission due to rapid economic growth.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</a:t>
            </a:fld>
            <a:endParaRPr lang="en-US" altLang="ja-JP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32472" y="3861048"/>
            <a:ext cx="29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IEA, 2012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 bwMode="auto">
          <a:xfrm>
            <a:off x="457200" y="5373216"/>
            <a:ext cx="8229600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1" lang="en-US" altLang="ja-JP" sz="2000" kern="0" dirty="0" smtClean="0">
                <a:latin typeface="Arial" pitchFamily="34" charset="0"/>
              </a:rPr>
              <a:t>Predict effects of emission increases due to future economic growth on </a:t>
            </a:r>
            <a:r>
              <a:rPr kumimoji="1" lang="en-US" altLang="ja-JP" sz="2000" kern="0" dirty="0" err="1" smtClean="0">
                <a:latin typeface="Arial" pitchFamily="34" charset="0"/>
              </a:rPr>
              <a:t>tropospheric</a:t>
            </a:r>
            <a:r>
              <a:rPr kumimoji="1" lang="en-US" altLang="ja-JP" sz="2000" kern="0" dirty="0" smtClean="0">
                <a:latin typeface="Arial" pitchFamily="34" charset="0"/>
              </a:rPr>
              <a:t> ozone over south and east Asia.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Seek effective scenarios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 which suppress future energy consumption, CO</a:t>
            </a:r>
            <a:r>
              <a:rPr kumimoji="1" lang="en-US" altLang="ja-JP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 emission, and </a:t>
            </a:r>
            <a:r>
              <a:rPr kumimoji="1" lang="en-US" altLang="ja-JP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tropospheric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 ozone.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下矢印 14"/>
          <p:cNvSpPr/>
          <p:nvPr/>
        </p:nvSpPr>
        <p:spPr bwMode="auto">
          <a:xfrm>
            <a:off x="4329684" y="4919976"/>
            <a:ext cx="484632" cy="4743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Overall effects on annual ozone in regions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25376"/>
            <a:ext cx="8229600" cy="2088000"/>
          </a:xfrm>
        </p:spPr>
        <p:txBody>
          <a:bodyPr/>
          <a:lstStyle/>
          <a:p>
            <a:r>
              <a:rPr kumimoji="1" lang="en-US" altLang="ja-JP" dirty="0" smtClean="0"/>
              <a:t>Negative and positive effects of </a:t>
            </a:r>
            <a:r>
              <a:rPr kumimoji="1" lang="en-US" altLang="ja-JP" dirty="0" err="1" smtClean="0"/>
              <a:t>NOx</a:t>
            </a:r>
            <a:r>
              <a:rPr kumimoji="1" lang="en-US" altLang="ja-JP" dirty="0" smtClean="0"/>
              <a:t> in eastern China are compensated.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VOC and boundary 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 are relatively important.</a:t>
            </a:r>
          </a:p>
          <a:p>
            <a:r>
              <a:rPr kumimoji="1" lang="en-US" altLang="ja-JP" dirty="0" smtClean="0"/>
              <a:t>Effects of </a:t>
            </a:r>
            <a:r>
              <a:rPr kumimoji="1" lang="en-US" altLang="ja-JP" dirty="0" err="1" smtClean="0"/>
              <a:t>NOx</a:t>
            </a:r>
            <a:r>
              <a:rPr kumimoji="1" lang="en-US" altLang="ja-JP" dirty="0" smtClean="0"/>
              <a:t> are dominant in western China and India. Effects of VOC increase after significant </a:t>
            </a:r>
            <a:r>
              <a:rPr kumimoji="1" lang="en-US" altLang="ja-JP" dirty="0" err="1" smtClean="0"/>
              <a:t>NOx</a:t>
            </a:r>
            <a:r>
              <a:rPr kumimoji="1" lang="en-US" altLang="ja-JP" dirty="0" smtClean="0"/>
              <a:t> increase.</a:t>
            </a:r>
          </a:p>
          <a:p>
            <a:pPr>
              <a:spcBef>
                <a:spcPts val="600"/>
              </a:spcBef>
            </a:pPr>
            <a:r>
              <a:rPr lang="en-US" altLang="ja-JP" dirty="0" smtClean="0"/>
              <a:t>Potential strategies are effective to suppress ozone in surrounding countries as well as China and India.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20</a:t>
            </a:fld>
            <a:endParaRPr lang="en-US" altLang="ja-JP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7268" b="45427"/>
          <a:stretch>
            <a:fillRect/>
          </a:stretch>
        </p:blipFill>
        <p:spPr bwMode="auto">
          <a:xfrm>
            <a:off x="609600" y="870627"/>
            <a:ext cx="7924800" cy="37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2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54720"/>
            <a:ext cx="8229600" cy="3924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ja-JP" dirty="0" smtClean="0"/>
              <a:t>A </a:t>
            </a:r>
            <a:r>
              <a:rPr lang="en-US" altLang="ja-JP" dirty="0" smtClean="0"/>
              <a:t>regional air quality simulation framework to simulate </a:t>
            </a:r>
            <a:r>
              <a:rPr lang="en-US" altLang="ja-JP" dirty="0" err="1" smtClean="0"/>
              <a:t>tropospheric</a:t>
            </a:r>
            <a:r>
              <a:rPr lang="en-US" altLang="ja-JP" dirty="0" smtClean="0"/>
              <a:t> ozone over South and East </a:t>
            </a:r>
            <a:r>
              <a:rPr lang="en-US" altLang="ja-JP" dirty="0" smtClean="0"/>
              <a:t>Asia has been constructed. Its performance was acceptable.</a:t>
            </a:r>
          </a:p>
          <a:p>
            <a:pPr>
              <a:spcBef>
                <a:spcPts val="1200"/>
              </a:spcBef>
            </a:pPr>
            <a:r>
              <a:rPr lang="en-US" altLang="ja-JP" dirty="0" smtClean="0"/>
              <a:t>The simulations predicted significant increase of surface ozone </a:t>
            </a:r>
            <a:r>
              <a:rPr lang="en-US" altLang="ja-JP" dirty="0" smtClean="0"/>
              <a:t>for whole year around India and in summer around north eastern China in BAU0. It is mainly caused by increasing </a:t>
            </a:r>
            <a:r>
              <a:rPr lang="en-US" altLang="ja-JP" dirty="0" err="1" smtClean="0"/>
              <a:t>NOx</a:t>
            </a:r>
            <a:r>
              <a:rPr lang="en-US" altLang="ja-JP" dirty="0" smtClean="0"/>
              <a:t>.</a:t>
            </a:r>
            <a:r>
              <a:rPr lang="en-US" altLang="ja-JP" dirty="0" smtClean="0"/>
              <a:t> Warmer weather also contributes to it.</a:t>
            </a:r>
          </a:p>
          <a:p>
            <a:pPr>
              <a:spcBef>
                <a:spcPts val="1200"/>
              </a:spcBef>
            </a:pPr>
            <a:r>
              <a:rPr lang="en-US" altLang="ja-JP" dirty="0" smtClean="0"/>
              <a:t>Potential energy </a:t>
            </a:r>
            <a:r>
              <a:rPr lang="en-US" altLang="ja-JP" dirty="0" smtClean="0"/>
              <a:t>and environmental strategies </a:t>
            </a:r>
            <a:r>
              <a:rPr lang="en-US" altLang="ja-JP" dirty="0" smtClean="0"/>
              <a:t>would effectively suppress significant increase of surface ozone.</a:t>
            </a:r>
          </a:p>
          <a:p>
            <a:pPr>
              <a:spcBef>
                <a:spcPts val="1200"/>
              </a:spcBef>
            </a:pPr>
            <a:r>
              <a:rPr lang="en-US" altLang="ja-JP" dirty="0" smtClean="0"/>
              <a:t>Increasing VOC, background O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and CH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are relatively important on annual surface ozone around north eastern China.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21</a:t>
            </a:fld>
            <a:endParaRPr lang="en-US" altLang="ja-JP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457200" y="5661248"/>
            <a:ext cx="8229600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lvl="0" indent="-2667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kumimoji="1" lang="en-US" altLang="ja-JP" sz="2000" kern="0" dirty="0" smtClean="0">
                <a:latin typeface="Arial" pitchFamily="34" charset="0"/>
              </a:rPr>
              <a:t>It </a:t>
            </a:r>
            <a:r>
              <a:rPr kumimoji="1" lang="en-US" altLang="ja-JP" sz="2000" kern="0" dirty="0" smtClean="0">
                <a:latin typeface="Arial" pitchFamily="34" charset="0"/>
              </a:rPr>
              <a:t>is desired </a:t>
            </a:r>
            <a:r>
              <a:rPr kumimoji="1" lang="en-US" altLang="ja-JP" sz="2000" kern="0" dirty="0" smtClean="0">
                <a:latin typeface="Arial" pitchFamily="34" charset="0"/>
              </a:rPr>
              <a:t>that energy and environmental strategies assumed in this study are implemented to </a:t>
            </a:r>
            <a:r>
              <a:rPr kumimoji="1" lang="en-US" altLang="ja-JP" sz="2000" kern="0" dirty="0" smtClean="0">
                <a:latin typeface="Arial" pitchFamily="34" charset="0"/>
              </a:rPr>
              <a:t>suppress </a:t>
            </a:r>
            <a:r>
              <a:rPr kumimoji="1" lang="en-US" altLang="ja-JP" sz="2000" kern="0" dirty="0" err="1" smtClean="0">
                <a:latin typeface="Arial" pitchFamily="34" charset="0"/>
              </a:rPr>
              <a:t>tropospheric</a:t>
            </a:r>
            <a:r>
              <a:rPr kumimoji="1" lang="en-US" altLang="ja-JP" sz="2000" kern="0" dirty="0" smtClean="0">
                <a:latin typeface="Arial" pitchFamily="34" charset="0"/>
              </a:rPr>
              <a:t> ozone </a:t>
            </a:r>
            <a:r>
              <a:rPr kumimoji="1" lang="en-US" altLang="ja-JP" sz="2000" kern="0" dirty="0" smtClean="0">
                <a:latin typeface="Arial" pitchFamily="34" charset="0"/>
              </a:rPr>
              <a:t>as well as energy </a:t>
            </a:r>
            <a:r>
              <a:rPr kumimoji="1" lang="en-US" altLang="ja-JP" sz="2000" kern="0" dirty="0" smtClean="0">
                <a:latin typeface="Arial" pitchFamily="34" charset="0"/>
              </a:rPr>
              <a:t>consumption and </a:t>
            </a:r>
            <a:r>
              <a:rPr kumimoji="1" lang="en-US" altLang="ja-JP" sz="2000" kern="0" dirty="0" smtClean="0">
                <a:latin typeface="Arial" pitchFamily="34" charset="0"/>
              </a:rPr>
              <a:t>CO</a:t>
            </a:r>
            <a:r>
              <a:rPr kumimoji="1" lang="en-US" altLang="ja-JP" sz="2000" kern="0" baseline="-25000" dirty="0" smtClean="0">
                <a:latin typeface="Arial" pitchFamily="34" charset="0"/>
              </a:rPr>
              <a:t>2</a:t>
            </a:r>
            <a:r>
              <a:rPr kumimoji="1" lang="en-US" altLang="ja-JP" sz="2000" kern="0" dirty="0" smtClean="0">
                <a:latin typeface="Arial" pitchFamily="34" charset="0"/>
              </a:rPr>
              <a:t> </a:t>
            </a:r>
            <a:r>
              <a:rPr kumimoji="1" lang="en-US" altLang="ja-JP" sz="2000" kern="0" dirty="0" smtClean="0">
                <a:latin typeface="Arial" pitchFamily="34" charset="0"/>
              </a:rPr>
              <a:t>over South and East Asia.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 bwMode="auto">
          <a:xfrm>
            <a:off x="4329684" y="5032808"/>
            <a:ext cx="484632" cy="4743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>
                <a:solidFill>
                  <a:srgbClr val="FFCC00"/>
                </a:solidFill>
              </a:rPr>
              <a:pPr/>
              <a:t>22</a:t>
            </a:fld>
            <a:endParaRPr lang="en-US" altLang="ja-JP">
              <a:solidFill>
                <a:srgbClr val="FFCC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68000" y="2493000"/>
            <a:ext cx="6408000" cy="18720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ja-JP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altLang="ja-JP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for your attention!</a:t>
            </a:r>
            <a:endParaRPr lang="ja-JP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>
                <a:solidFill>
                  <a:srgbClr val="FFCC00"/>
                </a:solidFill>
              </a:rPr>
              <a:pPr/>
              <a:t>23</a:t>
            </a:fld>
            <a:endParaRPr lang="en-US" altLang="ja-JP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Structure adjustment of power plants</a:t>
            </a:r>
            <a:endParaRPr lang="zh-CN" altLang="en-US" smtClean="0"/>
          </a:p>
        </p:txBody>
      </p:sp>
      <p:sp>
        <p:nvSpPr>
          <p:cNvPr id="5" name="矩形 4"/>
          <p:cNvSpPr/>
          <p:nvPr/>
        </p:nvSpPr>
        <p:spPr bwMode="auto">
          <a:xfrm>
            <a:off x="1371600" y="1295400"/>
            <a:ext cx="6553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</a:rPr>
              <a:t>Share of various power generation technologies</a:t>
            </a:r>
            <a:endParaRPr lang="zh-CN" altLang="en-US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4883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14400"/>
          </a:xfrm>
        </p:spPr>
        <p:txBody>
          <a:bodyPr/>
          <a:lstStyle/>
          <a:p>
            <a:r>
              <a:rPr lang="en-US" altLang="zh-CN" sz="3600" smtClean="0"/>
              <a:t>Domestic energy use</a:t>
            </a:r>
            <a:endParaRPr lang="zh-CN" altLang="en-US" sz="3600" smtClean="0"/>
          </a:p>
        </p:txBody>
      </p:sp>
      <p:pic>
        <p:nvPicPr>
          <p:cNvPr id="28675" name="Picture 8" descr="C:\Documents and Settings\zhaobin\桌面\Pictures\Cooking urba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5029200" cy="285273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8676" name="Picture 9" descr="C:\Documents and Settings\zhaobin\桌面\Pictures\Cooking rura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86200"/>
            <a:ext cx="4876800" cy="280828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 bwMode="auto">
          <a:xfrm>
            <a:off x="533400" y="1219200"/>
            <a:ext cx="3886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</a:rPr>
              <a:t>Urban Cooking &amp; Hot water</a:t>
            </a:r>
            <a:endParaRPr lang="zh-CN" altLang="en-US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257800" y="3505200"/>
            <a:ext cx="3581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</a:rPr>
              <a:t>Rural Cooking &amp; Hot water</a:t>
            </a:r>
            <a:endParaRPr lang="zh-CN" altLang="en-US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Documents and Settings\zhaobin\桌面\Pictures\biofuel-pc.bmp"/>
          <p:cNvPicPr>
            <a:picLocks noChangeAspect="1" noChangeArrowheads="1"/>
          </p:cNvPicPr>
          <p:nvPr/>
        </p:nvPicPr>
        <p:blipFill>
          <a:blip r:embed="rId2" cstate="print"/>
          <a:srcRect r="23750" b="30000"/>
          <a:stretch>
            <a:fillRect/>
          </a:stretch>
        </p:blipFill>
        <p:spPr bwMode="auto">
          <a:xfrm>
            <a:off x="4648200" y="4010025"/>
            <a:ext cx="4038600" cy="23622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9699" name="Picture 6" descr="C:\Documents and Settings\zhaobin\桌面\Pictures\biofuel-bau.bmp"/>
          <p:cNvPicPr>
            <a:picLocks noChangeAspect="1" noChangeArrowheads="1"/>
          </p:cNvPicPr>
          <p:nvPr/>
        </p:nvPicPr>
        <p:blipFill>
          <a:blip r:embed="rId3" cstate="print"/>
          <a:srcRect r="27499" b="30000"/>
          <a:stretch>
            <a:fillRect/>
          </a:stretch>
        </p:blipFill>
        <p:spPr bwMode="auto">
          <a:xfrm>
            <a:off x="381000" y="4010025"/>
            <a:ext cx="3962400" cy="23907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9700" name="标题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05800" cy="914400"/>
          </a:xfrm>
        </p:spPr>
        <p:txBody>
          <a:bodyPr/>
          <a:lstStyle/>
          <a:p>
            <a:r>
              <a:rPr lang="en-US" altLang="zh-CN" sz="3600" smtClean="0"/>
              <a:t>Increase of EV and bio-fuel vehicles </a:t>
            </a:r>
            <a:endParaRPr lang="zh-CN" altLang="en-US" sz="3600" smtClean="0"/>
          </a:p>
        </p:txBody>
      </p:sp>
      <p:pic>
        <p:nvPicPr>
          <p:cNvPr id="29701" name="Picture 3" descr="C:\Documents and Settings\zhaobin\桌面\Pictures\ev -ba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57313"/>
            <a:ext cx="3962400" cy="23844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9702" name="Picture 4" descr="C:\Documents and Settings\zhaobin\桌面\Pictures\EV -PC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963" y="1349375"/>
            <a:ext cx="4033837" cy="24257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 bwMode="auto">
          <a:xfrm>
            <a:off x="304800" y="1343025"/>
            <a:ext cx="411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</a:rPr>
              <a:t>Electric vehicles -BAU</a:t>
            </a:r>
            <a:endParaRPr lang="zh-CN" altLang="en-US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572000" y="1343025"/>
            <a:ext cx="426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</a:rPr>
              <a:t>Electric vehicles -PC</a:t>
            </a:r>
            <a:endParaRPr lang="zh-CN" altLang="en-US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8200" y="4010025"/>
            <a:ext cx="3352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</a:rPr>
              <a:t>Bio-gasoline development</a:t>
            </a:r>
            <a:endParaRPr lang="zh-CN" altLang="en-US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181600" y="4010025"/>
            <a:ext cx="3352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</a:rPr>
              <a:t>Bio-diesel development</a:t>
            </a:r>
            <a:endParaRPr lang="zh-CN" altLang="en-US" sz="2000" b="1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05800" cy="914400"/>
          </a:xfrm>
        </p:spPr>
        <p:txBody>
          <a:bodyPr/>
          <a:lstStyle/>
          <a:p>
            <a:r>
              <a:rPr lang="en-US" altLang="zh-CN" sz="3600" smtClean="0"/>
              <a:t>Emission control scenario for vehicles </a:t>
            </a:r>
            <a:endParaRPr lang="zh-CN" altLang="en-US" sz="3600" smtClean="0"/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725488" y="1676400"/>
            <a:ext cx="7848600" cy="4419600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33796" name="Picture 3" descr="C:\Documents and Settings\zhaobin\桌面\Pictures\transport-bau.bmp"/>
          <p:cNvPicPr>
            <a:picLocks noChangeAspect="1" noChangeArrowheads="1"/>
          </p:cNvPicPr>
          <p:nvPr/>
        </p:nvPicPr>
        <p:blipFill>
          <a:blip r:embed="rId2" cstate="print"/>
          <a:srcRect r="113" b="32001"/>
          <a:stretch>
            <a:fillRect/>
          </a:stretch>
        </p:blipFill>
        <p:spPr bwMode="auto">
          <a:xfrm>
            <a:off x="563563" y="1371600"/>
            <a:ext cx="8391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Documents and Settings\zhaobin\桌面\Pictures\transport-pc.bmp"/>
          <p:cNvPicPr>
            <a:picLocks noChangeAspect="1" noChangeArrowheads="1"/>
          </p:cNvPicPr>
          <p:nvPr/>
        </p:nvPicPr>
        <p:blipFill>
          <a:blip r:embed="rId3" cstate="print"/>
          <a:srcRect r="227" b="32001"/>
          <a:stretch>
            <a:fillRect/>
          </a:stretch>
        </p:blipFill>
        <p:spPr bwMode="auto">
          <a:xfrm>
            <a:off x="573088" y="3810000"/>
            <a:ext cx="838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152400" y="2590800"/>
            <a:ext cx="496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[0]</a:t>
            </a:r>
            <a:endParaRPr lang="zh-CN" altLang="en-US" sz="2000" b="1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76200" y="4953000"/>
            <a:ext cx="496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[1]</a:t>
            </a:r>
            <a:endParaRPr lang="zh-CN" altLang="en-US" sz="2000" b="1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682" cy="914400"/>
          </a:xfrm>
        </p:spPr>
        <p:txBody>
          <a:bodyPr/>
          <a:lstStyle/>
          <a:p>
            <a:r>
              <a:rPr lang="en-US" altLang="zh-CN" sz="3200" dirty="0" smtClean="0">
                <a:latin typeface="+mn-lt"/>
              </a:rPr>
              <a:t>Cost effectiveness analysis (power plants)</a:t>
            </a:r>
            <a:endParaRPr lang="zh-CN" altLang="en-US" sz="3200" dirty="0" smtClean="0">
              <a:latin typeface="+mn-lt"/>
            </a:endParaRPr>
          </a:p>
        </p:txBody>
      </p:sp>
      <p:pic>
        <p:nvPicPr>
          <p:cNvPr id="5123" name="Picture 2" descr="C:\Users\zhaobin\Desktop\power pla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78"/>
          <a:stretch>
            <a:fillRect/>
          </a:stretch>
        </p:blipFill>
        <p:spPr bwMode="auto">
          <a:xfrm>
            <a:off x="152400" y="1371600"/>
            <a:ext cx="8688388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Flow of this study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3</a:t>
            </a:fld>
            <a:endParaRPr lang="en-US" altLang="ja-JP"/>
          </a:p>
        </p:txBody>
      </p:sp>
      <p:sp>
        <p:nvSpPr>
          <p:cNvPr id="28" name="正方形/長方形 27"/>
          <p:cNvSpPr/>
          <p:nvPr/>
        </p:nvSpPr>
        <p:spPr>
          <a:xfrm>
            <a:off x="2303968" y="1214808"/>
            <a:ext cx="2700000" cy="97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energy consumption</a:t>
            </a:r>
            <a:endParaRPr kumimoji="1" lang="ja-JP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303968" y="2696989"/>
            <a:ext cx="2700000" cy="97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CO</a:t>
            </a:r>
            <a:r>
              <a:rPr lang="en-US" altLang="ja-JP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VOC emission</a:t>
            </a:r>
            <a:endParaRPr kumimoji="1" lang="ja-JP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303968" y="4179170"/>
            <a:ext cx="2700000" cy="97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ozone simulation</a:t>
            </a:r>
            <a:endParaRPr kumimoji="1" lang="ja-JP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303968" y="5661351"/>
            <a:ext cx="2700000" cy="97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Validation of simulated ozone</a:t>
            </a:r>
            <a:endParaRPr kumimoji="1" lang="ja-JP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579968" y="1214808"/>
            <a:ext cx="2700000" cy="97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 energy prediction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multiple scenarios</a:t>
            </a:r>
            <a:endParaRPr kumimoji="1" lang="ja-JP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579968" y="2696989"/>
            <a:ext cx="2700000" cy="97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 emission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Abatement costs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multiple scenarios</a:t>
            </a:r>
            <a:endParaRPr kumimoji="1" lang="ja-JP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579968" y="4179170"/>
            <a:ext cx="2700000" cy="97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 ozone simulation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multiple scenarios</a:t>
            </a:r>
            <a:endParaRPr kumimoji="1" lang="ja-JP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直線矢印コネクタ 34"/>
          <p:cNvCxnSpPr>
            <a:stCxn id="28" idx="2"/>
            <a:endCxn id="29" idx="0"/>
          </p:cNvCxnSpPr>
          <p:nvPr/>
        </p:nvCxnSpPr>
        <p:spPr>
          <a:xfrm>
            <a:off x="3653968" y="2186808"/>
            <a:ext cx="0" cy="51018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29" idx="2"/>
            <a:endCxn id="30" idx="0"/>
          </p:cNvCxnSpPr>
          <p:nvPr/>
        </p:nvCxnSpPr>
        <p:spPr>
          <a:xfrm>
            <a:off x="3653968" y="3668989"/>
            <a:ext cx="0" cy="51018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30" idx="2"/>
            <a:endCxn id="31" idx="0"/>
          </p:cNvCxnSpPr>
          <p:nvPr/>
        </p:nvCxnSpPr>
        <p:spPr>
          <a:xfrm>
            <a:off x="3653968" y="5151170"/>
            <a:ext cx="0" cy="51018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32" idx="2"/>
            <a:endCxn id="33" idx="0"/>
          </p:cNvCxnSpPr>
          <p:nvPr/>
        </p:nvCxnSpPr>
        <p:spPr>
          <a:xfrm>
            <a:off x="6929968" y="2186808"/>
            <a:ext cx="0" cy="51018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33" idx="2"/>
            <a:endCxn id="34" idx="0"/>
          </p:cNvCxnSpPr>
          <p:nvPr/>
        </p:nvCxnSpPr>
        <p:spPr>
          <a:xfrm>
            <a:off x="6929968" y="3668989"/>
            <a:ext cx="0" cy="51018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34" idx="2"/>
            <a:endCxn id="44" idx="0"/>
          </p:cNvCxnSpPr>
          <p:nvPr/>
        </p:nvCxnSpPr>
        <p:spPr>
          <a:xfrm>
            <a:off x="6929968" y="5151170"/>
            <a:ext cx="0" cy="51018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28" idx="3"/>
            <a:endCxn id="32" idx="1"/>
          </p:cNvCxnSpPr>
          <p:nvPr/>
        </p:nvCxnSpPr>
        <p:spPr>
          <a:xfrm>
            <a:off x="5003968" y="1700808"/>
            <a:ext cx="5760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29" idx="3"/>
            <a:endCxn id="33" idx="1"/>
          </p:cNvCxnSpPr>
          <p:nvPr/>
        </p:nvCxnSpPr>
        <p:spPr>
          <a:xfrm>
            <a:off x="5003968" y="3182989"/>
            <a:ext cx="5760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30" idx="3"/>
            <a:endCxn id="34" idx="1"/>
          </p:cNvCxnSpPr>
          <p:nvPr/>
        </p:nvCxnSpPr>
        <p:spPr>
          <a:xfrm>
            <a:off x="5003968" y="4665170"/>
            <a:ext cx="5760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5579968" y="5661351"/>
            <a:ext cx="2700000" cy="97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Best future scenarios</a:t>
            </a:r>
            <a:endParaRPr kumimoji="1" lang="ja-JP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051720" y="1052736"/>
            <a:ext cx="6480720" cy="1296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62452" y="1346865"/>
            <a:ext cx="14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Energy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scenarios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2452" y="2823028"/>
            <a:ext cx="14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Emission</a:t>
            </a:r>
          </a:p>
          <a:p>
            <a:pPr algn="r"/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inventory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62452" y="4299192"/>
            <a:ext cx="14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Air quality simulation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2051720" y="2534917"/>
            <a:ext cx="6480720" cy="1296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051720" y="4005063"/>
            <a:ext cx="6480720" cy="1296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Structure of the simulation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4</a:t>
            </a:fld>
            <a:endParaRPr lang="en-US" altLang="ja-JP"/>
          </a:p>
        </p:txBody>
      </p:sp>
      <p:sp>
        <p:nvSpPr>
          <p:cNvPr id="5" name="正方形/長方形 4"/>
          <p:cNvSpPr/>
          <p:nvPr/>
        </p:nvSpPr>
        <p:spPr>
          <a:xfrm>
            <a:off x="323528" y="1052888"/>
            <a:ext cx="2664000" cy="79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Emission in China</a:t>
            </a:r>
          </a:p>
          <a:p>
            <a:pPr algn="ctr">
              <a:spcBef>
                <a:spcPts val="600"/>
              </a:spcBef>
            </a:pPr>
            <a:r>
              <a:rPr lang="en-US" altLang="ja-JP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Tsinghua</a:t>
            </a: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University</a:t>
            </a:r>
            <a:endParaRPr kumimoji="1" lang="ja-JP" altLang="en-US" dirty="0">
              <a:solidFill>
                <a:srgbClr val="FF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3528" y="2250002"/>
            <a:ext cx="2664000" cy="79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Emission in India</a:t>
            </a:r>
          </a:p>
          <a:p>
            <a:pPr algn="ctr">
              <a:spcBef>
                <a:spcPts val="6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TERI</a:t>
            </a:r>
            <a:endParaRPr kumimoji="1" lang="ja-JP" altLang="en-US" dirty="0">
              <a:solidFill>
                <a:srgbClr val="FF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3528" y="3447116"/>
            <a:ext cx="2664000" cy="79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Emission in other Asia</a:t>
            </a:r>
          </a:p>
          <a:p>
            <a:pPr algn="ctr">
              <a:spcBef>
                <a:spcPts val="6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IIASA</a:t>
            </a:r>
            <a:endParaRPr kumimoji="1" lang="ja-JP" altLang="en-US" dirty="0">
              <a:solidFill>
                <a:srgbClr val="FF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3528" y="4644230"/>
            <a:ext cx="2664000" cy="7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Ship emission</a:t>
            </a:r>
          </a:p>
          <a:p>
            <a:pPr algn="ctr">
              <a:spcBef>
                <a:spcPts val="600"/>
              </a:spcBef>
            </a:pPr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EDGAR ver.4.1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5733344"/>
            <a:ext cx="2664000" cy="79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Biomass burning</a:t>
            </a:r>
          </a:p>
          <a:p>
            <a:pPr algn="ctr">
              <a:spcBef>
                <a:spcPts val="600"/>
              </a:spcBef>
            </a:pPr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GFED ver.3.1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81876" y="1052888"/>
            <a:ext cx="2412000" cy="10081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Biogenic VOC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estimation model</a:t>
            </a:r>
          </a:p>
          <a:p>
            <a:pPr algn="ctr">
              <a:spcBef>
                <a:spcPts val="600"/>
              </a:spcBef>
            </a:pPr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MEGAN ver.2.0.4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88224" y="1052888"/>
            <a:ext cx="2412000" cy="10081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Regional meteorological model</a:t>
            </a:r>
          </a:p>
          <a:p>
            <a:pPr algn="ctr">
              <a:spcBef>
                <a:spcPts val="600"/>
              </a:spcBef>
            </a:pPr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WRF-ARW ver.3.4.1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588224" y="5517232"/>
            <a:ext cx="2412000" cy="10081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Global chemical transport model</a:t>
            </a:r>
          </a:p>
          <a:p>
            <a:pPr algn="ctr">
              <a:spcBef>
                <a:spcPts val="600"/>
              </a:spcBef>
            </a:pPr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MOZART-4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88224" y="2748623"/>
            <a:ext cx="2412000" cy="20809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Regional chemical transport model</a:t>
            </a:r>
          </a:p>
          <a:p>
            <a:pPr algn="ctr">
              <a:spcBef>
                <a:spcPts val="600"/>
              </a:spcBef>
            </a:pPr>
            <a:r>
              <a:rPr kumimoji="1"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CMAQ ver.5.0.1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3071674" y="3562297"/>
            <a:ext cx="2080984" cy="4536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Spatial allocation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4423111" y="3562316"/>
            <a:ext cx="2080985" cy="45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Speciation</a:t>
            </a:r>
            <a:endParaRPr kumimoji="1" lang="ja-JP" altLang="en-US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5704914" y="3945190"/>
            <a:ext cx="8833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704914" y="4257338"/>
            <a:ext cx="8833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704914" y="4569484"/>
            <a:ext cx="8833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704914" y="3633042"/>
            <a:ext cx="8833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704914" y="3320894"/>
            <a:ext cx="8833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6139314" y="3008746"/>
            <a:ext cx="4489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338984" y="3945189"/>
            <a:ext cx="89781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338984" y="4257338"/>
            <a:ext cx="89781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338984" y="4569485"/>
            <a:ext cx="89781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338984" y="3633042"/>
            <a:ext cx="89781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4338984" y="3320894"/>
            <a:ext cx="89781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3136115" y="3945190"/>
            <a:ext cx="74923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3183480" y="4257338"/>
            <a:ext cx="70186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383760" y="4569485"/>
            <a:ext cx="5015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3284702" y="3633042"/>
            <a:ext cx="60064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3433289" y="3320894"/>
            <a:ext cx="4520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7" idx="3"/>
          </p:cNvCxnSpPr>
          <p:nvPr/>
        </p:nvCxnSpPr>
        <p:spPr>
          <a:xfrm>
            <a:off x="2987528" y="3843116"/>
            <a:ext cx="148587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stCxn id="6" idx="3"/>
          </p:cNvCxnSpPr>
          <p:nvPr/>
        </p:nvCxnSpPr>
        <p:spPr>
          <a:xfrm>
            <a:off x="2987528" y="2646002"/>
            <a:ext cx="297174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5" idx="3"/>
          </p:cNvCxnSpPr>
          <p:nvPr/>
        </p:nvCxnSpPr>
        <p:spPr>
          <a:xfrm>
            <a:off x="2987528" y="1448888"/>
            <a:ext cx="445761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3433289" y="1448888"/>
            <a:ext cx="0" cy="1872006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3284702" y="2646002"/>
            <a:ext cx="0" cy="98704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3136115" y="3843116"/>
            <a:ext cx="0" cy="102073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8" idx="3"/>
          </p:cNvCxnSpPr>
          <p:nvPr/>
        </p:nvCxnSpPr>
        <p:spPr>
          <a:xfrm>
            <a:off x="2987528" y="5040230"/>
            <a:ext cx="198116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9" idx="3"/>
          </p:cNvCxnSpPr>
          <p:nvPr/>
        </p:nvCxnSpPr>
        <p:spPr>
          <a:xfrm>
            <a:off x="2987528" y="6129344"/>
            <a:ext cx="396232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3185644" y="4257338"/>
            <a:ext cx="0" cy="782892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3383760" y="4569484"/>
            <a:ext cx="0" cy="155986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endCxn id="13" idx="0"/>
          </p:cNvCxnSpPr>
          <p:nvPr/>
        </p:nvCxnSpPr>
        <p:spPr>
          <a:xfrm>
            <a:off x="7794224" y="2061000"/>
            <a:ext cx="0" cy="6876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12" idx="0"/>
            <a:endCxn id="13" idx="2"/>
          </p:cNvCxnSpPr>
          <p:nvPr/>
        </p:nvCxnSpPr>
        <p:spPr>
          <a:xfrm flipV="1">
            <a:off x="7794224" y="4829608"/>
            <a:ext cx="0" cy="68762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endCxn id="10" idx="2"/>
          </p:cNvCxnSpPr>
          <p:nvPr/>
        </p:nvCxnSpPr>
        <p:spPr>
          <a:xfrm flipV="1">
            <a:off x="4787876" y="2061000"/>
            <a:ext cx="0" cy="343812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6139314" y="2404811"/>
            <a:ext cx="0" cy="603935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4787876" y="2404811"/>
            <a:ext cx="136114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11" idx="1"/>
            <a:endCxn id="10" idx="3"/>
          </p:cNvCxnSpPr>
          <p:nvPr/>
        </p:nvCxnSpPr>
        <p:spPr>
          <a:xfrm flipH="1">
            <a:off x="5993876" y="1556944"/>
            <a:ext cx="5943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7109963" y="4520153"/>
            <a:ext cx="18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altLang="ja-JP" sz="1200" dirty="0" smtClean="0"/>
              <a:t>(</a:t>
            </a:r>
            <a:r>
              <a:rPr lang="en-GB" altLang="ja-JP" sz="1200" dirty="0" err="1" smtClean="0"/>
              <a:t>Byun</a:t>
            </a:r>
            <a:r>
              <a:rPr lang="en-GB" altLang="ja-JP" sz="1200" dirty="0" smtClean="0"/>
              <a:t> and </a:t>
            </a:r>
            <a:r>
              <a:rPr lang="en-GB" altLang="ja-JP" sz="1200" dirty="0" err="1" smtClean="0"/>
              <a:t>Schere</a:t>
            </a:r>
            <a:r>
              <a:rPr lang="en-GB" altLang="ja-JP" sz="1200" dirty="0" smtClean="0"/>
              <a:t>, 2006)</a:t>
            </a:r>
            <a:endParaRPr lang="ja-JP" altLang="en-US" sz="1200" dirty="0"/>
          </a:p>
        </p:txBody>
      </p:sp>
      <p:sp>
        <p:nvSpPr>
          <p:cNvPr id="49" name="正方形/長方形 48"/>
          <p:cNvSpPr/>
          <p:nvPr/>
        </p:nvSpPr>
        <p:spPr>
          <a:xfrm>
            <a:off x="7142023" y="775889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200" dirty="0" smtClean="0"/>
              <a:t>(</a:t>
            </a:r>
            <a:r>
              <a:rPr lang="en-GB" altLang="ja-JP" sz="1200" dirty="0" err="1" smtClean="0"/>
              <a:t>Skamarock</a:t>
            </a:r>
            <a:r>
              <a:rPr lang="en-GB" altLang="ja-JP" sz="1200" dirty="0" smtClean="0"/>
              <a:t> et al., 2008)</a:t>
            </a:r>
            <a:endParaRPr lang="ja-JP" altLang="en-US" sz="1200" dirty="0"/>
          </a:p>
        </p:txBody>
      </p:sp>
      <p:sp>
        <p:nvSpPr>
          <p:cNvPr id="50" name="正方形/長方形 49"/>
          <p:cNvSpPr/>
          <p:nvPr/>
        </p:nvSpPr>
        <p:spPr>
          <a:xfrm>
            <a:off x="7303926" y="6536377"/>
            <a:ext cx="16962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altLang="ja-JP" sz="1200" dirty="0" smtClean="0"/>
              <a:t>(Emmons et al., 2010)</a:t>
            </a:r>
            <a:endParaRPr lang="ja-JP" altLang="en-US" sz="1200" dirty="0"/>
          </a:p>
        </p:txBody>
      </p:sp>
      <p:sp>
        <p:nvSpPr>
          <p:cNvPr id="51" name="正方形/長方形 50"/>
          <p:cNvSpPr/>
          <p:nvPr/>
        </p:nvSpPr>
        <p:spPr>
          <a:xfrm>
            <a:off x="1005639" y="6525344"/>
            <a:ext cx="1981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200" dirty="0" smtClean="0"/>
              <a:t>(Van der Werf et al., 2010)</a:t>
            </a:r>
            <a:endParaRPr lang="ja-JP" altLang="en-US" sz="1200" dirty="0"/>
          </a:p>
        </p:txBody>
      </p:sp>
      <p:sp>
        <p:nvSpPr>
          <p:cNvPr id="52" name="正方形/長方形 51"/>
          <p:cNvSpPr/>
          <p:nvPr/>
        </p:nvSpPr>
        <p:spPr>
          <a:xfrm>
            <a:off x="723767" y="5436230"/>
            <a:ext cx="2263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200" dirty="0" smtClean="0"/>
              <a:t>(European Commission, 2010)</a:t>
            </a:r>
            <a:endParaRPr lang="ja-JP" altLang="en-US" sz="1200" dirty="0"/>
          </a:p>
        </p:txBody>
      </p:sp>
      <p:sp>
        <p:nvSpPr>
          <p:cNvPr id="53" name="正方形/長方形 52"/>
          <p:cNvSpPr/>
          <p:nvPr/>
        </p:nvSpPr>
        <p:spPr>
          <a:xfrm>
            <a:off x="4263915" y="775889"/>
            <a:ext cx="1729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200" dirty="0" smtClean="0"/>
              <a:t>(Guenther et al., 2006)</a:t>
            </a:r>
            <a:endParaRPr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Target domain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092496" y="2058983"/>
            <a:ext cx="1944000" cy="3600000"/>
          </a:xfrm>
        </p:spPr>
        <p:txBody>
          <a:bodyPr/>
          <a:lstStyle/>
          <a:p>
            <a:r>
              <a:rPr kumimoji="1" lang="en-US" altLang="ja-JP" sz="1800" dirty="0" smtClean="0"/>
              <a:t>Mesh size</a:t>
            </a:r>
          </a:p>
          <a:p>
            <a:pPr>
              <a:spcBef>
                <a:spcPts val="0"/>
              </a:spcBef>
              <a:buNone/>
            </a:pPr>
            <a:r>
              <a:rPr kumimoji="1" lang="en-US" altLang="ja-JP" sz="1800" dirty="0" smtClean="0"/>
              <a:t>	60×60 km</a:t>
            </a:r>
          </a:p>
          <a:p>
            <a:pPr>
              <a:spcBef>
                <a:spcPts val="1200"/>
              </a:spcBef>
            </a:pPr>
            <a:r>
              <a:rPr lang="en-US" altLang="ja-JP" sz="1800" dirty="0" smtClean="0"/>
              <a:t>Vertical layers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1800" dirty="0" smtClean="0"/>
              <a:t>	41 (WRF)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1800" dirty="0" smtClean="0"/>
              <a:t>	28 (CMAQ)</a:t>
            </a:r>
          </a:p>
          <a:p>
            <a:pPr>
              <a:spcBef>
                <a:spcPts val="1200"/>
              </a:spcBef>
            </a:pPr>
            <a:r>
              <a:rPr lang="en-US" altLang="ja-JP" sz="1800" dirty="0" smtClean="0"/>
              <a:t>Model top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1800" dirty="0" smtClean="0"/>
              <a:t>	5639 Pa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1800" dirty="0" smtClean="0"/>
              <a:t>	(19.5 km)</a:t>
            </a:r>
          </a:p>
          <a:p>
            <a:pPr>
              <a:spcBef>
                <a:spcPts val="1200"/>
              </a:spcBef>
            </a:pPr>
            <a:r>
              <a:rPr lang="en-US" altLang="ja-JP" sz="1800" dirty="0" smtClean="0"/>
              <a:t>Bottom layer height</a:t>
            </a:r>
          </a:p>
          <a:p>
            <a:pPr>
              <a:spcBef>
                <a:spcPts val="0"/>
              </a:spcBef>
              <a:buNone/>
            </a:pPr>
            <a:r>
              <a:rPr kumimoji="1" lang="en-US" altLang="ja-JP" sz="1800" dirty="0" smtClean="0"/>
              <a:t>	34</a:t>
            </a:r>
            <a:r>
              <a:rPr lang="ja-JP" altLang="en-US" sz="1800" dirty="0" smtClean="0"/>
              <a:t> </a:t>
            </a:r>
            <a:r>
              <a:rPr kumimoji="1" lang="en-US" altLang="ja-JP" sz="1800" dirty="0" smtClean="0"/>
              <a:t>m</a:t>
            </a:r>
            <a:endParaRPr kumimoji="1" lang="ja-JP" altLang="en-US" sz="1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5</a:t>
            </a:fld>
            <a:endParaRPr lang="en-US" altLang="ja-JP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2469" t="7957" r="12469" b="6872"/>
          <a:stretch>
            <a:fillRect/>
          </a:stretch>
        </p:blipFill>
        <p:spPr bwMode="auto">
          <a:xfrm>
            <a:off x="388824" y="976599"/>
            <a:ext cx="6631448" cy="57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7092496" y="6095037"/>
            <a:ext cx="190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Black : WRF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Red : CMAQ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Simulated surface ozone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800000"/>
          </a:xfrm>
        </p:spPr>
        <p:txBody>
          <a:bodyPr/>
          <a:lstStyle/>
          <a:p>
            <a:r>
              <a:rPr kumimoji="1" lang="en-US" altLang="ja-JP" dirty="0" smtClean="0"/>
              <a:t>High concentration over mid-latitude from India to Japan in spring and autumn.</a:t>
            </a:r>
          </a:p>
          <a:p>
            <a:r>
              <a:rPr lang="en-US" altLang="ja-JP" dirty="0" smtClean="0"/>
              <a:t>Shifted to north in summer. Maximum around northeastern China.</a:t>
            </a:r>
          </a:p>
          <a:p>
            <a:r>
              <a:rPr kumimoji="1" lang="en-US" altLang="ja-JP" dirty="0" smtClean="0"/>
              <a:t>Shifted to south in winter. </a:t>
            </a:r>
            <a:r>
              <a:rPr lang="en-US" altLang="ja-JP" dirty="0" smtClean="0"/>
              <a:t>Decrease around northeastern China.</a:t>
            </a:r>
            <a:endParaRPr kumimoji="1" lang="en-US" altLang="ja-JP" dirty="0" smtClean="0"/>
          </a:p>
          <a:p>
            <a:r>
              <a:rPr lang="en-US" altLang="ja-JP" dirty="0" smtClean="0"/>
              <a:t>Low concentration around the equator for whole year.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6</a:t>
            </a:fld>
            <a:endParaRPr lang="en-US" altLang="ja-JP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6905" r="9085" b="71230"/>
          <a:stretch>
            <a:fillRect/>
          </a:stretch>
        </p:blipFill>
        <p:spPr bwMode="auto">
          <a:xfrm>
            <a:off x="319330" y="1698932"/>
            <a:ext cx="8285557" cy="199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72320" r="6905" b="24712"/>
          <a:stretch>
            <a:fillRect/>
          </a:stretch>
        </p:blipFill>
        <p:spPr bwMode="auto">
          <a:xfrm>
            <a:off x="319329" y="3698509"/>
            <a:ext cx="8484069" cy="27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0854" t="26166" r="3271" b="46881"/>
          <a:stretch>
            <a:fillRect/>
          </a:stretch>
        </p:blipFill>
        <p:spPr bwMode="auto">
          <a:xfrm>
            <a:off x="8596593" y="1520788"/>
            <a:ext cx="511911" cy="234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330108" y="4026435"/>
            <a:ext cx="6264000" cy="6267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Horizontal distributions of simulated seasonal surface ozone</a:t>
            </a:r>
          </a:p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[8hr maximum within bottom 3 layers (134m)]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 bwMode="auto">
          <a:xfrm>
            <a:off x="457200" y="980728"/>
            <a:ext cx="82296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Target period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 : November 2009 – December 2010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908283"/>
            <a:ext cx="6810375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Performance of surface ozone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00"/>
          </a:xfrm>
        </p:spPr>
        <p:txBody>
          <a:bodyPr anchor="t"/>
          <a:lstStyle/>
          <a:p>
            <a:r>
              <a:rPr lang="en-US" altLang="ja-JP" dirty="0" smtClean="0"/>
              <a:t>Good except for overestimation in summer.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7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877273"/>
            <a:ext cx="8208000" cy="349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Comparison with EANET surface ozone data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(Network Center for EANET, 2012)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908720"/>
            <a:ext cx="6810375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Performance of vertical ozone profile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00"/>
          </a:xfrm>
        </p:spPr>
        <p:txBody>
          <a:bodyPr anchor="t"/>
          <a:lstStyle/>
          <a:p>
            <a:r>
              <a:rPr kumimoji="1" lang="en-US" altLang="ja-JP" dirty="0" smtClean="0"/>
              <a:t>Good </a:t>
            </a:r>
            <a:r>
              <a:rPr lang="en-US" altLang="ja-JP" dirty="0" smtClean="0"/>
              <a:t>including upper troposphere.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8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5949281"/>
            <a:ext cx="4464000" cy="349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Comparison with </a:t>
            </a:r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ozonezonde</a:t>
            </a:r>
            <a:r>
              <a:rPr kumimoji="1" lang="ja-JP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(WOUDC)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Performance of </a:t>
            </a:r>
            <a:r>
              <a:rPr kumimoji="1" lang="en-US" altLang="ja-JP" dirty="0" err="1" smtClean="0"/>
              <a:t>tropospheric</a:t>
            </a:r>
            <a:r>
              <a:rPr kumimoji="1" lang="en-US" altLang="ja-JP" dirty="0" smtClean="0"/>
              <a:t> NO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column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805312"/>
            <a:ext cx="8229600" cy="720000"/>
          </a:xfrm>
        </p:spPr>
        <p:txBody>
          <a:bodyPr anchor="t"/>
          <a:lstStyle/>
          <a:p>
            <a:r>
              <a:rPr kumimoji="1" lang="en-US" altLang="ja-JP" dirty="0" smtClean="0"/>
              <a:t>Good in absolute values, horizontal distribution, and seasonal variation.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51203-A72C-487C-B594-566CAEA203A0}" type="slidenum">
              <a:rPr lang="ja-JP" altLang="en-US" smtClean="0"/>
              <a:pPr/>
              <a:t>9</a:t>
            </a:fld>
            <a:endParaRPr lang="en-US" altLang="ja-JP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541" b="46517"/>
          <a:stretch>
            <a:fillRect/>
          </a:stretch>
        </p:blipFill>
        <p:spPr bwMode="auto">
          <a:xfrm>
            <a:off x="319216" y="1204627"/>
            <a:ext cx="8717280" cy="409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332312" y="5311595"/>
            <a:ext cx="6048000" cy="349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Comparison with OMI </a:t>
            </a:r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tropospheric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NO</a:t>
            </a:r>
            <a:r>
              <a:rPr kumimoji="1" lang="en-US" altLang="ja-JP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column (OMNO2)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_level">
  <a:themeElements>
    <a:clrScheme name="presentation_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模板">
  <a:themeElements>
    <a:clrScheme name="PPT模板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模板">
      <a:majorFont>
        <a:latin typeface="Times New Roman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模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模板">
  <a:themeElements>
    <a:clrScheme name="PPT模板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模板">
      <a:majorFont>
        <a:latin typeface="Times New Roman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模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模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B8DF65-62A4-40F5-B2E4-E7DEA50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Presentation_level</Template>
  <TotalTime>1862</TotalTime>
  <Words>1135</Words>
  <Application>Microsoft Office PowerPoint</Application>
  <PresentationFormat>画面に合わせる (4:3)</PresentationFormat>
  <Paragraphs>218</Paragraphs>
  <Slides>28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2" baseType="lpstr">
      <vt:lpstr>1_Presentation_level</vt:lpstr>
      <vt:lpstr>1_PPT模板</vt:lpstr>
      <vt:lpstr>PPT模板</vt:lpstr>
      <vt:lpstr>Image</vt:lpstr>
      <vt:lpstr>Future prediction of tropospheric ozone over south and east Asia in 2030</vt:lpstr>
      <vt:lpstr>GDP, energy, and CO2 in Asia</vt:lpstr>
      <vt:lpstr>Flow of this study</vt:lpstr>
      <vt:lpstr>Structure of the simulation</vt:lpstr>
      <vt:lpstr>Target domain</vt:lpstr>
      <vt:lpstr>Simulated surface ozone</vt:lpstr>
      <vt:lpstr>Performance of surface ozone</vt:lpstr>
      <vt:lpstr>Performance of vertical ozone profile</vt:lpstr>
      <vt:lpstr>Performance of tropospheric NO2 column</vt:lpstr>
      <vt:lpstr>Performance of tropospheric ozone column</vt:lpstr>
      <vt:lpstr>Future scenarios</vt:lpstr>
      <vt:lpstr>Predicted energy and CO2</vt:lpstr>
      <vt:lpstr>Predicted NOx and VOC emissions</vt:lpstr>
      <vt:lpstr>Future simulation cases</vt:lpstr>
      <vt:lpstr>Future changes of surface ozone</vt:lpstr>
      <vt:lpstr>Effects of NOx and VOC</vt:lpstr>
      <vt:lpstr>Effects of external factors</vt:lpstr>
      <vt:lpstr>Effects of potential strategies</vt:lpstr>
      <vt:lpstr>Overall effects on monthly ozone in regions</vt:lpstr>
      <vt:lpstr>Overall effects on annual ozone in regions</vt:lpstr>
      <vt:lpstr>Summary</vt:lpstr>
      <vt:lpstr>スライド 22</vt:lpstr>
      <vt:lpstr>スライド 23</vt:lpstr>
      <vt:lpstr>Structure adjustment of power plants</vt:lpstr>
      <vt:lpstr>Domestic energy use</vt:lpstr>
      <vt:lpstr>Increase of EV and bio-fuel vehicles </vt:lpstr>
      <vt:lpstr>Emission control scenario for vehicles </vt:lpstr>
      <vt:lpstr>Cost effectiveness analysis (power plants)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subject/>
  <dc:creator>e1127</dc:creator>
  <cp:keywords/>
  <dc:description/>
  <cp:lastModifiedBy>e1127</cp:lastModifiedBy>
  <cp:revision>1318</cp:revision>
  <dcterms:created xsi:type="dcterms:W3CDTF">2013-06-24T04:37:54Z</dcterms:created>
  <dcterms:modified xsi:type="dcterms:W3CDTF">2013-10-16T10:11:02Z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TC060874521041</vt:lpwstr>
  </property>
</Properties>
</file>