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7" r:id="rId3"/>
    <p:sldId id="266" r:id="rId4"/>
    <p:sldId id="274" r:id="rId5"/>
    <p:sldId id="257" r:id="rId6"/>
    <p:sldId id="265" r:id="rId7"/>
    <p:sldId id="294" r:id="rId8"/>
    <p:sldId id="293" r:id="rId9"/>
    <p:sldId id="306" r:id="rId10"/>
    <p:sldId id="273" r:id="rId11"/>
    <p:sldId id="283" r:id="rId12"/>
    <p:sldId id="288" r:id="rId13"/>
    <p:sldId id="287" r:id="rId14"/>
    <p:sldId id="286" r:id="rId15"/>
    <p:sldId id="289" r:id="rId16"/>
    <p:sldId id="298" r:id="rId17"/>
    <p:sldId id="299" r:id="rId18"/>
    <p:sldId id="262" r:id="rId19"/>
    <p:sldId id="307" r:id="rId20"/>
    <p:sldId id="270" r:id="rId21"/>
    <p:sldId id="310" r:id="rId22"/>
    <p:sldId id="308" r:id="rId23"/>
    <p:sldId id="309" r:id="rId24"/>
    <p:sldId id="311" r:id="rId25"/>
    <p:sldId id="301" r:id="rId26"/>
    <p:sldId id="297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57" y="0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ACE3B2DF-50F7-41C3-BE1A-7137C7F6EB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0" y="4559833"/>
            <a:ext cx="5852822" cy="4320704"/>
          </a:xfrm>
          <a:prstGeom prst="rect">
            <a:avLst/>
          </a:prstGeom>
        </p:spPr>
        <p:txBody>
          <a:bodyPr vert="horz" lIns="94741" tIns="47370" rIns="94741" bIns="473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57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AF393D67-BC91-4E3D-8EEA-5C1C743CD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 - DO NOT CITE OR DISTRIBUTE!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4231-C15D-4EC5-947C-556CE8B79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Documents and Settings\kbaker\Desktop\epa_logo.jpg"/>
          <p:cNvPicPr>
            <a:picLocks noChangeAspect="1" noChangeArrowheads="1"/>
          </p:cNvPicPr>
          <p:nvPr/>
        </p:nvPicPr>
        <p:blipFill>
          <a:blip r:embed="rId2" cstate="print">
            <a:lum bright="79000" contrast="-91000"/>
          </a:blip>
          <a:srcRect/>
          <a:stretch>
            <a:fillRect/>
          </a:stretch>
        </p:blipFill>
        <p:spPr bwMode="auto">
          <a:xfrm>
            <a:off x="1676400" y="685800"/>
            <a:ext cx="565785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Characterizing single source contribution to urban-scale ozone and PM2.5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Kirk Baker</a:t>
            </a:r>
          </a:p>
          <a:p>
            <a:r>
              <a:rPr lang="en-US" b="1" dirty="0" smtClean="0"/>
              <a:t>Kristen Foley</a:t>
            </a:r>
          </a:p>
          <a:p>
            <a:r>
              <a:rPr lang="en-US" b="1" dirty="0" smtClean="0"/>
              <a:t>James Kelly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U.S. Environmental Protection Agency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657600" y="1219200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Acrobat Document" r:id="rId3" imgW="5486400" imgH="5486400" progId="AcroExch.Document.7">
                  <p:embed/>
                </p:oleObj>
              </mc:Choice>
              <mc:Fallback>
                <p:oleObj name="Acrobat Document" r:id="rId3" imgW="5486400" imgH="548640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19200"/>
                        <a:ext cx="5486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Maximum Impacts by Distance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July 2007 maximum 24-hr contribution shown by distance from the source </a:t>
            </a:r>
          </a:p>
          <a:p>
            <a:r>
              <a:rPr lang="en-US" sz="2000" dirty="0" smtClean="0"/>
              <a:t>25 unique sources shown (same emissions and stack parameters but different locations)</a:t>
            </a:r>
          </a:p>
          <a:p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C:\FILES\finescale\4ATL_sources.png"/>
          <p:cNvPicPr>
            <a:picLocks noChangeAspect="1" noChangeArrowheads="1"/>
          </p:cNvPicPr>
          <p:nvPr/>
        </p:nvPicPr>
        <p:blipFill>
          <a:blip r:embed="rId5" cstate="print"/>
          <a:srcRect l="13636" t="2941" r="13636" b="11765"/>
          <a:stretch>
            <a:fillRect/>
          </a:stretch>
        </p:blipFill>
        <p:spPr bwMode="auto">
          <a:xfrm>
            <a:off x="914400" y="4343400"/>
            <a:ext cx="2194586" cy="1988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C:\FILES\tempftp\so2_max.ga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"/>
            <a:ext cx="6667500" cy="666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5200" y="7222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Sulfur Dioxide</a:t>
            </a:r>
            <a:endParaRPr lang="en-US" sz="28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 descr="C:\Documents and Settings\kbaker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672" y="1624708"/>
            <a:ext cx="1654928" cy="14994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C:\FILES\tempftp\aso4ij_max.gas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"/>
            <a:ext cx="666750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7222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PM2.5 Sulfate Ion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C:\Documents and Settings\kbaker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672" y="1624708"/>
            <a:ext cx="1654928" cy="14994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FILES\tempftp\nox_max.ga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"/>
            <a:ext cx="666750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7222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Nitrogen Oxides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C:\Documents and Settings\kbaker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672" y="1624708"/>
            <a:ext cx="1654928" cy="14994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FILES\tempftp\ano3ij_max.ga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"/>
            <a:ext cx="666750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7222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PM2.5 Nitrate Ion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C:\Documents and Settings\kbaker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672" y="1624708"/>
            <a:ext cx="1654928" cy="14994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FILES\tempftp\o3_max.di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"/>
            <a:ext cx="666750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72229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Ozone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:\Documents and Settings\kbaker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672" y="1624708"/>
            <a:ext cx="1654928" cy="14994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Remarks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Need to perform similar analysis for other urban and rural areas</a:t>
            </a:r>
          </a:p>
          <a:p>
            <a:r>
              <a:rPr lang="en-US" sz="2800" dirty="0" smtClean="0"/>
              <a:t>Analyze alternative emissions levels, stack parameters</a:t>
            </a:r>
          </a:p>
          <a:p>
            <a:r>
              <a:rPr lang="en-US" sz="2800" dirty="0" smtClean="0"/>
              <a:t>Analyze emissions impacts without co-emission</a:t>
            </a:r>
          </a:p>
          <a:p>
            <a:r>
              <a:rPr lang="en-US" sz="2800" dirty="0" smtClean="0"/>
              <a:t>Include more seasons and other years</a:t>
            </a:r>
          </a:p>
          <a:p>
            <a:r>
              <a:rPr lang="en-US" sz="2800" dirty="0" smtClean="0"/>
              <a:t>Investigate potential influence of grid resolution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Screening tools for single source secondary impacts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Application Methods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Preliminary work shows photochemical model brute force approach can capture single source plume</a:t>
            </a:r>
          </a:p>
          <a:p>
            <a:pPr lvl="1"/>
            <a:r>
              <a:rPr lang="en-US" sz="1800" dirty="0" smtClean="0"/>
              <a:t>Kelly, J., 2012. Evaluation of Single-Source Plume Chemistry Simulations with the SCICHEM Reactive Plume Model CMAS 2012 Conference, Chapel Hill, NC.</a:t>
            </a:r>
          </a:p>
          <a:p>
            <a:r>
              <a:rPr lang="en-US" sz="2800" dirty="0" smtClean="0"/>
              <a:t>Preliminary work shows similar single source impacts using brute force, DDM, and source apportionment</a:t>
            </a:r>
          </a:p>
          <a:p>
            <a:pPr lvl="1"/>
            <a:r>
              <a:rPr lang="en-US" sz="1800" dirty="0" smtClean="0"/>
              <a:t>Baker, K., 2012. Estimating Secondary Pollutant Impacts from Single Sources, CMAS 2012 Conference, Chapel Hill, NC.</a:t>
            </a:r>
            <a:endParaRPr lang="en-US" sz="2800" dirty="0" smtClean="0"/>
          </a:p>
          <a:p>
            <a:r>
              <a:rPr lang="en-US" sz="2800" dirty="0" smtClean="0"/>
              <a:t>Ideally a reduced form model would be built from state of the science deterministic models</a:t>
            </a:r>
          </a:p>
          <a:p>
            <a:r>
              <a:rPr lang="en-US" sz="2800" dirty="0" smtClean="0"/>
              <a:t>What approaches are available to differentiate the impacts from a single source in a complex air quality model? </a:t>
            </a:r>
          </a:p>
          <a:p>
            <a:pPr lvl="1"/>
            <a:r>
              <a:rPr lang="en-US" sz="2600" dirty="0" smtClean="0"/>
              <a:t>Source apportionment</a:t>
            </a:r>
          </a:p>
          <a:p>
            <a:pPr lvl="1"/>
            <a:r>
              <a:rPr lang="en-US" sz="2600" dirty="0" smtClean="0"/>
              <a:t>Decoupled direct method (DDM and HDDM)</a:t>
            </a:r>
          </a:p>
          <a:p>
            <a:pPr lvl="1"/>
            <a:r>
              <a:rPr lang="en-US" sz="2600" dirty="0" smtClean="0"/>
              <a:t>Brute force emissions sensitivities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Sensitivity based response surface model (RSM)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ADBB-F8E0-438E-A264-AC7F467FF18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Preliminary RSM Test Case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Applications for 4 km Atlanta domain (45x45x25 cells)</a:t>
            </a:r>
          </a:p>
          <a:p>
            <a:pPr lvl="1"/>
            <a:r>
              <a:rPr lang="en-US" dirty="0" smtClean="0"/>
              <a:t>July 2007</a:t>
            </a:r>
          </a:p>
          <a:p>
            <a:pPr lvl="1"/>
            <a:r>
              <a:rPr lang="en-US" dirty="0" smtClean="0"/>
              <a:t>January 2007</a:t>
            </a:r>
          </a:p>
          <a:p>
            <a:r>
              <a:rPr lang="en-US" dirty="0" smtClean="0"/>
              <a:t>Source located in the center of the domain</a:t>
            </a:r>
          </a:p>
          <a:p>
            <a:r>
              <a:rPr lang="en-US" dirty="0" smtClean="0"/>
              <a:t>Relevant emissions species for ozone and PM2.5</a:t>
            </a:r>
          </a:p>
          <a:p>
            <a:pPr lvl="1"/>
            <a:r>
              <a:rPr lang="en-US" dirty="0" smtClean="0"/>
              <a:t>Ozone: NO</a:t>
            </a:r>
            <a:r>
              <a:rPr lang="en-US" baseline="-25000" dirty="0" smtClean="0"/>
              <a:t>X</a:t>
            </a:r>
            <a:r>
              <a:rPr lang="en-US" dirty="0" smtClean="0"/>
              <a:t> (~235 TPY), VOC (~235 TPY)</a:t>
            </a:r>
          </a:p>
          <a:p>
            <a:pPr lvl="1"/>
            <a:r>
              <a:rPr lang="en-US" dirty="0" smtClean="0"/>
              <a:t>PM: SOX (~235 TPY), NO</a:t>
            </a:r>
            <a:r>
              <a:rPr lang="en-US" baseline="-25000" dirty="0" smtClean="0"/>
              <a:t>X</a:t>
            </a:r>
            <a:r>
              <a:rPr lang="en-US" dirty="0" smtClean="0"/>
              <a:t>, VOC, primarily emitted PM (~4 TPY)</a:t>
            </a:r>
          </a:p>
          <a:p>
            <a:pPr lvl="1"/>
            <a:r>
              <a:rPr lang="en-US" dirty="0" smtClean="0"/>
              <a:t>All precursors included in the same simulation</a:t>
            </a:r>
          </a:p>
          <a:p>
            <a:r>
              <a:rPr lang="en-US" dirty="0" smtClean="0"/>
              <a:t>Generated average stack parameters based on non-EGU point sources in the 4 km Atlanta domain</a:t>
            </a:r>
          </a:p>
          <a:p>
            <a:pPr lvl="1"/>
            <a:r>
              <a:rPr lang="en-US" dirty="0" smtClean="0"/>
              <a:t>stack height = 16.6 m, stack diameter = 1.4 m, </a:t>
            </a:r>
          </a:p>
          <a:p>
            <a:pPr lvl="1"/>
            <a:r>
              <a:rPr lang="en-US" dirty="0" smtClean="0"/>
              <a:t>stack velocity = 13.8 m/s,  stack exit temperature = 428 K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(NO=0.9 and NO</a:t>
            </a:r>
            <a:r>
              <a:rPr lang="en-US" sz="3400" baseline="-25000" dirty="0" smtClean="0"/>
              <a:t>2</a:t>
            </a:r>
            <a:r>
              <a:rPr lang="en-US" dirty="0" smtClean="0"/>
              <a:t>=0.1) and VOC speciation based on average speciation for non-EGU point sources in the 4 km domain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Understanding urban scale single source impacts</a:t>
            </a:r>
          </a:p>
          <a:p>
            <a:pPr lvl="1"/>
            <a:r>
              <a:rPr lang="en-US" dirty="0" smtClean="0"/>
              <a:t>Variability across an urban area</a:t>
            </a:r>
          </a:p>
          <a:p>
            <a:r>
              <a:rPr lang="en-US" dirty="0" smtClean="0"/>
              <a:t>Screening tools for single source secondary impacts</a:t>
            </a:r>
          </a:p>
          <a:p>
            <a:pPr lvl="1"/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RSM proof of concept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878387" y="1600200"/>
          <a:ext cx="4113213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Acrobat Document" r:id="rId3" imgW="5486400" imgH="5486400" progId="AcroExch.Document.7">
                  <p:embed/>
                </p:oleObj>
              </mc:Choice>
              <mc:Fallback>
                <p:oleObj name="Acrobat Document" r:id="rId3" imgW="5486400" imgH="54864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7" y="1600200"/>
                        <a:ext cx="4113213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Design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 factors (emissions species)</a:t>
            </a:r>
          </a:p>
          <a:p>
            <a:r>
              <a:rPr lang="en-US" dirty="0" smtClean="0"/>
              <a:t>Latin-hypercube sampling between 0.0 and 2.0 (N=31)</a:t>
            </a:r>
          </a:p>
          <a:p>
            <a:r>
              <a:rPr lang="en-US" dirty="0" smtClean="0"/>
              <a:t>31 unique CMAQ simulations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~10 days to finish 31 member ensemble running sequentially (32 processors)</a:t>
            </a:r>
            <a:endParaRPr lang="en-US" dirty="0" smtClean="0"/>
          </a:p>
          <a:p>
            <a:r>
              <a:rPr lang="en-US" dirty="0" smtClean="0"/>
              <a:t>Response surface generated using R “</a:t>
            </a:r>
            <a:r>
              <a:rPr lang="en-US" dirty="0" err="1" smtClean="0"/>
              <a:t>DiceKriging</a:t>
            </a:r>
            <a:r>
              <a:rPr lang="en-US" dirty="0" smtClean="0"/>
              <a:t>” package</a:t>
            </a:r>
          </a:p>
          <a:p>
            <a:r>
              <a:rPr lang="en-US" dirty="0" smtClean="0"/>
              <a:t>Response theoretically useful for 0 to ~450 TPY for precursors and 0 to at least 8 TPY for primary PM2.5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PM2.5 Sulfate Ion Predicted Surface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8611" name="Picture 3" descr="C:\Documents and Settings\kbaker\Desktop\Picture2.png"/>
          <p:cNvPicPr>
            <a:picLocks noChangeAspect="1" noChangeArrowheads="1"/>
          </p:cNvPicPr>
          <p:nvPr/>
        </p:nvPicPr>
        <p:blipFill>
          <a:blip r:embed="rId2" cstate="print"/>
          <a:srcRect r="29617" b="70341"/>
          <a:stretch>
            <a:fillRect/>
          </a:stretch>
        </p:blipFill>
        <p:spPr bwMode="auto">
          <a:xfrm>
            <a:off x="1371600" y="1676400"/>
            <a:ext cx="6518949" cy="27470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11546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Episode average PM2.5 sulfate ion response surface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3" descr="C:\Documents and Settings\kbaker\Desktop\Picture2.png"/>
          <p:cNvPicPr>
            <a:picLocks noChangeAspect="1" noChangeArrowheads="1"/>
          </p:cNvPicPr>
          <p:nvPr/>
        </p:nvPicPr>
        <p:blipFill>
          <a:blip r:embed="rId2" cstate="print"/>
          <a:srcRect t="33320" r="29617" b="39243"/>
          <a:stretch>
            <a:fillRect/>
          </a:stretch>
        </p:blipFill>
        <p:spPr bwMode="auto">
          <a:xfrm>
            <a:off x="1371600" y="4191000"/>
            <a:ext cx="6518949" cy="2541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562600" y="1295400"/>
          <a:ext cx="3429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Acrobat Document" r:id="rId3" imgW="3429000" imgH="5486400" progId="AcroExch.Document.7">
                  <p:embed/>
                </p:oleObj>
              </mc:Choice>
              <mc:Fallback>
                <p:oleObj name="Acrobat Document" r:id="rId3" imgW="3429000" imgH="548640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3429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Leave-one-out cross validation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6567" name="Picture 7" descr="E:\scatter_crossval_ASO4I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915408" cy="49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PM2.5 Sulfate Ion Predicted Surface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8613" name="Picture 5" descr="C:\Documents and Settings\kbaker\Desktop\Picture2.png"/>
          <p:cNvPicPr>
            <a:picLocks noChangeAspect="1" noChangeArrowheads="1"/>
          </p:cNvPicPr>
          <p:nvPr/>
        </p:nvPicPr>
        <p:blipFill>
          <a:blip r:embed="rId2" cstate="print"/>
          <a:srcRect l="4228" t="1691" r="29597" b="35939"/>
          <a:stretch>
            <a:fillRect/>
          </a:stretch>
        </p:blipFill>
        <p:spPr bwMode="auto">
          <a:xfrm>
            <a:off x="1981200" y="1447800"/>
            <a:ext cx="5724620" cy="539548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95400" y="11546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Episode average PM2.5 sulfate ion response surface (75% reduction)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Out-of-sample validation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828800" y="1371600"/>
          <a:ext cx="5486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Acrobat Document" r:id="rId3" imgW="5486400" imgH="5486400" progId="AcroExch.Document.7">
                  <p:embed/>
                </p:oleObj>
              </mc:Choice>
              <mc:Fallback>
                <p:oleObj name="Acrobat Document" r:id="rId3" imgW="5486400" imgH="54864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71600"/>
                        <a:ext cx="5486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5334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Episode average PM2.5 response for a 75% reduction to all precursors compared to RSM estimate of 75% reductions to precursors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Remarks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work provides information about how varying emissions rates and co-emissions impact secondary formation of ozone and PM2.5 (for this location and time period)</a:t>
            </a:r>
          </a:p>
          <a:p>
            <a:r>
              <a:rPr lang="en-US" sz="2800" dirty="0" smtClean="0"/>
              <a:t>Apply for other precursors, seasons, locations</a:t>
            </a:r>
          </a:p>
          <a:p>
            <a:r>
              <a:rPr lang="en-US" sz="2800" dirty="0" smtClean="0"/>
              <a:t>Develop an approach for simple visualization</a:t>
            </a:r>
          </a:p>
          <a:p>
            <a:r>
              <a:rPr lang="en-US" sz="2800" dirty="0" smtClean="0"/>
              <a:t>Develop an approach to port RSM to a more accessible program (such as Excel)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Acknowledgements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Chang, Lara Reynolds, Allan Beidler, James Beidler, Chris Allen, Alison Eyth, Alexis Zubrow, Rich Mason, Charles Fulcher, Carey Jang, Marc Houyoux, </a:t>
            </a:r>
            <a:r>
              <a:rPr lang="en-US" smtClean="0"/>
              <a:t>Tyler Fox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New Source Review </a:t>
            </a:r>
            <a:r>
              <a:rPr lang="en-US" dirty="0" smtClean="0"/>
              <a:t>(NSR) and </a:t>
            </a:r>
            <a:r>
              <a:rPr lang="en-US" b="1" dirty="0" smtClean="0"/>
              <a:t>Prevention of Significant Deterioration </a:t>
            </a:r>
            <a:r>
              <a:rPr lang="en-US" dirty="0" smtClean="0"/>
              <a:t>(PSD) programs</a:t>
            </a:r>
          </a:p>
          <a:p>
            <a:pPr lvl="1"/>
            <a:r>
              <a:rPr lang="en-US" dirty="0" smtClean="0"/>
              <a:t>Assess the air quality impacts of new or modified sources related to precursor emissions for ozone and PM2.5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EPA granted Sierra Club petition with commitment to update Appendix W to address Ozone and secondary PM2.5 impacts</a:t>
            </a:r>
          </a:p>
          <a:p>
            <a:pPr lvl="1"/>
            <a:r>
              <a:rPr lang="en-US" dirty="0" err="1" smtClean="0"/>
              <a:t>Interpollutant</a:t>
            </a:r>
            <a:r>
              <a:rPr lang="en-US" dirty="0" smtClean="0"/>
              <a:t> trading (NSR offset) provisions for PM2.5</a:t>
            </a:r>
          </a:p>
          <a:p>
            <a:r>
              <a:rPr lang="en-US" b="1" dirty="0" smtClean="0"/>
              <a:t>National Environmental Policy Act </a:t>
            </a:r>
            <a:r>
              <a:rPr lang="en-US" dirty="0" smtClean="0"/>
              <a:t>(NEPA)</a:t>
            </a:r>
          </a:p>
          <a:p>
            <a:pPr lvl="1"/>
            <a:r>
              <a:rPr lang="en-US" dirty="0" smtClean="0"/>
              <a:t>Assess the environmental impacts of new or modified sources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FC81-95EC-4A3F-896F-27999520AA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different about PSD/NSR modeling?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maximum allowable emissions, not actual</a:t>
            </a:r>
          </a:p>
          <a:p>
            <a:r>
              <a:rPr lang="en-US" sz="2800" dirty="0" smtClean="0"/>
              <a:t>Not looking at specific monitors, looking at entire domain</a:t>
            </a:r>
          </a:p>
          <a:p>
            <a:r>
              <a:rPr lang="en-US" sz="2800" dirty="0" smtClean="0"/>
              <a:t>Looking for high impact over (ideally) at least one year or ozone season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Fundamental questions related to secondary impacts of single sources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close to a source are maximum secondary impacts? </a:t>
            </a:r>
          </a:p>
          <a:p>
            <a:r>
              <a:rPr lang="en-US" sz="2400" dirty="0" smtClean="0"/>
              <a:t>How variable are the impacts within an urban area? From one area to another? Urban vs. rural? </a:t>
            </a:r>
          </a:p>
          <a:p>
            <a:r>
              <a:rPr lang="en-US" sz="2400" dirty="0" smtClean="0"/>
              <a:t>How do stack parameters influence peak impacts?</a:t>
            </a:r>
          </a:p>
          <a:p>
            <a:r>
              <a:rPr lang="en-US" sz="2400" dirty="0" smtClean="0"/>
              <a:t>How to emission rates and co-emissions influence peak impacts?</a:t>
            </a:r>
          </a:p>
          <a:p>
            <a:endParaRPr lang="en-US" sz="2400" dirty="0" smtClean="0"/>
          </a:p>
          <a:p>
            <a:r>
              <a:rPr lang="en-US" sz="2400" dirty="0" smtClean="0"/>
              <a:t>Answering these questions will help determine whether an appropriate screening tool could be developed for assessing secondary impacts of single sources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ADBB-F8E0-438E-A264-AC7F467FF1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 Source Screening Level Tool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Existing approaches often lack a strong technical basis: “Scheffe tables” and Q/D (emissions/distance from source)</a:t>
            </a:r>
          </a:p>
          <a:p>
            <a:r>
              <a:rPr lang="en-US" sz="2000" dirty="0" smtClean="0"/>
              <a:t>A screening tool would ideally provide a quick, reasonable, credible, and appropriately conservative assessment of single source secondary impacts </a:t>
            </a:r>
            <a:r>
              <a:rPr lang="en-US" sz="2000" u="sng" dirty="0" smtClean="0"/>
              <a:t>before more complex modeling may be required</a:t>
            </a:r>
          </a:p>
          <a:p>
            <a:r>
              <a:rPr lang="en-US" sz="2000" dirty="0" smtClean="0"/>
              <a:t>ENVIRON has presented a reduced form single source screening model that estimates ozone impacts from single source emissions of VOC and/or NOX based on </a:t>
            </a:r>
            <a:r>
              <a:rPr lang="en-US" sz="2000" dirty="0" err="1" smtClean="0"/>
              <a:t>CAMx</a:t>
            </a:r>
            <a:r>
              <a:rPr lang="en-US" sz="2000" dirty="0" smtClean="0"/>
              <a:t>-HDDM</a:t>
            </a:r>
          </a:p>
          <a:p>
            <a:pPr lvl="1"/>
            <a:r>
              <a:rPr lang="en-US" sz="1600" dirty="0" smtClean="0"/>
              <a:t>http://www.epa.gov/ttn/scram/10thmodconf/presentations/2-21-Morris_Ozone_Screen_New_Srcs_EPA_10th_AQMC_Mar_2012.pdf</a:t>
            </a:r>
          </a:p>
          <a:p>
            <a:r>
              <a:rPr lang="en-US" sz="2000" dirty="0" smtClean="0"/>
              <a:t>Offset ratios with AERMOD approach has been proposed by NACAA for secondary PM2.5 (would not provide any information for ozone)</a:t>
            </a:r>
          </a:p>
          <a:p>
            <a:r>
              <a:rPr lang="en-US" sz="2000" dirty="0" smtClean="0"/>
              <a:t>Others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4F96-07D7-4A25-A0F5-1807D97936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urban-scale single source impacts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cs typeface="Courier New" pitchFamily="49" charset="0"/>
              </a:rPr>
              <a:t>Complimentary information provided by poster:</a:t>
            </a:r>
          </a:p>
          <a:p>
            <a:pPr algn="l"/>
            <a:r>
              <a:rPr lang="en-US" sz="1800" dirty="0" smtClean="0"/>
              <a:t>Kelly, J., Baker, K., 2013. Examining the impacts of emissions from single-sources on PM2.5 and ozone using a photochemical model, CMAS 2013 Conference, Chapel Hill, NC.</a:t>
            </a:r>
          </a:p>
          <a:p>
            <a:pPr algn="l"/>
            <a:endParaRPr lang="en-US" sz="1800" b="1" dirty="0" smtClean="0"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Intra-urban variability in single source impacts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Applications for 4 km Atlanta domain (45x45x25 cells)</a:t>
            </a:r>
          </a:p>
          <a:p>
            <a:pPr lvl="1"/>
            <a:r>
              <a:rPr lang="en-US" dirty="0" smtClean="0"/>
              <a:t>July 2007</a:t>
            </a:r>
          </a:p>
          <a:p>
            <a:r>
              <a:rPr lang="en-US" dirty="0" smtClean="0"/>
              <a:t>Same source placed in 25 unique locations in the model domain</a:t>
            </a:r>
          </a:p>
          <a:p>
            <a:pPr lvl="1"/>
            <a:r>
              <a:rPr lang="en-US" dirty="0" smtClean="0"/>
              <a:t>25 different model runs (one for each unique stack location)</a:t>
            </a:r>
          </a:p>
          <a:p>
            <a:r>
              <a:rPr lang="en-US" dirty="0" smtClean="0"/>
              <a:t>Relevant emissions species for ozone and PM2.5</a:t>
            </a:r>
          </a:p>
          <a:p>
            <a:pPr lvl="1"/>
            <a:r>
              <a:rPr lang="en-US" dirty="0" smtClean="0"/>
              <a:t>Ozone: NO</a:t>
            </a:r>
            <a:r>
              <a:rPr lang="en-US" baseline="-25000" dirty="0" smtClean="0"/>
              <a:t>X</a:t>
            </a:r>
            <a:r>
              <a:rPr lang="en-US" dirty="0" smtClean="0"/>
              <a:t> (~235 TPY), VOC (~235 TPY)</a:t>
            </a:r>
          </a:p>
          <a:p>
            <a:pPr lvl="1"/>
            <a:r>
              <a:rPr lang="en-US" dirty="0" smtClean="0"/>
              <a:t>PM: SOX (~235 TPY), NO</a:t>
            </a:r>
            <a:r>
              <a:rPr lang="en-US" baseline="-25000" dirty="0" smtClean="0"/>
              <a:t>X</a:t>
            </a:r>
            <a:r>
              <a:rPr lang="en-US" dirty="0" smtClean="0"/>
              <a:t>, VOC, primarily emitted PM (~4 TPY)</a:t>
            </a:r>
          </a:p>
          <a:p>
            <a:pPr lvl="1"/>
            <a:r>
              <a:rPr lang="en-US" dirty="0" smtClean="0"/>
              <a:t>All precursors included in the same simulation</a:t>
            </a:r>
          </a:p>
          <a:p>
            <a:r>
              <a:rPr lang="en-US" dirty="0" smtClean="0"/>
              <a:t>Generated average stack parameters based on non-EGU point sources in the 4 km Atlanta domain</a:t>
            </a:r>
          </a:p>
          <a:p>
            <a:pPr lvl="1"/>
            <a:r>
              <a:rPr lang="en-US" dirty="0" smtClean="0"/>
              <a:t>stack height = 16.6 m, stack diameter = 1.4 m, </a:t>
            </a:r>
          </a:p>
          <a:p>
            <a:pPr lvl="1"/>
            <a:r>
              <a:rPr lang="en-US" dirty="0" smtClean="0"/>
              <a:t>stack velocity = 13.8 m/s,  stack exit temperature = 428 K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(NO=0.9 and NO</a:t>
            </a:r>
            <a:r>
              <a:rPr lang="en-US" sz="3400" baseline="-25000" dirty="0" smtClean="0"/>
              <a:t>2</a:t>
            </a:r>
            <a:r>
              <a:rPr lang="en-US" dirty="0" smtClean="0"/>
              <a:t>=0.1) and VOC speciation based on average speciation for non-EGU point sources in the 4 km domain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4231-C15D-4EC5-947C-556CE8B7933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5538" name="Picture 2" descr="C:\FILES\finescale\4ATL_sources.png"/>
          <p:cNvPicPr>
            <a:picLocks noChangeAspect="1" noChangeArrowheads="1"/>
          </p:cNvPicPr>
          <p:nvPr/>
        </p:nvPicPr>
        <p:blipFill>
          <a:blip r:embed="rId2" cstate="print"/>
          <a:srcRect l="13636" t="2941" r="13636" b="11765"/>
          <a:stretch>
            <a:fillRect/>
          </a:stretch>
        </p:blipFill>
        <p:spPr bwMode="auto">
          <a:xfrm>
            <a:off x="1981200" y="990600"/>
            <a:ext cx="5486409" cy="4972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1157</Words>
  <Application>Microsoft Office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Acrobat Document</vt:lpstr>
      <vt:lpstr>Characterizing single source contribution to urban-scale ozone and PM2.5</vt:lpstr>
      <vt:lpstr>Outline</vt:lpstr>
      <vt:lpstr>Motivation </vt:lpstr>
      <vt:lpstr>What is different about PSD/NSR modeling?</vt:lpstr>
      <vt:lpstr>Fundamental questions related to secondary impacts of single sources</vt:lpstr>
      <vt:lpstr>Single Source Screening Level Tool</vt:lpstr>
      <vt:lpstr>Understanding urban-scale single source impacts</vt:lpstr>
      <vt:lpstr>Intra-urban variability in single source impacts</vt:lpstr>
      <vt:lpstr>PowerPoint Presentation</vt:lpstr>
      <vt:lpstr>Maximum Impacts by Distance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Remarks</vt:lpstr>
      <vt:lpstr>Screening tools for single source secondary impacts</vt:lpstr>
      <vt:lpstr>Potential Application Methods</vt:lpstr>
      <vt:lpstr>Preliminary RSM Test Case</vt:lpstr>
      <vt:lpstr>Experimental Design</vt:lpstr>
      <vt:lpstr>PM2.5 Sulfate Ion Predicted Surface</vt:lpstr>
      <vt:lpstr>Leave-one-out cross validation</vt:lpstr>
      <vt:lpstr>New PM2.5 Sulfate Ion Predicted Surface</vt:lpstr>
      <vt:lpstr>Out-of-sample validation</vt:lpstr>
      <vt:lpstr>Remarks</vt:lpstr>
      <vt:lpstr>Acknowledgements</vt:lpstr>
    </vt:vector>
  </TitlesOfParts>
  <Company>US-EPA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EPA</dc:creator>
  <cp:lastModifiedBy>Lenovo User</cp:lastModifiedBy>
  <cp:revision>175</cp:revision>
  <dcterms:created xsi:type="dcterms:W3CDTF">2013-10-22T16:30:38Z</dcterms:created>
  <dcterms:modified xsi:type="dcterms:W3CDTF">2013-10-30T21:13:24Z</dcterms:modified>
</cp:coreProperties>
</file>