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8" r:id="rId2"/>
    <p:sldId id="602" r:id="rId3"/>
    <p:sldId id="605" r:id="rId4"/>
    <p:sldId id="563" r:id="rId5"/>
    <p:sldId id="588" r:id="rId6"/>
    <p:sldId id="592" r:id="rId7"/>
    <p:sldId id="562" r:id="rId8"/>
    <p:sldId id="564" r:id="rId9"/>
    <p:sldId id="582" r:id="rId10"/>
    <p:sldId id="593" r:id="rId11"/>
    <p:sldId id="565" r:id="rId12"/>
    <p:sldId id="566" r:id="rId13"/>
    <p:sldId id="567" r:id="rId14"/>
    <p:sldId id="568" r:id="rId15"/>
    <p:sldId id="598" r:id="rId16"/>
    <p:sldId id="596" r:id="rId17"/>
    <p:sldId id="597" r:id="rId18"/>
    <p:sldId id="594" r:id="rId19"/>
    <p:sldId id="603" r:id="rId20"/>
    <p:sldId id="604" r:id="rId21"/>
    <p:sldId id="589" r:id="rId22"/>
    <p:sldId id="583" r:id="rId23"/>
    <p:sldId id="584" r:id="rId2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9"/>
    <a:srgbClr val="003399"/>
    <a:srgbClr val="FF0000"/>
    <a:srgbClr val="000099"/>
    <a:srgbClr val="EB7B28"/>
    <a:srgbClr val="6C3800"/>
    <a:srgbClr val="008E86"/>
    <a:srgbClr val="A9B533"/>
    <a:srgbClr val="448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6" autoAdjust="0"/>
    <p:restoredTop sz="95599" autoAdjust="0"/>
  </p:normalViewPr>
  <p:slideViewPr>
    <p:cSldViewPr snapToGrid="0">
      <p:cViewPr>
        <p:scale>
          <a:sx n="100" d="100"/>
          <a:sy n="100" d="100"/>
        </p:scale>
        <p:origin x="-1936" y="-488"/>
      </p:cViewPr>
      <p:guideLst>
        <p:guide orient="horz" pos="2244"/>
        <p:guide orient="horz" pos="3336"/>
        <p:guide pos="1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3312" y="-113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28.wmf"/><Relationship Id="rId2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31A793-1E2A-49E2-80E8-47DDF9E4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defTabSz="93345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/>
            </a:lvl1pPr>
          </a:lstStyle>
          <a:p>
            <a:pPr>
              <a:defRPr/>
            </a:pPr>
            <a:fld id="{1FB73497-D5E3-4235-B841-C10AA081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0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73497-D5E3-4235-B841-C10AA08108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654685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1171C454-14F7-4EA8-A0F3-A5430EAF00C4}" type="slidenum">
              <a:rPr lang="en-US" sz="1000" b="1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000" b="1">
              <a:solidFill>
                <a:schemeClr val="bg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" name="Picture 1" descr="IE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" y="6310091"/>
            <a:ext cx="1834573" cy="547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F69"/>
          </a:solidFill>
          <a:latin typeface="Arial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11" Type="http://schemas.openxmlformats.org/officeDocument/2006/relationships/image" Target="../media/image30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11" Type="http://schemas.openxmlformats.org/officeDocument/2006/relationships/image" Target="../media/image33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4700" y="1147234"/>
            <a:ext cx="7391400" cy="1447800"/>
          </a:xfrm>
          <a:noFill/>
        </p:spPr>
        <p:txBody>
          <a:bodyPr/>
          <a:lstStyle/>
          <a:p>
            <a:pPr algn="ctr"/>
            <a:r>
              <a:rPr lang="en-US" sz="2800" dirty="0" smtClean="0"/>
              <a:t>RLINE: A Line Source Dispersion Model for Near-Surface Releases</a:t>
            </a:r>
            <a:endParaRPr lang="en-US" sz="2800" dirty="0" smtClean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57898" y="5899150"/>
            <a:ext cx="60584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Presented at the 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Annual CMAS Conference, Chapel Hill, NC</a:t>
            </a:r>
            <a:endParaRPr lang="en-US" sz="1600" dirty="0"/>
          </a:p>
          <a:p>
            <a:pPr algn="ctr"/>
            <a:r>
              <a:rPr lang="en-US" sz="1400" dirty="0" smtClean="0"/>
              <a:t>October 28 – 30, 2013</a:t>
            </a:r>
            <a:endParaRPr lang="en-US" sz="1400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79400" y="2600325"/>
            <a:ext cx="8712200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Saravanan </a:t>
            </a:r>
            <a:r>
              <a:rPr lang="en-US" sz="2000" dirty="0" smtClean="0"/>
              <a:t>Arunachalam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Michelle G. Snyder</a:t>
            </a:r>
            <a:r>
              <a:rPr lang="en-US" sz="2000" baseline="30000" dirty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Akula </a:t>
            </a:r>
            <a:r>
              <a:rPr lang="en-US" sz="2000" dirty="0" smtClean="0"/>
              <a:t>Venkatram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</a:p>
          <a:p>
            <a:pPr algn="ctr"/>
            <a:r>
              <a:rPr lang="en-US" sz="2000" dirty="0" smtClean="0"/>
              <a:t>David </a:t>
            </a:r>
            <a:r>
              <a:rPr lang="en-US" sz="2000" dirty="0"/>
              <a:t>K. Heist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Steven </a:t>
            </a:r>
            <a:r>
              <a:rPr lang="en-US" sz="2000" dirty="0"/>
              <a:t>G. </a:t>
            </a:r>
            <a:r>
              <a:rPr lang="en-US" sz="2000" dirty="0" smtClean="0"/>
              <a:t>Perry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Vlad Isakov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algn="ctr"/>
            <a:r>
              <a:rPr lang="en-US" sz="2000" baseline="30000" dirty="0" smtClean="0"/>
              <a:t> </a:t>
            </a:r>
          </a:p>
          <a:p>
            <a:pPr algn="ctr"/>
            <a:r>
              <a:rPr lang="en-US" sz="1600" baseline="30000" dirty="0" smtClean="0"/>
              <a:t>1</a:t>
            </a:r>
            <a:r>
              <a:rPr lang="en-US" sz="1600" dirty="0" smtClean="0"/>
              <a:t>UNC</a:t>
            </a:r>
            <a:r>
              <a:rPr lang="en-US" sz="1600" dirty="0"/>
              <a:t>/</a:t>
            </a:r>
            <a:r>
              <a:rPr lang="en-US" sz="1600" dirty="0" smtClean="0"/>
              <a:t>IE, 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U.S.EPA/NERL/AMAD,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UCR</a:t>
            </a:r>
            <a:endParaRPr lang="en-US" sz="1600" dirty="0"/>
          </a:p>
        </p:txBody>
      </p:sp>
      <p:pic>
        <p:nvPicPr>
          <p:cNvPr id="6" name="Picture 4" descr="Detroit traff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49" y="3829050"/>
            <a:ext cx="3333191" cy="19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1" descr="C:\Documents and Settings\sperry02\Perry_Work_Files\FMF_PROJECTS_FMF\NEAR ROADWAY\Photos\Highway Photos\depressed high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82" y="3817970"/>
            <a:ext cx="2547918" cy="20208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74711" y="231899"/>
            <a:ext cx="5626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Development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60" y="1241714"/>
            <a:ext cx="38298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Tracer Studies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Idaho Falls 2008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Prairie Grass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Wind Tunnel Studies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Studies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Raleigh, Detroit, Phoenix</a:t>
            </a:r>
            <a:endParaRPr lang="en-US" dirty="0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85" y="3679117"/>
            <a:ext cx="3692412" cy="25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429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768" y="1101436"/>
            <a:ext cx="3692168" cy="238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6" descr="GMAP_10-28-2008_sound_barrier_11"/>
          <p:cNvPicPr>
            <a:picLocks noChangeAspect="1" noChangeArrowheads="1"/>
          </p:cNvPicPr>
          <p:nvPr/>
        </p:nvPicPr>
        <p:blipFill>
          <a:blip r:embed="rId4" cstate="print"/>
          <a:srcRect t="41635" r="40967" b="16353"/>
          <a:stretch>
            <a:fillRect/>
          </a:stretch>
        </p:blipFill>
        <p:spPr bwMode="auto">
          <a:xfrm>
            <a:off x="298004" y="3730712"/>
            <a:ext cx="3792442" cy="2385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82850" y="231775"/>
            <a:ext cx="566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How is RLINE being used?</a:t>
            </a:r>
          </a:p>
        </p:txBody>
      </p:sp>
      <p:pic>
        <p:nvPicPr>
          <p:cNvPr id="4" name="Picture 2" descr="C:\Vlad_Projects\NewHaven_CT\Slides4Larry\NewFigure1b_PM25hybri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781" y="2527183"/>
            <a:ext cx="2499144" cy="2499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617493" y="1122417"/>
            <a:ext cx="8183607" cy="15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 model can support health and risk assessments, epidemiology studies, and community based tools. 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RLINE is designed to handle urban situations with thousands of line sources and receptors.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010150"/>
            <a:ext cx="466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RLINE is used in a) “</a:t>
            </a:r>
            <a:r>
              <a:rPr lang="en-US" sz="1600" dirty="0" smtClean="0">
                <a:solidFill>
                  <a:prstClr val="black"/>
                </a:solidFill>
              </a:rPr>
              <a:t>Near-Road </a:t>
            </a:r>
            <a:r>
              <a:rPr lang="en-US" sz="1600" dirty="0" err="1" smtClean="0">
                <a:solidFill>
                  <a:prstClr val="black"/>
                </a:solidFill>
              </a:rPr>
              <a:t>EXposures</a:t>
            </a:r>
            <a:r>
              <a:rPr lang="en-US" sz="1600" dirty="0" smtClean="0">
                <a:solidFill>
                  <a:prstClr val="black"/>
                </a:solidFill>
              </a:rPr>
              <a:t> to Urban air pollutants Study” (NEXUS) in Detroit examining the role of near-road exposures on asthmatic children who live near major roadways; b) Portland, ME and c) North Carolina Piedmont</a:t>
            </a:r>
            <a:endParaRPr lang="en-US" sz="1600" dirty="0"/>
          </a:p>
        </p:txBody>
      </p:sp>
      <p:pic>
        <p:nvPicPr>
          <p:cNvPr id="9" name="Picture 8" descr="NEXUS_spatialplot_2005_N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2886074"/>
            <a:ext cx="4295774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0384" y="5029200"/>
            <a:ext cx="3368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RLINE can be used to estimate  spatial variability</a:t>
            </a:r>
            <a:r>
              <a:rPr lang="en-US" sz="1600" dirty="0" smtClean="0">
                <a:solidFill>
                  <a:prstClr val="black"/>
                </a:solidFill>
              </a:rPr>
              <a:t> in urban areas with many roadways.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6383866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See Talks by Snyder et al, and Chang et al, and Poster by Isakov et al.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98650" y="231775"/>
            <a:ext cx="5661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How does RLINE support community tools?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48" y="1136650"/>
            <a:ext cx="834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R-LINE algorithm is used in C-LINE, a decision support tool for evaluating effects of alternate transportation options on community health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31011" b="41088"/>
          <a:stretch/>
        </p:blipFill>
        <p:spPr bwMode="auto">
          <a:xfrm>
            <a:off x="600075" y="2836333"/>
            <a:ext cx="8039100" cy="341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4202" y="2379133"/>
            <a:ext cx="287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EPA’s C-LINE Tool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6333066"/>
            <a:ext cx="307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See Poster by Barzyk et al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456" y="279400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33" y="2990347"/>
            <a:ext cx="4691335" cy="321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137" y="3643424"/>
            <a:ext cx="2891338" cy="21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397878" y="1039057"/>
            <a:ext cx="8355598" cy="15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The model framework is designed to accommodate algorithms for simulating near-source effects of complex roadway configurations (noise barriers, depressed roadways, roadway vegetation,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These configurations could be used in mitigation, to reduce exposure near high emission roadways.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1500" y="5777061"/>
            <a:ext cx="330199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Finn et al., </a:t>
            </a:r>
            <a:r>
              <a:rPr lang="en-US" sz="1400" i="1" dirty="0" smtClean="0">
                <a:solidFill>
                  <a:srgbClr val="0000FF"/>
                </a:solidFill>
              </a:rPr>
              <a:t>Atmos. Environ.</a:t>
            </a:r>
            <a:r>
              <a:rPr lang="en-US" sz="1400" dirty="0" smtClean="0">
                <a:solidFill>
                  <a:srgbClr val="0000FF"/>
                </a:solidFill>
              </a:rPr>
              <a:t>, 2010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95573" y="4153904"/>
            <a:ext cx="1997243" cy="6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r>
              <a:rPr lang="en-US" sz="1600" baseline="30000" dirty="0" smtClean="0"/>
              <a:t>_____</a:t>
            </a:r>
            <a:r>
              <a:rPr lang="en-US" sz="1600" dirty="0" smtClean="0"/>
              <a:t> no barrier</a:t>
            </a:r>
          </a:p>
          <a:p>
            <a:r>
              <a:rPr lang="en-US" sz="1600" dirty="0" smtClean="0"/>
              <a:t>------ barrier</a:t>
            </a:r>
            <a:endParaRPr lang="en-US" sz="2800" baseline="300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586133" y="2591308"/>
            <a:ext cx="4524279" cy="4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 algn="ctr"/>
            <a:r>
              <a:rPr lang="en-US" sz="1600" b="1" dirty="0" smtClean="0"/>
              <a:t>Idaho Falls 2008 tracer  study</a:t>
            </a:r>
            <a:endParaRPr lang="en-US" sz="1600" b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0" y="5410839"/>
            <a:ext cx="7296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Field and wind tunnel studies show noise barriers and depressions reduce downwind concentrations under multiple stability conditions. These features </a:t>
            </a:r>
            <a:r>
              <a:rPr lang="en-US" sz="1800" dirty="0" smtClean="0"/>
              <a:t>are being added </a:t>
            </a:r>
            <a:r>
              <a:rPr lang="en-US" sz="1800" dirty="0" smtClean="0"/>
              <a:t>to the flat terrain RLINE model.</a:t>
            </a:r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2" cstate="print"/>
          <a:srcRect l="29480" t="17592" r="10702" b="29868"/>
          <a:stretch>
            <a:fillRect/>
          </a:stretch>
        </p:blipFill>
        <p:spPr bwMode="auto">
          <a:xfrm>
            <a:off x="3409552" y="1342350"/>
            <a:ext cx="3007896" cy="20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3126907" y="838495"/>
            <a:ext cx="3232890" cy="4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144" tIns="93072" rIns="186144" bIns="93072" rtlCol="0">
            <a:spAutoFit/>
          </a:bodyPr>
          <a:lstStyle/>
          <a:p>
            <a:pPr algn="ctr"/>
            <a:r>
              <a:rPr lang="en-US" sz="2000" b="1" dirty="0" smtClean="0"/>
              <a:t>Field studies</a:t>
            </a:r>
            <a:endParaRPr lang="en-US" sz="2000" b="1" dirty="0"/>
          </a:p>
        </p:txBody>
      </p:sp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3" cstate="print"/>
          <a:srcRect l="20434" t="47019" r="32062" b="3280"/>
          <a:stretch>
            <a:fillRect/>
          </a:stretch>
        </p:blipFill>
        <p:spPr bwMode="auto">
          <a:xfrm>
            <a:off x="6199199" y="3478676"/>
            <a:ext cx="2047798" cy="1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4" cstate="print"/>
          <a:srcRect l="68919" t="5746" r="2516" b="53008"/>
          <a:stretch>
            <a:fillRect/>
          </a:stretch>
        </p:blipFill>
        <p:spPr bwMode="auto">
          <a:xfrm>
            <a:off x="6465573" y="1287150"/>
            <a:ext cx="1540044" cy="19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837" y="3482029"/>
            <a:ext cx="1757306" cy="18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etroit_RoadCu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5320" y="3520025"/>
            <a:ext cx="2613212" cy="1615440"/>
          </a:xfrm>
          <a:prstGeom prst="rect">
            <a:avLst/>
          </a:prstGeom>
        </p:spPr>
      </p:pic>
      <p:pic>
        <p:nvPicPr>
          <p:cNvPr id="21" name="Picture 14" descr="LV_sonics1"/>
          <p:cNvPicPr>
            <a:picLocks noChangeAspect="1" noChangeArrowheads="1"/>
          </p:cNvPicPr>
          <p:nvPr/>
        </p:nvPicPr>
        <p:blipFill>
          <a:blip r:embed="rId7" cstate="print"/>
          <a:srcRect t="4115"/>
          <a:stretch>
            <a:fillRect/>
          </a:stretch>
        </p:blipFill>
        <p:spPr bwMode="auto">
          <a:xfrm>
            <a:off x="947372" y="1458490"/>
            <a:ext cx="2460308" cy="17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456" y="279400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1276762"/>
            <a:ext cx="3644900" cy="233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4 models applied for 2 Tracer Studies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cs typeface="Arial" pitchFamily="34" charset="0"/>
                <a:sym typeface="Arial" pitchFamily="34" charset="0"/>
              </a:rPr>
              <a:t>Idaho Falls 2008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err="1" smtClean="0">
                <a:cs typeface="Arial" pitchFamily="34" charset="0"/>
                <a:sym typeface="Arial" pitchFamily="34" charset="0"/>
              </a:rPr>
              <a:t>CalTrans</a:t>
            </a:r>
            <a:r>
              <a:rPr lang="en-US" sz="1800" dirty="0" smtClean="0">
                <a:cs typeface="Arial" pitchFamily="34" charset="0"/>
                <a:sym typeface="Arial" pitchFamily="34" charset="0"/>
              </a:rPr>
              <a:t> Highway 99 </a:t>
            </a: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All models showed ability to estimate majority of observations within a factor of 2 </a:t>
            </a: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Models performed best for near-neutral conditions in both tracer studies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cs typeface="Arial" pitchFamily="34" charset="0"/>
                <a:sym typeface="Arial" pitchFamily="34" charset="0"/>
              </a:rPr>
              <a:t>Mixed results in convective and stable conditions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253175"/>
            <a:ext cx="71291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Inter-comparison against other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0609" y="1206500"/>
            <a:ext cx="5008892" cy="5016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2700" y="6362700"/>
            <a:ext cx="353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Heist et al, </a:t>
            </a:r>
            <a:r>
              <a:rPr lang="en-US" sz="1600" i="1" dirty="0" smtClean="0">
                <a:solidFill>
                  <a:srgbClr val="0000FF"/>
                </a:solidFill>
              </a:rPr>
              <a:t>Trans. Res. D</a:t>
            </a:r>
            <a:r>
              <a:rPr lang="en-US" sz="1600" dirty="0" smtClean="0">
                <a:solidFill>
                  <a:srgbClr val="0000FF"/>
                </a:solidFill>
              </a:rPr>
              <a:t>, 2013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6022" y="2548467"/>
            <a:ext cx="102024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AERMOD-A</a:t>
            </a:r>
            <a:endParaRPr lang="en-US" sz="1200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7966276" y="2644987"/>
            <a:ext cx="123614" cy="115146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 bwMode="auto">
          <a:xfrm>
            <a:off x="7974743" y="2890520"/>
            <a:ext cx="123614" cy="11514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89890" y="2794000"/>
            <a:ext cx="105411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AERMOD-V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6427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149762" y="1127536"/>
            <a:ext cx="8752938" cy="523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Uses hourly meteorological data from AERMET v12345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Similar to AERMOD applications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sz="1400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Contains updated </a:t>
            </a:r>
            <a:r>
              <a:rPr lang="en-US" dirty="0" err="1" smtClean="0">
                <a:cs typeface="Arial" pitchFamily="34" charset="0"/>
                <a:sym typeface="Arial" pitchFamily="34" charset="0"/>
              </a:rPr>
              <a:t>σ</a:t>
            </a:r>
            <a:r>
              <a:rPr lang="en-US" baseline="-25000" dirty="0" err="1" smtClean="0">
                <a:cs typeface="Arial" pitchFamily="34" charset="0"/>
                <a:sym typeface="Arial" pitchFamily="34" charset="0"/>
              </a:rPr>
              <a:t>y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  </a:t>
            </a:r>
            <a:r>
              <a:rPr lang="en-US" dirty="0">
                <a:cs typeface="Arial" pitchFamily="34" charset="0"/>
                <a:sym typeface="Arial" pitchFamily="34" charset="0"/>
              </a:rPr>
              <a:t>and </a:t>
            </a:r>
            <a:r>
              <a:rPr lang="en-US" dirty="0" err="1" smtClean="0">
                <a:cs typeface="Arial" pitchFamily="34" charset="0"/>
                <a:sym typeface="Arial" pitchFamily="34" charset="0"/>
              </a:rPr>
              <a:t>σ</a:t>
            </a:r>
            <a:r>
              <a:rPr lang="en-US" baseline="-25000" dirty="0" err="1">
                <a:cs typeface="Arial" pitchFamily="34" charset="0"/>
                <a:sym typeface="Arial" pitchFamily="34" charset="0"/>
              </a:rPr>
              <a:t>z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 formulations 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See Venkatram et al, 2013 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sz="1400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Can handle inputs in the form of activity (in AADT) or emissions (in g/m/s)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AADT outputs can be post-processed with TAFs and species-specific emissions to obtain variable emissions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Output in μg/m</a:t>
            </a:r>
            <a:r>
              <a:rPr lang="en-US" sz="2000" baseline="30000" dirty="0" smtClean="0">
                <a:cs typeface="Arial" pitchFamily="34" charset="0"/>
                <a:sym typeface="Arial" pitchFamily="34" charset="0"/>
              </a:rPr>
              <a:t>3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sz="1400" baseline="30000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cs typeface="Arial" pitchFamily="34" charset="0"/>
                <a:sym typeface="Arial" pitchFamily="34" charset="0"/>
              </a:rPr>
              <a:t>Produces grouped source outputs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  <a:sym typeface="Arial" pitchFamily="34" charset="0"/>
              </a:rPr>
              <a:t>Hourly (for entire </a:t>
            </a:r>
            <a:r>
              <a:rPr lang="en-US" sz="2000" dirty="0" smtClean="0">
                <a:cs typeface="Arial" pitchFamily="34" charset="0"/>
                <a:sym typeface="Arial" pitchFamily="34" charset="0"/>
              </a:rPr>
              <a:t>simulation period </a:t>
            </a:r>
            <a:r>
              <a:rPr lang="en-US" sz="2000" dirty="0">
                <a:cs typeface="Arial" pitchFamily="34" charset="0"/>
                <a:sym typeface="Arial" pitchFamily="34" charset="0"/>
              </a:rPr>
              <a:t>or monthly)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sz="2000" dirty="0">
                <a:cs typeface="Arial" pitchFamily="34" charset="0"/>
                <a:sym typeface="Arial" pitchFamily="34" charset="0"/>
              </a:rPr>
              <a:t>Daily </a:t>
            </a:r>
            <a:r>
              <a:rPr lang="en-US" sz="2000" dirty="0" smtClean="0">
                <a:cs typeface="Arial" pitchFamily="34" charset="0"/>
                <a:sym typeface="Arial" pitchFamily="34" charset="0"/>
              </a:rPr>
              <a:t>average</a:t>
            </a:r>
            <a:endParaRPr lang="en-US" sz="2000" dirty="0"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11868" y="253175"/>
            <a:ext cx="6536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Features in Release Version of RLINE</a:t>
            </a:r>
          </a:p>
        </p:txBody>
      </p:sp>
    </p:spTree>
    <p:extLst>
      <p:ext uri="{BB962C8B-B14F-4D97-AF65-F5344CB8AC3E}">
        <p14:creationId xmlns:p14="http://schemas.microsoft.com/office/powerpoint/2010/main" val="37520851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149762" y="1289462"/>
            <a:ext cx="8752938" cy="3292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 smtClean="0">
                <a:cs typeface="Arial" pitchFamily="34" charset="0"/>
                <a:sym typeface="Arial" pitchFamily="34" charset="0"/>
              </a:rPr>
              <a:t>Analytical solution for near-source receptors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Speeds up computation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 smtClean="0">
                <a:cs typeface="Arial" pitchFamily="34" charset="0"/>
                <a:sym typeface="Arial" pitchFamily="34" charset="0"/>
              </a:rPr>
              <a:t>Input # lanes per roadway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Spreads emissions over the lanes of traffic</a:t>
            </a:r>
          </a:p>
          <a:p>
            <a:pPr marL="1311275" lvl="2" indent="-342900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endParaRPr lang="en-US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 smtClean="0">
                <a:cs typeface="Arial" pitchFamily="34" charset="0"/>
                <a:sym typeface="Arial" pitchFamily="34" charset="0"/>
              </a:rPr>
              <a:t>Solid/noise barrier algorithm</a:t>
            </a: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2800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 smtClean="0">
                <a:cs typeface="Arial" pitchFamily="34" charset="0"/>
                <a:sym typeface="Arial" pitchFamily="34" charset="0"/>
              </a:rPr>
              <a:t>Depressed roadway algorithm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11868" y="253175"/>
            <a:ext cx="6536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Features Available as Beta Options</a:t>
            </a:r>
          </a:p>
        </p:txBody>
      </p:sp>
    </p:spTree>
    <p:extLst>
      <p:ext uri="{BB962C8B-B14F-4D97-AF65-F5344CB8AC3E}">
        <p14:creationId xmlns:p14="http://schemas.microsoft.com/office/powerpoint/2010/main" val="15693298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124362" y="1073561"/>
            <a:ext cx="8740238" cy="514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u="sng" dirty="0" smtClean="0">
                <a:cs typeface="Arial" pitchFamily="34" charset="0"/>
                <a:sym typeface="Arial" pitchFamily="34" charset="0"/>
              </a:rPr>
              <a:t>Summer 2013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: Availability of pre-release version announced </a:t>
            </a:r>
            <a:r>
              <a:rPr lang="en-US" dirty="0">
                <a:cs typeface="Arial" pitchFamily="34" charset="0"/>
                <a:sym typeface="Arial" pitchFamily="34" charset="0"/>
              </a:rPr>
              <a:t>via Community Modeling &amp; Analysis System (CMAS) website </a:t>
            </a:r>
            <a:endParaRPr lang="en-US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1400" dirty="0" smtClean="0">
              <a:cs typeface="Arial" pitchFamily="34" charset="0"/>
              <a:sym typeface="Arial" pitchFamily="34" charset="0"/>
            </a:endParaRPr>
          </a:p>
          <a:p>
            <a:pPr marL="854075" lvl="1" indent="-34290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u="sng" dirty="0" smtClean="0">
                <a:cs typeface="Arial" pitchFamily="34" charset="0"/>
                <a:sym typeface="Arial" pitchFamily="34" charset="0"/>
              </a:rPr>
              <a:t>November 2013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: Full public release expected via CMAS to include:</a:t>
            </a:r>
          </a:p>
          <a:p>
            <a:pPr marL="1712913" lvl="3" indent="-301625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Explanation of model code, use, and inputs required</a:t>
            </a:r>
          </a:p>
          <a:p>
            <a:pPr marL="1712913" lvl="3" indent="-301625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Documented evaluation and evaluation data</a:t>
            </a:r>
          </a:p>
          <a:p>
            <a:pPr marL="1712913" lvl="3" indent="-301625">
              <a:spcBef>
                <a:spcPts val="3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  <a:sym typeface="Arial" pitchFamily="34" charset="0"/>
              </a:rPr>
              <a:t>Qualifications on appropriate use</a:t>
            </a:r>
          </a:p>
          <a:p>
            <a:pPr marL="1712913" lvl="3" indent="-301625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  <a:sym typeface="Arial" pitchFamily="34" charset="0"/>
            </a:endParaRPr>
          </a:p>
          <a:p>
            <a:pPr marL="798513" lvl="1" indent="-301625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u="sng" dirty="0" smtClean="0">
                <a:cs typeface="Arial" pitchFamily="34" charset="0"/>
                <a:sym typeface="Arial" pitchFamily="34" charset="0"/>
              </a:rPr>
              <a:t>Spring/Summer 2014: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 Planned repository of tools and utilities for pre- and post-processing to support user community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2558" y="253175"/>
            <a:ext cx="6075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Where to get RLINE from?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095" y="2061358"/>
            <a:ext cx="7327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Disclaimer: Although this work was reviewed by EPA and approved for publication, it may not necessarily reflect official Agency policy.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2004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58" y="2400300"/>
            <a:ext cx="4855557" cy="313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7094" y="5813463"/>
            <a:ext cx="57005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Source: </a:t>
            </a:r>
            <a:r>
              <a:rPr lang="en-US" sz="1600" dirty="0" err="1" smtClean="0">
                <a:solidFill>
                  <a:srgbClr val="0000FF"/>
                </a:solidFill>
              </a:rPr>
              <a:t>Rowangould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i="1" dirty="0" smtClean="0">
                <a:solidFill>
                  <a:srgbClr val="0000FF"/>
                </a:solidFill>
              </a:rPr>
              <a:t>Transport Research Part D</a:t>
            </a:r>
            <a:r>
              <a:rPr lang="en-US" sz="1600" dirty="0" smtClean="0">
                <a:solidFill>
                  <a:srgbClr val="0000FF"/>
                </a:solidFill>
              </a:rPr>
              <a:t>, 2013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14475" y="311150"/>
            <a:ext cx="630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Background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00" y="118110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59.5 million people live within 500m of roads with &gt; 25,000 Annual Average Daily Traffic (AADT) </a:t>
            </a:r>
            <a:endParaRPr lang="en-US" dirty="0"/>
          </a:p>
        </p:txBody>
      </p:sp>
      <p:pic>
        <p:nvPicPr>
          <p:cNvPr id="9" name="Picture 8" descr="Rowangould_Fig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425700"/>
            <a:ext cx="3365388" cy="32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55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22479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Backup Slides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47301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05669" y="267525"/>
            <a:ext cx="62939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New Dispersion Formulations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4502" y="1753542"/>
          <a:ext cx="2942151" cy="75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2" name="Equation" r:id="rId3" imgW="2311078" imgH="596923" progId="Equation.3">
                  <p:embed/>
                </p:oleObj>
              </mc:Choice>
              <mc:Fallback>
                <p:oleObj name="Equation" r:id="rId3" imgW="2311078" imgH="596923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02" y="1753542"/>
                        <a:ext cx="2942151" cy="753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72143"/>
              </p:ext>
            </p:extLst>
          </p:nvPr>
        </p:nvGraphicFramePr>
        <p:xfrm>
          <a:off x="5665788" y="1804988"/>
          <a:ext cx="25415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" name="Equation" r:id="rId5" imgW="1943100" imgH="457200" progId="Equation.3">
                  <p:embed/>
                </p:oleObj>
              </mc:Choice>
              <mc:Fallback>
                <p:oleObj name="Equation" r:id="rId5" imgW="1943100" imgH="4572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804988"/>
                        <a:ext cx="254158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" y="1170013"/>
            <a:ext cx="2257789" cy="367114"/>
          </a:xfrm>
          <a:prstGeom prst="rect">
            <a:avLst/>
          </a:prstGeom>
          <a:noFill/>
        </p:spPr>
        <p:txBody>
          <a:bodyPr wrap="none" lIns="89245" tIns="44622" rIns="89245" bIns="44622" rtlCol="0">
            <a:spAutoFit/>
          </a:bodyPr>
          <a:lstStyle/>
          <a:p>
            <a:r>
              <a:rPr lang="en-US" sz="1800" b="1" dirty="0"/>
              <a:t>Vertical Dispersion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57200" y="5321300"/>
          <a:ext cx="55006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4" name="Equation" r:id="rId7" imgW="5041050" imgH="609600" progId="Equation.3">
                  <p:embed/>
                </p:oleObj>
              </mc:Choice>
              <mc:Fallback>
                <p:oleObj name="Equation" r:id="rId7" imgW="5041050" imgH="609600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21300"/>
                        <a:ext cx="550068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3811588" y="5970588"/>
          <a:ext cx="48783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5" name="Equation" r:id="rId9" imgW="4292003" imgH="584246" progId="Equation.3">
                  <p:embed/>
                </p:oleObj>
              </mc:Choice>
              <mc:Fallback>
                <p:oleObj name="Equation" r:id="rId9" imgW="4292003" imgH="584246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5970588"/>
                        <a:ext cx="4878387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C:\Documents and Settings\msnyder\Desktop\Journal Articles, Abstracts &amp; Conferences\AE2013_RLINE_ModelDescription&amp;SpreadFormulations\AEsubmissions\2ndSubmission\p2fig4_sigmaZ_300dpi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2400" y="2478537"/>
            <a:ext cx="5936539" cy="29094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72212" y="5305425"/>
            <a:ext cx="28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Venkatram et </a:t>
            </a:r>
            <a:r>
              <a:rPr lang="en-US" sz="1800" dirty="0">
                <a:solidFill>
                  <a:srgbClr val="0000FF"/>
                </a:solidFill>
              </a:rPr>
              <a:t>al, </a:t>
            </a:r>
            <a:r>
              <a:rPr lang="en-US" sz="1800" i="1" dirty="0">
                <a:solidFill>
                  <a:srgbClr val="0000FF"/>
                </a:solidFill>
              </a:rPr>
              <a:t>Atmos. Environ</a:t>
            </a:r>
            <a:r>
              <a:rPr lang="en-US" sz="1800" dirty="0">
                <a:solidFill>
                  <a:srgbClr val="0000FF"/>
                </a:solidFill>
              </a:rPr>
              <a:t>, 2013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3359" y="1745412"/>
          <a:ext cx="2385506" cy="56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4" name="Equation" r:id="rId3" imgW="1878957" imgH="444247" progId="Equation.3">
                  <p:embed/>
                </p:oleObj>
              </mc:Choice>
              <mc:Fallback>
                <p:oleObj name="Equation" r:id="rId3" imgW="1878957" imgH="444247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359" y="1745412"/>
                        <a:ext cx="2385506" cy="564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543550" y="1683652"/>
          <a:ext cx="23320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5" name="Equation" r:id="rId5" imgW="1790218" imgH="558892" progId="Equation.3">
                  <p:embed/>
                </p:oleObj>
              </mc:Choice>
              <mc:Fallback>
                <p:oleObj name="Equation" r:id="rId5" imgW="1790218" imgH="558892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1683652"/>
                        <a:ext cx="2332038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" y="1239729"/>
            <a:ext cx="2193605" cy="367114"/>
          </a:xfrm>
          <a:prstGeom prst="rect">
            <a:avLst/>
          </a:prstGeom>
          <a:noFill/>
        </p:spPr>
        <p:txBody>
          <a:bodyPr wrap="none" lIns="89245" tIns="44622" rIns="89245" bIns="44622" rtlCol="0">
            <a:spAutoFit/>
          </a:bodyPr>
          <a:lstStyle/>
          <a:p>
            <a:r>
              <a:rPr lang="en-US" sz="1800" b="1" dirty="0" smtClean="0"/>
              <a:t>Lateral </a:t>
            </a:r>
            <a:r>
              <a:rPr lang="en-US" sz="1800" b="1" dirty="0"/>
              <a:t>Dispersion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57200" y="5321300"/>
          <a:ext cx="55006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6" name="Equation" r:id="rId7" imgW="5041050" imgH="609600" progId="Equation.3">
                  <p:embed/>
                </p:oleObj>
              </mc:Choice>
              <mc:Fallback>
                <p:oleObj name="Equation" r:id="rId7" imgW="5041050" imgH="60960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21300"/>
                        <a:ext cx="550068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811588" y="5970588"/>
          <a:ext cx="48783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7" name="Equation" r:id="rId9" imgW="4292003" imgH="584246" progId="Equation.3">
                  <p:embed/>
                </p:oleObj>
              </mc:Choice>
              <mc:Fallback>
                <p:oleObj name="Equation" r:id="rId9" imgW="4292003" imgH="58424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5970588"/>
                        <a:ext cx="4878387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05669" y="267525"/>
            <a:ext cx="62939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New Dispersion Formulations</a:t>
            </a:r>
          </a:p>
        </p:txBody>
      </p:sp>
      <p:pic>
        <p:nvPicPr>
          <p:cNvPr id="18" name="Picture 192" descr="C:\Documents and Settings\msnyder\Desktop\Journal Articles, Abstracts &amp; Conferences\AE2013_RLINE_ModelDescription&amp;SpreadFormulations\AEsubmissions\2ndSubmission\p2fig6_PGsigmaY_NEWcurves_300dpi.t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1293" y="2256120"/>
            <a:ext cx="5830887" cy="305345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 bwMode="auto">
          <a:xfrm>
            <a:off x="171450" y="3031114"/>
            <a:ext cx="1282533" cy="643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Prairie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Grass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2212" y="5305425"/>
            <a:ext cx="28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Venkatram et </a:t>
            </a:r>
            <a:r>
              <a:rPr lang="en-US" sz="1800" dirty="0">
                <a:solidFill>
                  <a:srgbClr val="0000FF"/>
                </a:solidFill>
              </a:rPr>
              <a:t>al, </a:t>
            </a:r>
            <a:r>
              <a:rPr lang="en-US" sz="1800" i="1" dirty="0">
                <a:solidFill>
                  <a:srgbClr val="0000FF"/>
                </a:solidFill>
              </a:rPr>
              <a:t>Atmos. Environ</a:t>
            </a:r>
            <a:r>
              <a:rPr lang="en-US" sz="1800" dirty="0">
                <a:solidFill>
                  <a:srgbClr val="0000FF"/>
                </a:solidFill>
              </a:rPr>
              <a:t>, 2013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92150" y="1508125"/>
            <a:ext cx="376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b="1" dirty="0" smtClean="0"/>
              <a:t>Wind tunnel studies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20" y="2420851"/>
            <a:ext cx="4427625" cy="27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22857" y="5095336"/>
            <a:ext cx="1783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Baldauf et al, 2009 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61170" y="853025"/>
            <a:ext cx="4064000" cy="1947787"/>
            <a:chOff x="20791572" y="12702739"/>
            <a:chExt cx="4011181" cy="1879533"/>
          </a:xfrm>
        </p:grpSpPr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 t="16275"/>
            <a:stretch>
              <a:fillRect/>
            </a:stretch>
          </p:blipFill>
          <p:spPr bwMode="auto">
            <a:xfrm>
              <a:off x="20791572" y="13018166"/>
              <a:ext cx="4011181" cy="156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22068408" y="12702739"/>
              <a:ext cx="1900989" cy="32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Flat terrain</a:t>
              </a:r>
              <a:endParaRPr lang="en-US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21470" y="2719925"/>
            <a:ext cx="4368800" cy="1846179"/>
            <a:chOff x="20648195" y="14534143"/>
            <a:chExt cx="4281238" cy="1949117"/>
          </a:xfrm>
        </p:grpSpPr>
        <p:pic>
          <p:nvPicPr>
            <p:cNvPr id="2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8195" y="14534143"/>
              <a:ext cx="4281238" cy="19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21376102" y="14592616"/>
              <a:ext cx="2951748" cy="35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Downwind barrier</a:t>
              </a:r>
              <a:endParaRPr lang="en-US" sz="1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200" y="4558250"/>
            <a:ext cx="4267200" cy="1946428"/>
            <a:chOff x="20781046" y="16390411"/>
            <a:chExt cx="4076198" cy="1943027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t="17119"/>
            <a:stretch>
              <a:fillRect/>
            </a:stretch>
          </p:blipFill>
          <p:spPr bwMode="auto">
            <a:xfrm>
              <a:off x="20781046" y="16627642"/>
              <a:ext cx="4076198" cy="170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21528502" y="16390411"/>
              <a:ext cx="2951748" cy="35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6144" tIns="93072" rIns="186144" bIns="93072" rtlCol="0">
              <a:spAutoFit/>
            </a:bodyPr>
            <a:lstStyle/>
            <a:p>
              <a:pPr algn="ctr"/>
              <a:r>
                <a:rPr lang="en-US" sz="1600" b="1" dirty="0" smtClean="0"/>
                <a:t>Depressed Roadway</a:t>
              </a:r>
              <a:endParaRPr lang="en-US" sz="16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194300" y="6550223"/>
            <a:ext cx="3457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Heist et </a:t>
            </a:r>
            <a:r>
              <a:rPr lang="en-US" sz="1400" dirty="0">
                <a:solidFill>
                  <a:srgbClr val="0000FF"/>
                </a:solidFill>
              </a:rPr>
              <a:t>al, </a:t>
            </a:r>
            <a:r>
              <a:rPr lang="en-US" sz="1400" i="1" dirty="0">
                <a:solidFill>
                  <a:srgbClr val="0000FF"/>
                </a:solidFill>
              </a:rPr>
              <a:t>Atmos. Environ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2009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8456" y="362527"/>
            <a:ext cx="5281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Ongoing Development Work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901796" y="672860"/>
            <a:ext cx="1009291" cy="405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H = 6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troit_Metro_Are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32463" r="31433" b="21356"/>
          <a:stretch/>
        </p:blipFill>
        <p:spPr>
          <a:xfrm>
            <a:off x="1650999" y="1104900"/>
            <a:ext cx="5981701" cy="495067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14475" y="311150"/>
            <a:ext cx="630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Illustrative AADT in Urban Area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8695" y="6257963"/>
            <a:ext cx="27541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Source: Michigan DOT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79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62175" y="298450"/>
            <a:ext cx="630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Why was RLINE Developed?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76563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Based on Science Advisory Board and the National Research Council recommendations, </a:t>
            </a:r>
            <a:r>
              <a:rPr lang="en-US" dirty="0" smtClean="0"/>
              <a:t>EPA-ORD initiated research on near-road air quality and health effects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/>
              <a:t>Field measurements indicated that exposures to traffic-emitted air pollutants near roads can be influenced by complexities of roadway configurations (noise walls, depressed sections, etc.)</a:t>
            </a:r>
          </a:p>
          <a:p>
            <a:pPr marL="342900" indent="-342900" eaLnBrk="1" hangingPunct="1"/>
            <a:endParaRPr lang="en-US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/>
              <a:t>To improve exposure metrics for future health studies, ORD initiated model development project to account for these important parameters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000" dirty="0" smtClean="0"/>
          </a:p>
          <a:p>
            <a:pPr marL="342900" indent="-342900" eaLnBrk="1" hangingPunct="1"/>
            <a:endParaRPr lang="en-US" sz="10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197225" y="27940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What is RLINE?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1" y="1104900"/>
            <a:ext cx="8458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RLINE is EPA -ORD's research dispersion modeling tool for near roadway assessments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based on a steady-state Gaussian formulation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currently formulated for near-surface releases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contains new formulations for the vertical and lateral</a:t>
            </a:r>
          </a:p>
          <a:p>
            <a:r>
              <a:rPr lang="en-US" dirty="0" smtClean="0"/>
              <a:t>    dispersion rates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accounts for low wind meander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includes M-O similarity profiling of winds near the surface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the surface meteorology provided by AERMET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includes user-friendly input requirements for road network  </a:t>
            </a:r>
          </a:p>
          <a:p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162175" y="298450"/>
            <a:ext cx="6815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EPA-ORD:  Model Development Focus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25" name="Rectangle 2"/>
          <p:cNvSpPr>
            <a:spLocks/>
          </p:cNvSpPr>
          <p:nvPr/>
        </p:nvSpPr>
        <p:spPr bwMode="auto">
          <a:xfrm>
            <a:off x="0" y="1106487"/>
            <a:ext cx="8847117" cy="520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Account for near-road complexities and very near road concentrations (i.e., within a few meters of the road)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Design and conduct wind tunnel and field studies for development and evaluation of improved line source algorithms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RLINE is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initial modeling product of this development program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research tool designed primarily to support risk assessments and health studies related to near-road pollutants</a:t>
            </a:r>
            <a:endParaRPr lang="en-US" dirty="0" smtClean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  <a:p>
            <a:pPr marL="0" lvl="1">
              <a:buClr>
                <a:srgbClr val="000000"/>
              </a:buClr>
              <a:buSzPct val="100000"/>
              <a:defRPr/>
            </a:pPr>
            <a:endParaRPr lang="en-US" dirty="0">
              <a:latin typeface="+mn-lt"/>
              <a:sym typeface="Arial" pitchFamily="34" charset="0"/>
            </a:endParaRPr>
          </a:p>
          <a:p>
            <a:pPr marL="0" lvl="1">
              <a:buClr>
                <a:srgbClr val="000000"/>
              </a:buClr>
              <a:buSzPct val="100000"/>
              <a:defRPr/>
            </a:pPr>
            <a:endParaRPr lang="en-US" dirty="0">
              <a:latin typeface="+mn-lt"/>
              <a:sym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63850" y="279400"/>
            <a:ext cx="471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What RLINE is NOT?</a:t>
            </a:r>
            <a:endParaRPr lang="en-US" sz="2800" b="1" dirty="0">
              <a:solidFill>
                <a:srgbClr val="003F6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2" y="1447799"/>
            <a:ext cx="80676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RLINE is not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designed for regulatory applications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(e.g., NAAQS enforcement, New Source Review, PM Hot Spot Conformity, SIP analyses, etc). </a:t>
            </a:r>
          </a:p>
          <a:p>
            <a:pPr lvl="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It is contained in a research platform and has not gone through the rigorous review and public comment required for inclusion in the list of recommended regulatory models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54350" y="33655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85569" y="1476346"/>
          <a:ext cx="1559083" cy="52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6" name="Equation" r:id="rId3" imgW="825110" imgH="279446" progId="Equation.3">
                  <p:embed/>
                </p:oleObj>
              </mc:Choice>
              <mc:Fallback>
                <p:oleObj name="Equation" r:id="rId3" imgW="825110" imgH="279446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69" y="1476346"/>
                        <a:ext cx="1559083" cy="524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183" y="1007659"/>
            <a:ext cx="8356600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Steady-state, Gaussian based 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379" y="2034038"/>
            <a:ext cx="7568746" cy="890335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Concentration at a receptor is the integrated contributions from points along the </a:t>
            </a:r>
            <a:r>
              <a:rPr lang="en-US" sz="1600" dirty="0" smtClean="0"/>
              <a:t>line using a Romberg Iteration Scheme.</a:t>
            </a:r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9694" y="1549799"/>
          <a:ext cx="3436644" cy="39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7" name="Equation" r:id="rId5" imgW="1840926" imgH="203384" progId="Equation.3">
                  <p:embed/>
                </p:oleObj>
              </mc:Choice>
              <mc:Fallback>
                <p:oleObj name="Equation" r:id="rId5" imgW="1840926" imgH="203384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4" y="1549799"/>
                        <a:ext cx="3436644" cy="395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621363" y="1369117"/>
          <a:ext cx="788715" cy="58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8" name="Equation" r:id="rId7" imgW="558892" imgH="418893" progId="Equation.3">
                  <p:embed/>
                </p:oleObj>
              </mc:Choice>
              <mc:Fallback>
                <p:oleObj name="Equation" r:id="rId7" imgW="558892" imgH="418893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363" y="1369117"/>
                        <a:ext cx="788715" cy="588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10472" y="1528740"/>
            <a:ext cx="1009651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46114" y="1512697"/>
            <a:ext cx="720243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dirty="0" smtClean="0"/>
              <a:t>and</a:t>
            </a:r>
            <a:endParaRPr lang="en-US" sz="2000" dirty="0"/>
          </a:p>
        </p:txBody>
      </p:sp>
      <p:graphicFrame>
        <p:nvGraphicFramePr>
          <p:cNvPr id="28" name="Object 22"/>
          <p:cNvGraphicFramePr>
            <a:graphicFrameLocks noChangeAspect="1"/>
          </p:cNvGraphicFramePr>
          <p:nvPr/>
        </p:nvGraphicFramePr>
        <p:xfrm>
          <a:off x="2068515" y="3778142"/>
          <a:ext cx="5501352" cy="66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9" name="Equation" r:id="rId9" imgW="5041050" imgH="609600" progId="Equation.3">
                  <p:embed/>
                </p:oleObj>
              </mc:Choice>
              <mc:Fallback>
                <p:oleObj name="Equation" r:id="rId9" imgW="5041050" imgH="609600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5" y="3778142"/>
                        <a:ext cx="5501352" cy="664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ubtitle 2"/>
          <p:cNvSpPr txBox="1">
            <a:spLocks/>
          </p:cNvSpPr>
          <p:nvPr/>
        </p:nvSpPr>
        <p:spPr bwMode="auto">
          <a:xfrm>
            <a:off x="412028" y="3135889"/>
            <a:ext cx="7569922" cy="8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7797" tIns="148899" rIns="297797" bIns="148899" numCol="1" anchor="t" anchorCtr="0" compatLnSpc="1">
            <a:prstTxWarp prst="textNoShape">
              <a:avLst/>
            </a:prstTxWarp>
            <a:normAutofit/>
          </a:bodyPr>
          <a:lstStyle/>
          <a:p>
            <a:pPr defTabSz="2977812" eaLnBrk="0" hangingPunct="0">
              <a:spcBef>
                <a:spcPct val="20000"/>
              </a:spcBef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For each point source within the integration, a wind-direction following plume is simulated.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240" y="2878908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 smtClean="0"/>
              <a:t>Plume</a:t>
            </a:r>
            <a:endParaRPr lang="en-US" sz="2000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6365" y="4873408"/>
            <a:ext cx="8046160" cy="849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each point source within the integration, meander is handled in the same way as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AERMOD point source meander.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3316717" y="5417987"/>
          <a:ext cx="4877432" cy="6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0" name="Equation" r:id="rId11" imgW="4292003" imgH="584246" progId="Equation.3">
                  <p:embed/>
                </p:oleObj>
              </mc:Choice>
              <mc:Fallback>
                <p:oleObj name="Equation" r:id="rId11" imgW="4292003" imgH="584246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717" y="5417987"/>
                        <a:ext cx="4877432" cy="65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7991" y="4465303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Meander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5800" y="6333067"/>
            <a:ext cx="293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Snyder et al, </a:t>
            </a:r>
            <a:r>
              <a:rPr lang="en-US" sz="1400" i="1" dirty="0">
                <a:solidFill>
                  <a:srgbClr val="0000FF"/>
                </a:solidFill>
              </a:rPr>
              <a:t>Atmos. Environ</a:t>
            </a:r>
            <a:r>
              <a:rPr lang="en-US" sz="1400" dirty="0">
                <a:solidFill>
                  <a:srgbClr val="0000FF"/>
                </a:solidFill>
              </a:rPr>
              <a:t>, 2013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97225" y="279400"/>
            <a:ext cx="376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977812"/>
            <a:r>
              <a:rPr lang="en-US" sz="2800" b="1" dirty="0" smtClean="0">
                <a:solidFill>
                  <a:srgbClr val="003F69"/>
                </a:solidFill>
              </a:rPr>
              <a:t>Model 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425" y="3104231"/>
            <a:ext cx="7800975" cy="828779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 smtClean="0"/>
              <a:t>RLINE </a:t>
            </a:r>
            <a:r>
              <a:rPr lang="en-US" sz="1600" dirty="0"/>
              <a:t>uses the meteorological inputs from the AERMOD met. preprocessor (u</a:t>
            </a:r>
            <a:r>
              <a:rPr lang="en-US" sz="1600" baseline="-25000" dirty="0"/>
              <a:t>*</a:t>
            </a:r>
            <a:r>
              <a:rPr lang="en-US" sz="1600" dirty="0"/>
              <a:t>, w</a:t>
            </a:r>
            <a:r>
              <a:rPr lang="en-US" sz="1600" baseline="-25000" dirty="0"/>
              <a:t>*</a:t>
            </a:r>
            <a:r>
              <a:rPr lang="en-US" sz="1600" dirty="0"/>
              <a:t>, mixing height, </a:t>
            </a:r>
            <a:r>
              <a:rPr lang="en-US" sz="1600" dirty="0" err="1"/>
              <a:t>L</a:t>
            </a:r>
            <a:r>
              <a:rPr lang="en-US" sz="1600" baseline="-25000" dirty="0" err="1"/>
              <a:t>mo</a:t>
            </a:r>
            <a:r>
              <a:rPr lang="en-US" sz="1600" dirty="0"/>
              <a:t>, z</a:t>
            </a:r>
            <a:r>
              <a:rPr lang="en-US" sz="1600" baseline="-25000" dirty="0"/>
              <a:t>0</a:t>
            </a:r>
            <a:r>
              <a:rPr lang="en-US" sz="1600" dirty="0"/>
              <a:t>, </a:t>
            </a:r>
            <a:r>
              <a:rPr lang="en-US" sz="1600" dirty="0" err="1"/>
              <a:t>Wspd</a:t>
            </a:r>
            <a:r>
              <a:rPr lang="en-US" sz="1600" dirty="0"/>
              <a:t>, </a:t>
            </a:r>
            <a:r>
              <a:rPr lang="en-US" sz="1600" dirty="0" err="1"/>
              <a:t>Wdir</a:t>
            </a:r>
            <a:r>
              <a:rPr lang="en-US" sz="1600" dirty="0"/>
              <a:t>, heat flux, T</a:t>
            </a:r>
            <a:r>
              <a:rPr lang="en-US" sz="1600" dirty="0" smtClean="0"/>
              <a:t>) then corrects u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 for light wind conditions.  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99765" y="3668675"/>
          <a:ext cx="2653564" cy="71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4" imgW="1587385" imgH="431570" progId="Equation.3">
                  <p:embed/>
                </p:oleObj>
              </mc:Choice>
              <mc:Fallback>
                <p:oleObj name="Equation" r:id="rId4" imgW="1587385" imgH="43157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765" y="3668675"/>
                        <a:ext cx="2653564" cy="716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7484" y="4404178"/>
            <a:ext cx="7755966" cy="1075001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Other surface parameters are then recalculated to be internally consistent with M-O theory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This method was developed and evaluated by Qian and Venkatram (BLM 2011).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150" y="2731596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/>
              <a:t>Meteorological Inputs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494" y="1365620"/>
            <a:ext cx="7364681" cy="582558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1600" dirty="0"/>
              <a:t>Concentration is a function of mean plume height (similar in nature to the effective parameter concept used in AERMOD).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052993" y="2050280"/>
          <a:ext cx="3438545" cy="62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6" imgW="2780680" imgH="507633" progId="Equation.3">
                  <p:embed/>
                </p:oleObj>
              </mc:Choice>
              <mc:Fallback>
                <p:oleObj name="Equation" r:id="rId6" imgW="2780680" imgH="507633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993" y="2050280"/>
                        <a:ext cx="3438545" cy="62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4276" y="995796"/>
            <a:ext cx="5222875" cy="397892"/>
          </a:xfrm>
          <a:prstGeom prst="rect">
            <a:avLst/>
          </a:prstGeom>
          <a:noFill/>
        </p:spPr>
        <p:txBody>
          <a:bodyPr wrap="square" lIns="89245" tIns="44622" rIns="89245" bIns="44622" rtlCol="0">
            <a:spAutoFit/>
          </a:bodyPr>
          <a:lstStyle/>
          <a:p>
            <a:r>
              <a:rPr lang="en-US" sz="2000" b="1" dirty="0" smtClean="0"/>
              <a:t>Mean Plume Height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49900" y="2751667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Snyder et al, </a:t>
            </a:r>
            <a:r>
              <a:rPr lang="en-US" sz="1400" i="1" dirty="0">
                <a:solidFill>
                  <a:srgbClr val="0000FF"/>
                </a:solidFill>
              </a:rPr>
              <a:t>Atmos. Environ</a:t>
            </a:r>
            <a:r>
              <a:rPr lang="en-US" sz="1400" dirty="0" smtClean="0">
                <a:solidFill>
                  <a:srgbClr val="0000FF"/>
                </a:solidFill>
              </a:rPr>
              <a:t>, 2013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10554</TotalTime>
  <Words>1266</Words>
  <Application>Microsoft Macintosh PowerPoint</Application>
  <PresentationFormat>On-screen Show (4:3)</PresentationFormat>
  <Paragraphs>152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Equation</vt:lpstr>
      <vt:lpstr>RLINE: A Line Source Dispersion Model for Near-Surface Releases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Sarav Arunachalam</cp:lastModifiedBy>
  <cp:revision>534</cp:revision>
  <cp:lastPrinted>2006-09-22T17:41:18Z</cp:lastPrinted>
  <dcterms:modified xsi:type="dcterms:W3CDTF">2013-10-30T10:59:30Z</dcterms:modified>
</cp:coreProperties>
</file>