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27" r:id="rId2"/>
    <p:sldId id="354" r:id="rId3"/>
    <p:sldId id="357" r:id="rId4"/>
    <p:sldId id="364" r:id="rId5"/>
    <p:sldId id="380" r:id="rId6"/>
    <p:sldId id="345" r:id="rId7"/>
    <p:sldId id="358" r:id="rId8"/>
    <p:sldId id="356" r:id="rId9"/>
    <p:sldId id="360" r:id="rId10"/>
    <p:sldId id="395" r:id="rId11"/>
    <p:sldId id="368" r:id="rId12"/>
    <p:sldId id="369" r:id="rId13"/>
    <p:sldId id="378" r:id="rId14"/>
    <p:sldId id="381" r:id="rId15"/>
    <p:sldId id="392" r:id="rId16"/>
    <p:sldId id="371" r:id="rId17"/>
    <p:sldId id="328" r:id="rId18"/>
    <p:sldId id="329" r:id="rId19"/>
    <p:sldId id="366" r:id="rId20"/>
    <p:sldId id="393" r:id="rId21"/>
    <p:sldId id="374" r:id="rId22"/>
    <p:sldId id="330" r:id="rId23"/>
    <p:sldId id="383" r:id="rId24"/>
    <p:sldId id="384" r:id="rId25"/>
    <p:sldId id="385" r:id="rId26"/>
    <p:sldId id="386" r:id="rId27"/>
    <p:sldId id="387" r:id="rId28"/>
    <p:sldId id="388" r:id="rId29"/>
    <p:sldId id="389" r:id="rId30"/>
    <p:sldId id="390" r:id="rId31"/>
    <p:sldId id="367" r:id="rId32"/>
    <p:sldId id="370" r:id="rId3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00FFFE"/>
    <a:srgbClr val="D4C189"/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6535" autoAdjust="0"/>
  </p:normalViewPr>
  <p:slideViewPr>
    <p:cSldViewPr>
      <p:cViewPr>
        <p:scale>
          <a:sx n="60" d="100"/>
          <a:sy n="60" d="100"/>
        </p:scale>
        <p:origin x="1710" y="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H:\Alexsander\Apresentacao%20Arcelor%20Cariacica\An&#225;lise%20-%20Dados%20RAMQA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400" b="0"/>
            </a:pPr>
            <a:r>
              <a:rPr lang="pt-BR" sz="2400" b="0" dirty="0" err="1" smtClean="0"/>
              <a:t>Annual</a:t>
            </a:r>
            <a:r>
              <a:rPr lang="pt-BR" sz="2400" b="0" dirty="0" smtClean="0"/>
              <a:t> </a:t>
            </a:r>
            <a:r>
              <a:rPr lang="pt-BR" sz="2400" b="0" dirty="0" err="1" smtClean="0"/>
              <a:t>Average</a:t>
            </a:r>
            <a:r>
              <a:rPr lang="pt-BR" sz="2400" b="0" baseline="0" dirty="0" smtClean="0"/>
              <a:t> </a:t>
            </a:r>
            <a:r>
              <a:rPr lang="pt-BR" sz="2400" b="0" baseline="0" dirty="0" err="1" smtClean="0"/>
              <a:t>of</a:t>
            </a:r>
            <a:r>
              <a:rPr lang="pt-BR" sz="2400" b="0" baseline="0" dirty="0" smtClean="0"/>
              <a:t> </a:t>
            </a:r>
            <a:r>
              <a:rPr lang="pt-BR" sz="2400" b="0" dirty="0" smtClean="0"/>
              <a:t> PM10</a:t>
            </a:r>
            <a:endParaRPr lang="pt-BR" sz="2400" b="0" dirty="0"/>
          </a:p>
        </c:rich>
      </c:tx>
      <c:layout>
        <c:manualLayout>
          <c:xMode val="edge"/>
          <c:yMode val="edge"/>
          <c:x val="0.29947345397614772"/>
          <c:y val="1.9326108274126702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5895866593348695"/>
          <c:y val="0.17620928062006067"/>
          <c:w val="0.81952356990027986"/>
          <c:h val="0.57854162929588593"/>
        </c:manualLayout>
      </c:layout>
      <c:lineChart>
        <c:grouping val="standard"/>
        <c:varyColors val="0"/>
        <c:ser>
          <c:idx val="1"/>
          <c:order val="0"/>
          <c:tx>
            <c:strRef>
              <c:f>'Médias Anuais por Poluente'!$B$99</c:f>
              <c:strCache>
                <c:ptCount val="1"/>
                <c:pt idx="0">
                  <c:v>Laranjeiras</c:v>
                </c:pt>
              </c:strCache>
            </c:strRef>
          </c:tx>
          <c:marker>
            <c:symbol val="circle"/>
            <c:size val="7"/>
          </c:marker>
          <c:cat>
            <c:numRef>
              <c:f>'Médias Anuais por Poluente'!$A$100:$A$111</c:f>
              <c:numCache>
                <c:formatCode>General</c:formatCode>
                <c:ptCount val="12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</c:numCache>
            </c:numRef>
          </c:cat>
          <c:val>
            <c:numRef>
              <c:f>'Médias Anuais por Poluente'!$B$100:$B$111</c:f>
              <c:numCache>
                <c:formatCode>0</c:formatCode>
                <c:ptCount val="12"/>
                <c:pt idx="0">
                  <c:v>30</c:v>
                </c:pt>
                <c:pt idx="1">
                  <c:v>28</c:v>
                </c:pt>
                <c:pt idx="2">
                  <c:v>27</c:v>
                </c:pt>
                <c:pt idx="3">
                  <c:v>30</c:v>
                </c:pt>
                <c:pt idx="4">
                  <c:v>29</c:v>
                </c:pt>
                <c:pt idx="5">
                  <c:v>31</c:v>
                </c:pt>
                <c:pt idx="6">
                  <c:v>36</c:v>
                </c:pt>
                <c:pt idx="7">
                  <c:v>35</c:v>
                </c:pt>
                <c:pt idx="8">
                  <c:v>35</c:v>
                </c:pt>
                <c:pt idx="9">
                  <c:v>31</c:v>
                </c:pt>
                <c:pt idx="10">
                  <c:v>33</c:v>
                </c:pt>
                <c:pt idx="11">
                  <c:v>34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'Médias Anuais por Poluente'!$C$99</c:f>
              <c:strCache>
                <c:ptCount val="1"/>
                <c:pt idx="0">
                  <c:v>Carapina</c:v>
                </c:pt>
              </c:strCache>
            </c:strRef>
          </c:tx>
          <c:marker>
            <c:symbol val="circle"/>
            <c:size val="7"/>
          </c:marker>
          <c:cat>
            <c:numRef>
              <c:f>'Médias Anuais por Poluente'!$A$100:$A$111</c:f>
              <c:numCache>
                <c:formatCode>General</c:formatCode>
                <c:ptCount val="12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</c:numCache>
            </c:numRef>
          </c:cat>
          <c:val>
            <c:numRef>
              <c:f>'Médias Anuais por Poluente'!$C$100:$C$111</c:f>
              <c:numCache>
                <c:formatCode>0</c:formatCode>
                <c:ptCount val="12"/>
                <c:pt idx="0">
                  <c:v>22</c:v>
                </c:pt>
                <c:pt idx="1">
                  <c:v>22</c:v>
                </c:pt>
                <c:pt idx="2">
                  <c:v>23</c:v>
                </c:pt>
                <c:pt idx="3">
                  <c:v>23</c:v>
                </c:pt>
                <c:pt idx="4">
                  <c:v>21</c:v>
                </c:pt>
                <c:pt idx="5">
                  <c:v>21</c:v>
                </c:pt>
                <c:pt idx="6">
                  <c:v>21</c:v>
                </c:pt>
                <c:pt idx="7">
                  <c:v>23</c:v>
                </c:pt>
                <c:pt idx="8">
                  <c:v>27</c:v>
                </c:pt>
                <c:pt idx="9">
                  <c:v>22</c:v>
                </c:pt>
                <c:pt idx="10">
                  <c:v>23</c:v>
                </c:pt>
                <c:pt idx="11">
                  <c:v>22</c:v>
                </c:pt>
              </c:numCache>
            </c:numRef>
          </c:val>
          <c:smooth val="0"/>
        </c:ser>
        <c:ser>
          <c:idx val="6"/>
          <c:order val="2"/>
          <c:tx>
            <c:strRef>
              <c:f>'Médias Anuais por Poluente'!$D$99</c:f>
              <c:strCache>
                <c:ptCount val="1"/>
                <c:pt idx="0">
                  <c:v>Jardim Camburi</c:v>
                </c:pt>
              </c:strCache>
            </c:strRef>
          </c:tx>
          <c:spPr>
            <a:ln>
              <a:solidFill>
                <a:srgbClr val="F79646">
                  <a:lumMod val="75000"/>
                </a:srgbClr>
              </a:solidFill>
            </a:ln>
          </c:spPr>
          <c:marker>
            <c:symbol val="circle"/>
            <c:size val="7"/>
            <c:spPr>
              <a:solidFill>
                <a:srgbClr val="F79646">
                  <a:lumMod val="75000"/>
                </a:srgbClr>
              </a:solidFill>
              <a:ln>
                <a:solidFill>
                  <a:srgbClr val="F79646">
                    <a:lumMod val="75000"/>
                  </a:srgbClr>
                </a:solidFill>
              </a:ln>
            </c:spPr>
          </c:marker>
          <c:cat>
            <c:numRef>
              <c:f>'Médias Anuais por Poluente'!$A$100:$A$111</c:f>
              <c:numCache>
                <c:formatCode>General</c:formatCode>
                <c:ptCount val="12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</c:numCache>
            </c:numRef>
          </c:cat>
          <c:val>
            <c:numRef>
              <c:f>'Médias Anuais por Poluente'!$D$100:$D$111</c:f>
              <c:numCache>
                <c:formatCode>0</c:formatCode>
                <c:ptCount val="12"/>
                <c:pt idx="0">
                  <c:v>31</c:v>
                </c:pt>
                <c:pt idx="1">
                  <c:v>25</c:v>
                </c:pt>
                <c:pt idx="2">
                  <c:v>25</c:v>
                </c:pt>
                <c:pt idx="3">
                  <c:v>27</c:v>
                </c:pt>
                <c:pt idx="4">
                  <c:v>27</c:v>
                </c:pt>
                <c:pt idx="5">
                  <c:v>28</c:v>
                </c:pt>
                <c:pt idx="6">
                  <c:v>29</c:v>
                </c:pt>
                <c:pt idx="7">
                  <c:v>28</c:v>
                </c:pt>
                <c:pt idx="8">
                  <c:v>32</c:v>
                </c:pt>
                <c:pt idx="9">
                  <c:v>27</c:v>
                </c:pt>
                <c:pt idx="10">
                  <c:v>22</c:v>
                </c:pt>
                <c:pt idx="11">
                  <c:v>21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'Médias Anuais por Poluente'!$E$99</c:f>
              <c:strCache>
                <c:ptCount val="1"/>
                <c:pt idx="0">
                  <c:v>Enseada do Suá</c:v>
                </c:pt>
              </c:strCache>
            </c:strRef>
          </c:tx>
          <c:marker>
            <c:symbol val="circle"/>
            <c:size val="7"/>
          </c:marker>
          <c:cat>
            <c:numRef>
              <c:f>'Médias Anuais por Poluente'!$A$100:$A$111</c:f>
              <c:numCache>
                <c:formatCode>General</c:formatCode>
                <c:ptCount val="12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</c:numCache>
            </c:numRef>
          </c:cat>
          <c:val>
            <c:numRef>
              <c:f>'Médias Anuais por Poluente'!$E$100:$E$111</c:f>
              <c:numCache>
                <c:formatCode>0</c:formatCode>
                <c:ptCount val="12"/>
                <c:pt idx="0">
                  <c:v>31</c:v>
                </c:pt>
                <c:pt idx="1">
                  <c:v>27</c:v>
                </c:pt>
                <c:pt idx="2">
                  <c:v>27</c:v>
                </c:pt>
                <c:pt idx="3">
                  <c:v>28</c:v>
                </c:pt>
                <c:pt idx="4">
                  <c:v>26</c:v>
                </c:pt>
                <c:pt idx="5">
                  <c:v>26</c:v>
                </c:pt>
                <c:pt idx="6">
                  <c:v>28</c:v>
                </c:pt>
                <c:pt idx="7">
                  <c:v>28</c:v>
                </c:pt>
                <c:pt idx="8">
                  <c:v>31</c:v>
                </c:pt>
                <c:pt idx="9">
                  <c:v>29</c:v>
                </c:pt>
                <c:pt idx="10">
                  <c:v>32</c:v>
                </c:pt>
                <c:pt idx="11">
                  <c:v>29</c:v>
                </c:pt>
              </c:numCache>
            </c:numRef>
          </c:val>
          <c:smooth val="0"/>
        </c:ser>
        <c:ser>
          <c:idx val="7"/>
          <c:order val="4"/>
          <c:tx>
            <c:strRef>
              <c:f>'Médias Anuais por Poluente'!$F$99</c:f>
              <c:strCache>
                <c:ptCount val="1"/>
                <c:pt idx="0">
                  <c:v>Vitória Centro</c:v>
                </c:pt>
              </c:strCache>
            </c:strRef>
          </c:tx>
          <c:marker>
            <c:symbol val="circle"/>
            <c:size val="7"/>
          </c:marker>
          <c:cat>
            <c:numRef>
              <c:f>'Médias Anuais por Poluente'!$A$100:$A$111</c:f>
              <c:numCache>
                <c:formatCode>General</c:formatCode>
                <c:ptCount val="12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</c:numCache>
            </c:numRef>
          </c:cat>
          <c:val>
            <c:numRef>
              <c:f>'Médias Anuais por Poluente'!$F$100:$F$111</c:f>
              <c:numCache>
                <c:formatCode>General</c:formatCode>
                <c:ptCount val="12"/>
                <c:pt idx="5" formatCode="0">
                  <c:v>23</c:v>
                </c:pt>
                <c:pt idx="6" formatCode="0">
                  <c:v>24</c:v>
                </c:pt>
                <c:pt idx="7" formatCode="0">
                  <c:v>24</c:v>
                </c:pt>
                <c:pt idx="8" formatCode="0">
                  <c:v>29</c:v>
                </c:pt>
                <c:pt idx="9" formatCode="0">
                  <c:v>26</c:v>
                </c:pt>
                <c:pt idx="10" formatCode="0">
                  <c:v>28</c:v>
                </c:pt>
                <c:pt idx="11" formatCode="0">
                  <c:v>29</c:v>
                </c:pt>
              </c:numCache>
            </c:numRef>
          </c:val>
          <c:smooth val="0"/>
        </c:ser>
        <c:ser>
          <c:idx val="4"/>
          <c:order val="5"/>
          <c:tx>
            <c:strRef>
              <c:f>'Médias Anuais por Poluente'!$G$99</c:f>
              <c:strCache>
                <c:ptCount val="1"/>
                <c:pt idx="0">
                  <c:v>Vila Velha IBES</c:v>
                </c:pt>
              </c:strCache>
            </c:strRef>
          </c:tx>
          <c:marker>
            <c:symbol val="circle"/>
            <c:size val="7"/>
          </c:marker>
          <c:cat>
            <c:numRef>
              <c:f>'Médias Anuais por Poluente'!$A$100:$A$111</c:f>
              <c:numCache>
                <c:formatCode>General</c:formatCode>
                <c:ptCount val="12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</c:numCache>
            </c:numRef>
          </c:cat>
          <c:val>
            <c:numRef>
              <c:f>'Médias Anuais por Poluente'!$G$100:$G$111</c:f>
              <c:numCache>
                <c:formatCode>0</c:formatCode>
                <c:ptCount val="12"/>
                <c:pt idx="0">
                  <c:v>26</c:v>
                </c:pt>
                <c:pt idx="1">
                  <c:v>24</c:v>
                </c:pt>
                <c:pt idx="2">
                  <c:v>23</c:v>
                </c:pt>
                <c:pt idx="3">
                  <c:v>25</c:v>
                </c:pt>
                <c:pt idx="4">
                  <c:v>27</c:v>
                </c:pt>
                <c:pt idx="5">
                  <c:v>27</c:v>
                </c:pt>
                <c:pt idx="6">
                  <c:v>30</c:v>
                </c:pt>
                <c:pt idx="7">
                  <c:v>25</c:v>
                </c:pt>
                <c:pt idx="8">
                  <c:v>31</c:v>
                </c:pt>
                <c:pt idx="9">
                  <c:v>29</c:v>
                </c:pt>
                <c:pt idx="11">
                  <c:v>31</c:v>
                </c:pt>
              </c:numCache>
            </c:numRef>
          </c:val>
          <c:smooth val="0"/>
        </c:ser>
        <c:ser>
          <c:idx val="5"/>
          <c:order val="6"/>
          <c:tx>
            <c:strRef>
              <c:f>'Médias Anuais por Poluente'!$H$99</c:f>
              <c:strCache>
                <c:ptCount val="1"/>
                <c:pt idx="0">
                  <c:v>Vila Velha Centro</c:v>
                </c:pt>
              </c:strCache>
            </c:strRef>
          </c:tx>
          <c:spPr>
            <a:ln>
              <a:solidFill>
                <a:schemeClr val="accent1">
                  <a:lumMod val="75000"/>
                </a:schemeClr>
              </a:solidFill>
            </a:ln>
          </c:spPr>
          <c:marker>
            <c:spPr>
              <a:solidFill>
                <a:schemeClr val="accent1">
                  <a:lumMod val="75000"/>
                </a:schemeClr>
              </a:solidFill>
              <a:ln>
                <a:solidFill>
                  <a:srgbClr val="4F81BD">
                    <a:lumMod val="75000"/>
                  </a:srgbClr>
                </a:solidFill>
              </a:ln>
            </c:spPr>
          </c:marker>
          <c:cat>
            <c:numRef>
              <c:f>'Médias Anuais por Poluente'!$A$100:$A$111</c:f>
              <c:numCache>
                <c:formatCode>General</c:formatCode>
                <c:ptCount val="12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</c:numCache>
            </c:numRef>
          </c:cat>
          <c:val>
            <c:numRef>
              <c:f>'Médias Anuais por Poluente'!$H$100:$H$111</c:f>
              <c:numCache>
                <c:formatCode>0</c:formatCode>
                <c:ptCount val="12"/>
                <c:pt idx="0">
                  <c:v>25</c:v>
                </c:pt>
                <c:pt idx="1">
                  <c:v>22</c:v>
                </c:pt>
                <c:pt idx="2">
                  <c:v>24</c:v>
                </c:pt>
                <c:pt idx="3">
                  <c:v>24</c:v>
                </c:pt>
                <c:pt idx="4">
                  <c:v>22</c:v>
                </c:pt>
                <c:pt idx="5">
                  <c:v>20</c:v>
                </c:pt>
                <c:pt idx="6">
                  <c:v>21</c:v>
                </c:pt>
                <c:pt idx="7">
                  <c:v>22</c:v>
                </c:pt>
                <c:pt idx="8">
                  <c:v>28</c:v>
                </c:pt>
                <c:pt idx="9">
                  <c:v>25</c:v>
                </c:pt>
                <c:pt idx="10">
                  <c:v>25</c:v>
                </c:pt>
              </c:numCache>
            </c:numRef>
          </c:val>
          <c:smooth val="0"/>
        </c:ser>
        <c:ser>
          <c:idx val="8"/>
          <c:order val="7"/>
          <c:tx>
            <c:strRef>
              <c:f>'Médias Anuais por Poluente'!$I$99</c:f>
              <c:strCache>
                <c:ptCount val="1"/>
                <c:pt idx="0">
                  <c:v>Cariacica</c:v>
                </c:pt>
              </c:strCache>
            </c:strRef>
          </c:tx>
          <c:spPr>
            <a:ln>
              <a:solidFill>
                <a:schemeClr val="accent3">
                  <a:lumMod val="50000"/>
                </a:schemeClr>
              </a:solidFill>
            </a:ln>
          </c:spPr>
          <c:marker>
            <c:symbol val="circle"/>
            <c:size val="7"/>
            <c:spPr>
              <a:solidFill>
                <a:schemeClr val="accent3">
                  <a:lumMod val="50000"/>
                </a:schemeClr>
              </a:solidFill>
              <a:ln>
                <a:solidFill>
                  <a:srgbClr val="9BBB59">
                    <a:lumMod val="50000"/>
                  </a:srgbClr>
                </a:solidFill>
              </a:ln>
            </c:spPr>
          </c:marker>
          <c:cat>
            <c:numRef>
              <c:f>'Médias Anuais por Poluente'!$A$100:$A$111</c:f>
              <c:numCache>
                <c:formatCode>General</c:formatCode>
                <c:ptCount val="12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</c:numCache>
            </c:numRef>
          </c:cat>
          <c:val>
            <c:numRef>
              <c:f>'Médias Anuais por Poluente'!$I$100:$I$111</c:f>
              <c:numCache>
                <c:formatCode>0</c:formatCode>
                <c:ptCount val="12"/>
                <c:pt idx="0">
                  <c:v>35</c:v>
                </c:pt>
                <c:pt idx="1">
                  <c:v>36</c:v>
                </c:pt>
                <c:pt idx="2">
                  <c:v>37</c:v>
                </c:pt>
                <c:pt idx="3">
                  <c:v>45</c:v>
                </c:pt>
                <c:pt idx="4">
                  <c:v>40</c:v>
                </c:pt>
                <c:pt idx="5">
                  <c:v>41</c:v>
                </c:pt>
                <c:pt idx="6">
                  <c:v>42</c:v>
                </c:pt>
                <c:pt idx="7">
                  <c:v>40</c:v>
                </c:pt>
                <c:pt idx="8">
                  <c:v>48</c:v>
                </c:pt>
                <c:pt idx="9">
                  <c:v>43</c:v>
                </c:pt>
                <c:pt idx="10">
                  <c:v>45</c:v>
                </c:pt>
                <c:pt idx="11">
                  <c:v>47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338684400"/>
        <c:axId val="-338683856"/>
      </c:lineChart>
      <c:catAx>
        <c:axId val="-3386844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338683856"/>
        <c:crosses val="autoZero"/>
        <c:auto val="1"/>
        <c:lblAlgn val="ctr"/>
        <c:lblOffset val="100"/>
        <c:noMultiLvlLbl val="0"/>
      </c:catAx>
      <c:valAx>
        <c:axId val="-338683856"/>
        <c:scaling>
          <c:orientation val="minMax"/>
          <c:max val="65"/>
          <c:min val="0"/>
        </c:scaling>
        <c:delete val="0"/>
        <c:axPos val="l"/>
        <c:numFmt formatCode="0" sourceLinked="1"/>
        <c:majorTickMark val="out"/>
        <c:minorTickMark val="none"/>
        <c:tickLblPos val="nextTo"/>
        <c:spPr>
          <a:ln>
            <a:noFill/>
          </a:ln>
        </c:spPr>
        <c:crossAx val="-338684400"/>
        <c:crosses val="autoZero"/>
        <c:crossBetween val="between"/>
        <c:majorUnit val="20"/>
      </c:valAx>
      <c:spPr>
        <a:ln>
          <a:solidFill>
            <a:schemeClr val="tx1"/>
          </a:solidFill>
        </a:ln>
      </c:spPr>
    </c:plotArea>
    <c:legend>
      <c:legendPos val="b"/>
      <c:layout>
        <c:manualLayout>
          <c:xMode val="edge"/>
          <c:yMode val="edge"/>
          <c:x val="5.2038725422480078E-3"/>
          <c:y val="0.87983274126702204"/>
          <c:w val="0.98747210258351004"/>
          <c:h val="0.11754433388109474"/>
        </c:manualLayout>
      </c:layout>
      <c:overlay val="0"/>
      <c:txPr>
        <a:bodyPr/>
        <a:lstStyle/>
        <a:p>
          <a:pPr>
            <a:defRPr sz="1400"/>
          </a:pPr>
          <a:endParaRPr lang="pt-BR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0.01096</cdr:x>
      <cdr:y>0.0773</cdr:y>
    </cdr:from>
    <cdr:to>
      <cdr:x>0.04975</cdr:x>
      <cdr:y>0.71507</cdr:y>
    </cdr:to>
    <cdr:sp macro="" textlink="">
      <cdr:nvSpPr>
        <cdr:cNvPr id="10" name="CaixaDeTexto 9"/>
        <cdr:cNvSpPr txBox="1"/>
      </cdr:nvSpPr>
      <cdr:spPr>
        <a:xfrm xmlns:a="http://schemas.openxmlformats.org/drawingml/2006/main" rot="16200000">
          <a:off x="-994702" y="1394316"/>
          <a:ext cx="2514600" cy="3355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pt-BR" sz="1600" dirty="0" err="1" smtClean="0"/>
            <a:t>Concentration</a:t>
          </a:r>
          <a:r>
            <a:rPr lang="pt-BR" sz="1600" baseline="0" dirty="0" smtClean="0"/>
            <a:t> </a:t>
          </a:r>
          <a:r>
            <a:rPr lang="pt-BR" sz="1600" baseline="0" dirty="0"/>
            <a:t>(µg/m³)</a:t>
          </a:r>
          <a:endParaRPr lang="pt-BR" sz="1600" dirty="0"/>
        </a:p>
      </cdr:txBody>
    </cdr:sp>
  </cdr:relSizeAnchor>
  <cdr:relSizeAnchor xmlns:cdr="http://schemas.openxmlformats.org/drawingml/2006/chartDrawing">
    <cdr:from>
      <cdr:x>0.16648</cdr:x>
      <cdr:y>0.31047</cdr:y>
    </cdr:from>
    <cdr:to>
      <cdr:x>0.9611</cdr:x>
      <cdr:y>0.31047</cdr:y>
    </cdr:to>
    <cdr:sp macro="" textlink="">
      <cdr:nvSpPr>
        <cdr:cNvPr id="3" name="Conector reto 2"/>
        <cdr:cNvSpPr/>
      </cdr:nvSpPr>
      <cdr:spPr>
        <a:xfrm xmlns:a="http://schemas.openxmlformats.org/drawingml/2006/main">
          <a:off x="1440161" y="1224136"/>
          <a:ext cx="6874181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9050" cap="flat" cmpd="sng" algn="ctr">
          <a:solidFill>
            <a:srgbClr val="FF0000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endParaRPr lang="pt-BR"/>
        </a:p>
      </cdr:txBody>
    </cdr:sp>
  </cdr:relSizeAnchor>
  <cdr:relSizeAnchor xmlns:cdr="http://schemas.openxmlformats.org/drawingml/2006/chartDrawing">
    <cdr:from>
      <cdr:x>0.71949</cdr:x>
      <cdr:y>0.21976</cdr:y>
    </cdr:from>
    <cdr:to>
      <cdr:x>0.99833</cdr:x>
      <cdr:y>0.28935</cdr:y>
    </cdr:to>
    <cdr:sp macro="" textlink="">
      <cdr:nvSpPr>
        <cdr:cNvPr id="4" name="CaixaDeTexto 1"/>
        <cdr:cNvSpPr txBox="1"/>
      </cdr:nvSpPr>
      <cdr:spPr>
        <a:xfrm xmlns:a="http://schemas.openxmlformats.org/drawingml/2006/main">
          <a:off x="4718705" y="656903"/>
          <a:ext cx="1828749" cy="2080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pt-BR" b="1" dirty="0" smtClean="0"/>
            <a:t>Brazilian Standard</a:t>
          </a:r>
          <a:r>
            <a:rPr lang="pt-BR" sz="1100" b="1" baseline="0" dirty="0" smtClean="0"/>
            <a:t>= </a:t>
          </a:r>
          <a:r>
            <a:rPr lang="pt-BR" sz="1100" b="1" baseline="0" dirty="0"/>
            <a:t>50µg/m³</a:t>
          </a:r>
          <a:endParaRPr lang="pt-BR" sz="1100" b="1" dirty="0"/>
        </a:p>
      </cdr:txBody>
    </cdr:sp>
  </cdr:relSizeAnchor>
  <cdr:relSizeAnchor xmlns:cdr="http://schemas.openxmlformats.org/drawingml/2006/chartDrawing">
    <cdr:from>
      <cdr:x>0.1686</cdr:x>
      <cdr:y>0.57503</cdr:y>
    </cdr:from>
    <cdr:to>
      <cdr:x>0.96322</cdr:x>
      <cdr:y>0.57503</cdr:y>
    </cdr:to>
    <cdr:sp macro="" textlink="">
      <cdr:nvSpPr>
        <cdr:cNvPr id="5" name="Conector reto 4"/>
        <cdr:cNvSpPr/>
      </cdr:nvSpPr>
      <cdr:spPr>
        <a:xfrm xmlns:a="http://schemas.openxmlformats.org/drawingml/2006/main">
          <a:off x="1105733" y="1718851"/>
          <a:ext cx="5211438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9050" cap="flat" cmpd="sng" algn="ctr">
          <a:solidFill>
            <a:srgbClr val="FF0000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endParaRPr lang="pt-BR"/>
        </a:p>
      </cdr:txBody>
    </cdr:sp>
  </cdr:relSizeAnchor>
  <cdr:relSizeAnchor xmlns:cdr="http://schemas.openxmlformats.org/drawingml/2006/chartDrawing">
    <cdr:from>
      <cdr:x>0.73952</cdr:x>
      <cdr:y>0.56772</cdr:y>
    </cdr:from>
    <cdr:to>
      <cdr:x>0.98331</cdr:x>
      <cdr:y>0.64097</cdr:y>
    </cdr:to>
    <cdr:sp macro="" textlink="">
      <cdr:nvSpPr>
        <cdr:cNvPr id="6" name="CaixaDeTexto 1"/>
        <cdr:cNvSpPr txBox="1"/>
      </cdr:nvSpPr>
      <cdr:spPr>
        <a:xfrm xmlns:a="http://schemas.openxmlformats.org/drawingml/2006/main">
          <a:off x="4850086" y="1696985"/>
          <a:ext cx="1598836" cy="2189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r>
            <a:rPr lang="pt-BR" sz="1100" b="1"/>
            <a:t>Diretriz</a:t>
          </a:r>
          <a:r>
            <a:rPr lang="pt-BR" sz="1100" b="1" baseline="0"/>
            <a:t> OMS = 20µg/m³</a:t>
          </a:r>
          <a:endParaRPr lang="pt-BR" sz="1100" b="1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733C005-88BB-4D9C-96F3-806F32E1C13A}" type="datetime1">
              <a:rPr lang="en-US"/>
              <a:pPr/>
              <a:t>10/30/2013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-112" charset="0"/>
                <a:ea typeface="Arial" pitchFamily="-112" charset="0"/>
                <a:cs typeface="Arial" pitchFamily="-11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A1886C8-B0E1-483A-A0BC-4BB3119173B4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1429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336CF57-18BF-430C-81A3-8C3F401FA81D}" type="datetime1">
              <a:rPr lang="en-US"/>
              <a:pPr/>
              <a:t>10/30/2013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3F0C3A1-EAB5-47F8-9869-0E254A55A89C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1765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dirty="0" err="1" smtClean="0">
                <a:latin typeface="Arial" panose="020B0604020202020204" pitchFamily="34" charset="0"/>
              </a:rPr>
              <a:t>Good</a:t>
            </a:r>
            <a:r>
              <a:rPr lang="pt-BR" dirty="0" smtClean="0">
                <a:latin typeface="Arial" panose="020B0604020202020204" pitchFamily="34" charset="0"/>
              </a:rPr>
              <a:t> </a:t>
            </a:r>
            <a:r>
              <a:rPr lang="pt-BR" dirty="0" err="1" smtClean="0">
                <a:latin typeface="Arial" panose="020B0604020202020204" pitchFamily="34" charset="0"/>
              </a:rPr>
              <a:t>Afternoon</a:t>
            </a:r>
            <a:r>
              <a:rPr lang="pt-BR" dirty="0" smtClean="0">
                <a:latin typeface="Arial" panose="020B0604020202020204" pitchFamily="34" charset="0"/>
              </a:rPr>
              <a:t> </a:t>
            </a:r>
            <a:r>
              <a:rPr lang="pt-BR" dirty="0" err="1" smtClean="0">
                <a:latin typeface="Arial" panose="020B0604020202020204" pitchFamily="34" charset="0"/>
              </a:rPr>
              <a:t>everyone</a:t>
            </a:r>
            <a:r>
              <a:rPr lang="pt-BR" dirty="0" smtClean="0">
                <a:latin typeface="Arial" panose="020B0604020202020204" pitchFamily="34" charset="0"/>
              </a:rPr>
              <a:t>, </a:t>
            </a:r>
            <a:r>
              <a:rPr lang="pt-BR" dirty="0" err="1" smtClean="0">
                <a:latin typeface="Arial" panose="020B0604020202020204" pitchFamily="34" charset="0"/>
              </a:rPr>
              <a:t>My</a:t>
            </a:r>
            <a:r>
              <a:rPr lang="pt-BR" dirty="0" smtClean="0">
                <a:latin typeface="Arial" panose="020B0604020202020204" pitchFamily="34" charset="0"/>
              </a:rPr>
              <a:t> </a:t>
            </a:r>
            <a:r>
              <a:rPr lang="pt-BR" dirty="0" err="1" smtClean="0">
                <a:latin typeface="Arial" panose="020B0604020202020204" pitchFamily="34" charset="0"/>
              </a:rPr>
              <a:t>name</a:t>
            </a:r>
            <a:r>
              <a:rPr lang="pt-BR" dirty="0" smtClean="0">
                <a:latin typeface="Arial" panose="020B0604020202020204" pitchFamily="34" charset="0"/>
              </a:rPr>
              <a:t> </a:t>
            </a:r>
            <a:r>
              <a:rPr lang="pt-BR" dirty="0" err="1" smtClean="0">
                <a:latin typeface="Arial" panose="020B0604020202020204" pitchFamily="34" charset="0"/>
              </a:rPr>
              <a:t>is</a:t>
            </a:r>
            <a:r>
              <a:rPr lang="pt-BR" dirty="0" smtClean="0">
                <a:latin typeface="Arial" panose="020B0604020202020204" pitchFamily="34" charset="0"/>
              </a:rPr>
              <a:t> Taciana Albuquerque. </a:t>
            </a:r>
            <a:r>
              <a:rPr lang="pt-BR" dirty="0" err="1" smtClean="0">
                <a:latin typeface="Arial" panose="020B0604020202020204" pitchFamily="34" charset="0"/>
              </a:rPr>
              <a:t>I’m</a:t>
            </a:r>
            <a:r>
              <a:rPr lang="pt-BR" dirty="0" smtClean="0">
                <a:latin typeface="Arial" panose="020B0604020202020204" pitchFamily="34" charset="0"/>
              </a:rPr>
              <a:t> a Professor</a:t>
            </a:r>
            <a:r>
              <a:rPr lang="pt-BR" baseline="0" dirty="0" smtClean="0">
                <a:latin typeface="Arial" panose="020B0604020202020204" pitchFamily="34" charset="0"/>
              </a:rPr>
              <a:t> </a:t>
            </a:r>
            <a:r>
              <a:rPr lang="pt-BR" baseline="0" dirty="0" err="1" smtClean="0">
                <a:latin typeface="Arial" panose="020B0604020202020204" pitchFamily="34" charset="0"/>
              </a:rPr>
              <a:t>at</a:t>
            </a:r>
            <a:r>
              <a:rPr lang="pt-BR" baseline="0" dirty="0" smtClean="0">
                <a:latin typeface="Arial" panose="020B0604020202020204" pitchFamily="34" charset="0"/>
              </a:rPr>
              <a:t> </a:t>
            </a:r>
            <a:r>
              <a:rPr lang="pt-BR" baseline="0" dirty="0" err="1" smtClean="0">
                <a:latin typeface="Arial" panose="020B0604020202020204" pitchFamily="34" charset="0"/>
              </a:rPr>
              <a:t>the</a:t>
            </a:r>
            <a:r>
              <a:rPr lang="pt-BR" baseline="0" dirty="0" smtClean="0">
                <a:latin typeface="Arial" panose="020B0604020202020204" pitchFamily="34" charset="0"/>
              </a:rPr>
              <a:t> Federal </a:t>
            </a:r>
            <a:r>
              <a:rPr lang="pt-BR" baseline="0" dirty="0" err="1" smtClean="0">
                <a:latin typeface="Arial" panose="020B0604020202020204" pitchFamily="34" charset="0"/>
              </a:rPr>
              <a:t>University</a:t>
            </a:r>
            <a:r>
              <a:rPr lang="pt-BR" baseline="0" dirty="0" smtClean="0">
                <a:latin typeface="Arial" panose="020B0604020202020204" pitchFamily="34" charset="0"/>
              </a:rPr>
              <a:t> </a:t>
            </a:r>
            <a:r>
              <a:rPr lang="pt-BR" baseline="0" dirty="0" err="1" smtClean="0">
                <a:latin typeface="Arial" panose="020B0604020202020204" pitchFamily="34" charset="0"/>
              </a:rPr>
              <a:t>of</a:t>
            </a:r>
            <a:r>
              <a:rPr lang="pt-BR" baseline="0" dirty="0" smtClean="0">
                <a:latin typeface="Arial" panose="020B0604020202020204" pitchFamily="34" charset="0"/>
              </a:rPr>
              <a:t> Espirito Santo in </a:t>
            </a:r>
            <a:r>
              <a:rPr lang="pt-BR" baseline="0" dirty="0" err="1" smtClean="0">
                <a:latin typeface="Arial" panose="020B0604020202020204" pitchFamily="34" charset="0"/>
              </a:rPr>
              <a:t>Southeast</a:t>
            </a:r>
            <a:r>
              <a:rPr lang="pt-BR" baseline="0" dirty="0" smtClean="0">
                <a:latin typeface="Arial" panose="020B0604020202020204" pitchFamily="34" charset="0"/>
              </a:rPr>
              <a:t> </a:t>
            </a:r>
            <a:r>
              <a:rPr lang="pt-BR" baseline="0" dirty="0" err="1" smtClean="0">
                <a:latin typeface="Arial" panose="020B0604020202020204" pitchFamily="34" charset="0"/>
              </a:rPr>
              <a:t>Area</a:t>
            </a:r>
            <a:r>
              <a:rPr lang="pt-BR" baseline="0" dirty="0" smtClean="0">
                <a:latin typeface="Arial" panose="020B0604020202020204" pitchFamily="34" charset="0"/>
              </a:rPr>
              <a:t> </a:t>
            </a:r>
            <a:r>
              <a:rPr lang="pt-BR" baseline="0" dirty="0" err="1" smtClean="0">
                <a:latin typeface="Arial" panose="020B0604020202020204" pitchFamily="34" charset="0"/>
              </a:rPr>
              <a:t>of</a:t>
            </a:r>
            <a:r>
              <a:rPr lang="pt-BR" baseline="0" dirty="0" smtClean="0">
                <a:latin typeface="Arial" panose="020B0604020202020204" pitchFamily="34" charset="0"/>
              </a:rPr>
              <a:t> </a:t>
            </a:r>
            <a:r>
              <a:rPr lang="pt-BR" baseline="0" dirty="0" err="1" smtClean="0">
                <a:latin typeface="Arial" panose="020B0604020202020204" pitchFamily="34" charset="0"/>
              </a:rPr>
              <a:t>Brazil</a:t>
            </a:r>
            <a:r>
              <a:rPr lang="pt-BR" dirty="0" smtClean="0">
                <a:latin typeface="Arial" panose="020B0604020202020204" pitchFamily="34" charset="0"/>
              </a:rPr>
              <a:t>.</a:t>
            </a:r>
          </a:p>
          <a:p>
            <a:pPr eaLnBrk="1" hangingPunct="1"/>
            <a:endParaRPr lang="pt-BR" dirty="0" smtClean="0">
              <a:latin typeface="Arial" panose="020B0604020202020204" pitchFamily="34" charset="0"/>
            </a:endParaRPr>
          </a:p>
          <a:p>
            <a:pPr eaLnBrk="1" hangingPunct="1"/>
            <a:r>
              <a:rPr lang="pt-BR" dirty="0" smtClean="0">
                <a:latin typeface="Arial" panose="020B0604020202020204" pitchFamily="34" charset="0"/>
              </a:rPr>
              <a:t> </a:t>
            </a:r>
            <a:r>
              <a:rPr lang="en-US" dirty="0" smtClean="0">
                <a:latin typeface="Arial" panose="020B0604020202020204" pitchFamily="34" charset="0"/>
              </a:rPr>
              <a:t>Today I am going to present</a:t>
            </a:r>
            <a:endParaRPr lang="pt-BR" dirty="0" smtClean="0">
              <a:latin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0C3A1-EAB5-47F8-9869-0E254A55A89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989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0C3A1-EAB5-47F8-9869-0E254A55A89C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5300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smtClean="0"/>
          </a:p>
        </p:txBody>
      </p:sp>
      <p:sp>
        <p:nvSpPr>
          <p:cNvPr id="11571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9C13652-270E-470B-A521-B400C08640B5}" type="slidenum">
              <a:rPr lang="en-US" smtClean="0"/>
              <a:pPr/>
              <a:t>27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321800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87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smtClean="0"/>
          </a:p>
        </p:txBody>
      </p:sp>
      <p:sp>
        <p:nvSpPr>
          <p:cNvPr id="1187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CD62B27-BD58-400E-97B9-2F212BF89DCD}" type="slidenum">
              <a:rPr lang="pt-BR" smtClean="0"/>
              <a:pPr/>
              <a:t>29</a:t>
            </a:fld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37965641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pt-BR" dirty="0" smtClean="0"/>
              <a:t>The AOD </a:t>
            </a:r>
            <a:r>
              <a:rPr lang="pt-BR" dirty="0" err="1" smtClean="0"/>
              <a:t>value</a:t>
            </a:r>
            <a:r>
              <a:rPr lang="pt-BR" dirty="0" smtClean="0"/>
              <a:t> </a:t>
            </a:r>
            <a:r>
              <a:rPr lang="pt-BR" dirty="0" err="1" smtClean="0"/>
              <a:t>retrieved</a:t>
            </a:r>
            <a:r>
              <a:rPr lang="pt-BR" dirty="0" smtClean="0"/>
              <a:t> </a:t>
            </a:r>
            <a:r>
              <a:rPr lang="pt-BR" dirty="0" err="1" smtClean="0"/>
              <a:t>by</a:t>
            </a:r>
            <a:r>
              <a:rPr lang="pt-BR" dirty="0" smtClean="0"/>
              <a:t> MSP-lidar II system </a:t>
            </a:r>
            <a:r>
              <a:rPr lang="pt-BR" dirty="0" err="1" smtClean="0"/>
              <a:t>is</a:t>
            </a:r>
            <a:r>
              <a:rPr lang="pt-BR" dirty="0" smtClean="0"/>
              <a:t> </a:t>
            </a:r>
            <a:r>
              <a:rPr lang="pt-BR" dirty="0" err="1" smtClean="0"/>
              <a:t>much</a:t>
            </a:r>
            <a:r>
              <a:rPr lang="pt-BR" dirty="0" smtClean="0"/>
              <a:t> </a:t>
            </a:r>
            <a:r>
              <a:rPr lang="pt-BR" dirty="0" err="1" smtClean="0"/>
              <a:t>larger</a:t>
            </a:r>
            <a:r>
              <a:rPr lang="pt-BR" dirty="0" smtClean="0"/>
              <a:t> </a:t>
            </a:r>
            <a:r>
              <a:rPr lang="pt-BR" dirty="0" err="1" smtClean="0"/>
              <a:t>than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AOD </a:t>
            </a:r>
            <a:r>
              <a:rPr lang="pt-BR" dirty="0" err="1" smtClean="0"/>
              <a:t>measured</a:t>
            </a:r>
            <a:r>
              <a:rPr lang="pt-BR" dirty="0" smtClean="0"/>
              <a:t> </a:t>
            </a:r>
            <a:r>
              <a:rPr lang="pt-BR" dirty="0" err="1" smtClean="0"/>
              <a:t>by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MODIS </a:t>
            </a:r>
            <a:r>
              <a:rPr lang="pt-BR" dirty="0" err="1" smtClean="0"/>
              <a:t>radiometer</a:t>
            </a:r>
            <a:endParaRPr lang="pt-BR" dirty="0" smtClean="0"/>
          </a:p>
          <a:p>
            <a:pPr eaLnBrk="1" hangingPunct="1">
              <a:spcBef>
                <a:spcPct val="0"/>
              </a:spcBef>
            </a:pPr>
            <a:endParaRPr lang="pt-BR" dirty="0" smtClean="0"/>
          </a:p>
          <a:p>
            <a:pPr eaLnBrk="1" hangingPunct="1">
              <a:spcBef>
                <a:spcPct val="0"/>
              </a:spcBef>
            </a:pPr>
            <a:r>
              <a:rPr lang="pt-BR" dirty="0" smtClean="0"/>
              <a:t>AOD </a:t>
            </a:r>
            <a:r>
              <a:rPr lang="pt-BR" dirty="0" err="1" smtClean="0"/>
              <a:t>modis</a:t>
            </a:r>
            <a:r>
              <a:rPr lang="pt-BR" dirty="0" smtClean="0"/>
              <a:t> = 0.086</a:t>
            </a:r>
          </a:p>
          <a:p>
            <a:pPr eaLnBrk="1" hangingPunct="1">
              <a:spcBef>
                <a:spcPct val="0"/>
              </a:spcBef>
            </a:pPr>
            <a:r>
              <a:rPr lang="pt-BR" dirty="0" smtClean="0"/>
              <a:t>AOD lidar = </a:t>
            </a:r>
            <a:r>
              <a:rPr lang="pt-BR" dirty="0" smtClean="0"/>
              <a:t>0.191</a:t>
            </a:r>
          </a:p>
          <a:p>
            <a:pPr eaLnBrk="1" hangingPunct="1">
              <a:spcBef>
                <a:spcPct val="0"/>
              </a:spcBef>
            </a:pPr>
            <a:endParaRPr lang="pt-BR" dirty="0" smtClean="0"/>
          </a:p>
          <a:p>
            <a:pPr eaLnBrk="1" hangingPunct="1"/>
            <a:r>
              <a:rPr lang="pt-BR" dirty="0" smtClean="0"/>
              <a:t>The AOD </a:t>
            </a:r>
            <a:r>
              <a:rPr lang="pt-BR" dirty="0" err="1" smtClean="0"/>
              <a:t>retrieved</a:t>
            </a:r>
            <a:r>
              <a:rPr lang="pt-BR" dirty="0" smtClean="0"/>
              <a:t> </a:t>
            </a:r>
            <a:r>
              <a:rPr lang="pt-BR" dirty="0" err="1" smtClean="0"/>
              <a:t>by</a:t>
            </a:r>
            <a:r>
              <a:rPr lang="pt-BR" dirty="0" smtClean="0"/>
              <a:t> CALIPSO </a:t>
            </a:r>
            <a:r>
              <a:rPr lang="pt-BR" dirty="0" err="1" smtClean="0"/>
              <a:t>agreeds</a:t>
            </a:r>
            <a:r>
              <a:rPr lang="pt-BR" dirty="0" smtClean="0"/>
              <a:t> </a:t>
            </a:r>
            <a:r>
              <a:rPr lang="pt-BR" dirty="0" err="1" smtClean="0"/>
              <a:t>with</a:t>
            </a:r>
            <a:r>
              <a:rPr lang="pt-BR" dirty="0" smtClean="0"/>
              <a:t> AOD </a:t>
            </a:r>
            <a:r>
              <a:rPr lang="pt-BR" dirty="0" err="1" smtClean="0"/>
              <a:t>from</a:t>
            </a:r>
            <a:r>
              <a:rPr lang="pt-BR" dirty="0" smtClean="0"/>
              <a:t> MODIS </a:t>
            </a:r>
            <a:r>
              <a:rPr lang="pt-BR" dirty="0" err="1" smtClean="0"/>
              <a:t>radiometer</a:t>
            </a:r>
            <a:r>
              <a:rPr lang="pt-BR" dirty="0" smtClean="0"/>
              <a:t>, </a:t>
            </a:r>
            <a:r>
              <a:rPr lang="pt-BR" dirty="0" err="1" smtClean="0"/>
              <a:t>however</a:t>
            </a:r>
            <a:r>
              <a:rPr lang="pt-BR" dirty="0" smtClean="0"/>
              <a:t>, it </a:t>
            </a:r>
            <a:r>
              <a:rPr lang="pt-BR" dirty="0" err="1" smtClean="0"/>
              <a:t>is</a:t>
            </a:r>
            <a:r>
              <a:rPr lang="pt-BR" dirty="0" smtClean="0"/>
              <a:t> </a:t>
            </a:r>
            <a:r>
              <a:rPr lang="pt-BR" dirty="0" err="1" smtClean="0"/>
              <a:t>much</a:t>
            </a:r>
            <a:r>
              <a:rPr lang="pt-BR" dirty="0" smtClean="0"/>
              <a:t> </a:t>
            </a:r>
            <a:r>
              <a:rPr lang="pt-BR" dirty="0" err="1" smtClean="0"/>
              <a:t>lower</a:t>
            </a:r>
            <a:r>
              <a:rPr lang="pt-BR" dirty="0" smtClean="0"/>
              <a:t> </a:t>
            </a:r>
            <a:r>
              <a:rPr lang="pt-BR" dirty="0" err="1" smtClean="0"/>
              <a:t>than</a:t>
            </a:r>
            <a:r>
              <a:rPr lang="pt-BR" dirty="0" smtClean="0"/>
              <a:t> </a:t>
            </a:r>
            <a:r>
              <a:rPr lang="pt-BR" dirty="0" err="1" smtClean="0"/>
              <a:t>that</a:t>
            </a:r>
            <a:r>
              <a:rPr lang="pt-BR" dirty="0" smtClean="0"/>
              <a:t> </a:t>
            </a:r>
            <a:r>
              <a:rPr lang="pt-BR" dirty="0" err="1" smtClean="0"/>
              <a:t>measured</a:t>
            </a:r>
            <a:r>
              <a:rPr lang="pt-BR" dirty="0" smtClean="0"/>
              <a:t> </a:t>
            </a:r>
            <a:r>
              <a:rPr lang="pt-BR" dirty="0" err="1" smtClean="0"/>
              <a:t>by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MSP-Lidar II.</a:t>
            </a:r>
          </a:p>
          <a:p>
            <a:pPr eaLnBrk="1" hangingPunct="1"/>
            <a:endParaRPr lang="pt-BR" dirty="0" smtClean="0"/>
          </a:p>
          <a:p>
            <a:pPr eaLnBrk="1" hangingPunct="1">
              <a:spcBef>
                <a:spcPct val="0"/>
              </a:spcBef>
            </a:pPr>
            <a:r>
              <a:rPr lang="pt-BR" dirty="0" smtClean="0"/>
              <a:t>AOD CALIPSO = 0.081 ± 0.036 </a:t>
            </a:r>
          </a:p>
          <a:p>
            <a:pPr eaLnBrk="1" hangingPunct="1">
              <a:spcBef>
                <a:spcPct val="0"/>
              </a:spcBef>
            </a:pPr>
            <a:r>
              <a:rPr lang="pt-BR" dirty="0" smtClean="0"/>
              <a:t>AOD </a:t>
            </a:r>
            <a:r>
              <a:rPr lang="pt-BR" dirty="0" err="1" smtClean="0"/>
              <a:t>modis</a:t>
            </a:r>
            <a:r>
              <a:rPr lang="pt-BR" dirty="0" smtClean="0"/>
              <a:t> = 0.086 ± 0.005</a:t>
            </a:r>
          </a:p>
          <a:p>
            <a:pPr eaLnBrk="1" hangingPunct="1">
              <a:spcBef>
                <a:spcPct val="0"/>
              </a:spcBef>
            </a:pPr>
            <a:r>
              <a:rPr lang="pt-BR" dirty="0" smtClean="0"/>
              <a:t>AOD lidar = 0.191 ± 0.009</a:t>
            </a:r>
            <a:br>
              <a:rPr lang="pt-BR" dirty="0" smtClean="0"/>
            </a:br>
            <a:r>
              <a:rPr lang="pt-BR" dirty="0" smtClean="0"/>
              <a:t>AOD CMAQ = 0,18</a:t>
            </a:r>
            <a:br>
              <a:rPr lang="pt-BR" dirty="0" smtClean="0"/>
            </a:br>
            <a:endParaRPr lang="pt-BR" dirty="0" smtClean="0"/>
          </a:p>
          <a:p>
            <a:pPr eaLnBrk="1" hangingPunct="1">
              <a:spcBef>
                <a:spcPct val="0"/>
              </a:spcBef>
            </a:pPr>
            <a:r>
              <a:rPr lang="pt-BR" dirty="0" err="1" smtClean="0"/>
              <a:t>Possible</a:t>
            </a:r>
            <a:r>
              <a:rPr lang="pt-BR" dirty="0" smtClean="0"/>
              <a:t> causes for </a:t>
            </a:r>
            <a:r>
              <a:rPr lang="pt-BR" dirty="0" err="1" smtClean="0"/>
              <a:t>the</a:t>
            </a:r>
            <a:r>
              <a:rPr lang="pt-BR" dirty="0" smtClean="0"/>
              <a:t> AOD </a:t>
            </a:r>
            <a:r>
              <a:rPr lang="pt-BR" dirty="0" err="1" smtClean="0"/>
              <a:t>differences</a:t>
            </a:r>
            <a:r>
              <a:rPr lang="pt-BR" dirty="0" smtClean="0"/>
              <a:t>:</a:t>
            </a:r>
          </a:p>
          <a:p>
            <a:pPr eaLnBrk="1" hangingPunct="1">
              <a:spcBef>
                <a:spcPct val="0"/>
              </a:spcBef>
            </a:pPr>
            <a:r>
              <a:rPr lang="pt-BR" dirty="0" smtClean="0"/>
              <a:t>1 – The MODIS </a:t>
            </a:r>
            <a:r>
              <a:rPr lang="pt-BR" dirty="0" err="1" smtClean="0"/>
              <a:t>radiometer</a:t>
            </a:r>
            <a:r>
              <a:rPr lang="pt-BR" dirty="0" smtClean="0"/>
              <a:t> </a:t>
            </a:r>
            <a:r>
              <a:rPr lang="pt-BR" dirty="0" err="1" smtClean="0"/>
              <a:t>couldn’t</a:t>
            </a:r>
            <a:r>
              <a:rPr lang="pt-BR" dirty="0" smtClean="0"/>
              <a:t> </a:t>
            </a:r>
            <a:r>
              <a:rPr lang="pt-BR" dirty="0" err="1" smtClean="0"/>
              <a:t>detected</a:t>
            </a:r>
            <a:r>
              <a:rPr lang="pt-BR" dirty="0" smtClean="0"/>
              <a:t> </a:t>
            </a:r>
            <a:r>
              <a:rPr lang="pt-BR" dirty="0" err="1" smtClean="0"/>
              <a:t>with</a:t>
            </a:r>
            <a:r>
              <a:rPr lang="pt-BR" dirty="0" smtClean="0"/>
              <a:t> </a:t>
            </a:r>
            <a:r>
              <a:rPr lang="pt-BR" dirty="0" err="1" smtClean="0"/>
              <a:t>accuracy</a:t>
            </a:r>
            <a:r>
              <a:rPr lang="pt-BR" dirty="0" smtClean="0"/>
              <a:t> </a:t>
            </a:r>
            <a:r>
              <a:rPr lang="pt-BR" dirty="0" err="1" smtClean="0"/>
              <a:t>all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 smtClean="0"/>
              <a:t>aerosol</a:t>
            </a:r>
            <a:r>
              <a:rPr lang="pt-BR" dirty="0" smtClean="0"/>
              <a:t> </a:t>
            </a:r>
            <a:r>
              <a:rPr lang="pt-BR" dirty="0" err="1" smtClean="0"/>
              <a:t>layers</a:t>
            </a:r>
            <a:r>
              <a:rPr lang="pt-BR" dirty="0" smtClean="0"/>
              <a:t> </a:t>
            </a:r>
            <a:r>
              <a:rPr lang="pt-BR" dirty="0" err="1" smtClean="0"/>
              <a:t>detected</a:t>
            </a:r>
            <a:r>
              <a:rPr lang="pt-BR" dirty="0" smtClean="0"/>
              <a:t> </a:t>
            </a:r>
            <a:r>
              <a:rPr lang="pt-BR" dirty="0" err="1" smtClean="0"/>
              <a:t>by</a:t>
            </a:r>
            <a:r>
              <a:rPr lang="pt-BR" dirty="0" smtClean="0"/>
              <a:t> </a:t>
            </a:r>
            <a:r>
              <a:rPr lang="pt-BR" dirty="0" err="1" smtClean="0"/>
              <a:t>the</a:t>
            </a:r>
            <a:r>
              <a:rPr lang="pt-BR" dirty="0" smtClean="0"/>
              <a:t> MSP-lidar II system</a:t>
            </a:r>
          </a:p>
          <a:p>
            <a:pPr eaLnBrk="1" hangingPunct="1">
              <a:spcBef>
                <a:spcPct val="0"/>
              </a:spcBef>
            </a:pPr>
            <a:r>
              <a:rPr lang="pt-BR" dirty="0" smtClean="0"/>
              <a:t>2 – MSP-lidar II </a:t>
            </a:r>
            <a:r>
              <a:rPr lang="pt-BR" dirty="0" err="1" smtClean="0"/>
              <a:t>detected</a:t>
            </a:r>
            <a:r>
              <a:rPr lang="pt-BR" dirty="0" smtClean="0"/>
              <a:t> local </a:t>
            </a:r>
            <a:r>
              <a:rPr lang="pt-BR" dirty="0" err="1" smtClean="0"/>
              <a:t>aerosol</a:t>
            </a:r>
            <a:r>
              <a:rPr lang="pt-BR" dirty="0" smtClean="0"/>
              <a:t> </a:t>
            </a:r>
            <a:r>
              <a:rPr lang="pt-BR" dirty="0" err="1" smtClean="0"/>
              <a:t>layers</a:t>
            </a:r>
            <a:r>
              <a:rPr lang="pt-BR" dirty="0" smtClean="0"/>
              <a:t> </a:t>
            </a:r>
            <a:r>
              <a:rPr lang="pt-BR" dirty="0" err="1" smtClean="0"/>
              <a:t>that</a:t>
            </a:r>
            <a:r>
              <a:rPr lang="pt-BR" dirty="0" smtClean="0"/>
              <a:t> </a:t>
            </a:r>
            <a:r>
              <a:rPr lang="pt-BR" dirty="0" err="1" smtClean="0"/>
              <a:t>was</a:t>
            </a:r>
            <a:r>
              <a:rPr lang="pt-BR" dirty="0" smtClean="0"/>
              <a:t> </a:t>
            </a:r>
            <a:r>
              <a:rPr lang="pt-BR" dirty="0" err="1" smtClean="0"/>
              <a:t>not</a:t>
            </a:r>
            <a:r>
              <a:rPr lang="pt-BR" dirty="0" smtClean="0"/>
              <a:t> </a:t>
            </a:r>
            <a:r>
              <a:rPr lang="pt-BR" dirty="0" err="1" smtClean="0"/>
              <a:t>detected</a:t>
            </a:r>
            <a:r>
              <a:rPr lang="pt-BR" dirty="0" smtClean="0"/>
              <a:t> </a:t>
            </a:r>
            <a:r>
              <a:rPr lang="pt-BR" dirty="0" err="1" smtClean="0"/>
              <a:t>by</a:t>
            </a:r>
            <a:r>
              <a:rPr lang="pt-BR" dirty="0" smtClean="0"/>
              <a:t> MODIS </a:t>
            </a:r>
            <a:r>
              <a:rPr lang="pt-BR" dirty="0" err="1" smtClean="0"/>
              <a:t>radiometer</a:t>
            </a: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0C3A1-EAB5-47F8-9869-0E254A55A89C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0015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0C3A1-EAB5-47F8-9869-0E254A55A89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97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0C3A1-EAB5-47F8-9869-0E254A55A89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460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0C3A1-EAB5-47F8-9869-0E254A55A89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078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t-BR" smtClean="0"/>
          </a:p>
        </p:txBody>
      </p:sp>
      <p:sp>
        <p:nvSpPr>
          <p:cNvPr id="111620" name="Slide Number Placeholder 3"/>
          <p:cNvSpPr txBox="1">
            <a:spLocks noGrp="1"/>
          </p:cNvSpPr>
          <p:nvPr/>
        </p:nvSpPr>
        <p:spPr bwMode="auto">
          <a:xfrm>
            <a:off x="3775075" y="9337675"/>
            <a:ext cx="288607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465" tIns="44732" rIns="89465" bIns="44732" anchor="b"/>
          <a:lstStyle/>
          <a:p>
            <a:pPr algn="r" defTabSz="895350" eaLnBrk="0" hangingPunct="0"/>
            <a:fld id="{70FE8B22-97DA-446E-86C6-F316119A286E}" type="slidenum">
              <a:rPr lang="pt-BR" sz="1200">
                <a:latin typeface="Arial" charset="0"/>
              </a:rPr>
              <a:pPr algn="r" defTabSz="895350" eaLnBrk="0" hangingPunct="0"/>
              <a:t>11</a:t>
            </a:fld>
            <a:endParaRPr lang="pt-BR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436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pt-BR" smtClean="0"/>
          </a:p>
        </p:txBody>
      </p:sp>
      <p:sp>
        <p:nvSpPr>
          <p:cNvPr id="111620" name="Slide Number Placeholder 3"/>
          <p:cNvSpPr txBox="1">
            <a:spLocks noGrp="1"/>
          </p:cNvSpPr>
          <p:nvPr/>
        </p:nvSpPr>
        <p:spPr bwMode="auto">
          <a:xfrm>
            <a:off x="3775075" y="9337675"/>
            <a:ext cx="288607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9465" tIns="44732" rIns="89465" bIns="44732" anchor="b"/>
          <a:lstStyle/>
          <a:p>
            <a:pPr algn="r" defTabSz="895350" eaLnBrk="0" hangingPunct="0"/>
            <a:fld id="{70FE8B22-97DA-446E-86C6-F316119A286E}" type="slidenum">
              <a:rPr lang="pt-BR" sz="1200">
                <a:latin typeface="Arial" charset="0"/>
              </a:rPr>
              <a:pPr algn="r" defTabSz="895350" eaLnBrk="0" hangingPunct="0"/>
              <a:t>12</a:t>
            </a:fld>
            <a:endParaRPr lang="pt-BR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432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0C3A1-EAB5-47F8-9869-0E254A55A89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40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The location of the SODAR and LIDAR are shown in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Figure 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below on the Federal University of Espirito Santo (UFES) campus.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Vitória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, Brazil is the home of two of the largest shipping ports in Brazil: the Port of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Vitória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and the Port of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Tubarão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(also shown in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Figure 1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).  The Port of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Tubarão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is owned by the company Vale and is most commonly used to export iron ore. Also located on the Port of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Tubarão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is the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Arcelor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-Mittal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Tubarão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steel manufacturing plant.  The airport meteorological station location used for SODAR comparisons is directly east of the LIDAR and SODAR location.</a:t>
            </a:r>
            <a:r>
              <a:rPr lang="en-US" dirty="0" smtClean="0">
                <a:effectLst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0C3A1-EAB5-47F8-9869-0E254A55A89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9799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mtClean="0">
                <a:latin typeface="Arial" panose="020B0604020202020204" pitchFamily="34" charset="0"/>
              </a:rPr>
              <a:t>We used a couple modeling system for this modeling study.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mtClean="0">
                <a:latin typeface="Arial" panose="020B0604020202020204" pitchFamily="34" charset="0"/>
              </a:rPr>
              <a:t>WRF was used as meteorological model with GFS data.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mtClean="0">
                <a:latin typeface="Arial" panose="020B0604020202020204" pitchFamily="34" charset="0"/>
              </a:rPr>
              <a:t>CMAQ vr 4.6 was used as air quality model.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mtClean="0">
                <a:latin typeface="Arial" panose="020B0604020202020204" pitchFamily="34" charset="0"/>
              </a:rPr>
              <a:t>We made an Emission inventory for the MARJ as the emission input of our study.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smtClean="0">
                <a:latin typeface="Arial" panose="020B0604020202020204" pitchFamily="34" charset="0"/>
              </a:rPr>
              <a:t>These are the physical and chemical option that were used to run the WRF and CMAQ model respectively.</a:t>
            </a:r>
          </a:p>
          <a:p>
            <a:endParaRPr lang="pt-BR" smtClean="0">
              <a:latin typeface="Arial" panose="020B0604020202020204" pitchFamily="34" charset="0"/>
            </a:endParaRPr>
          </a:p>
        </p:txBody>
      </p:sp>
      <p:sp>
        <p:nvSpPr>
          <p:cNvPr id="6042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45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445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445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445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44563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445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3F02B96-50AF-4084-B18E-FFD0BBB9C8A0}" type="slidenum">
              <a:rPr lang="en-US"/>
              <a:pPr eaLnBrk="1" hangingPunct="1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123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Synoptic weather conditions throughout the campaign period were optimal for the development of the sea breeze circulation due to a persistent high pressure system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F0C3A1-EAB5-47F8-9869-0E254A55A89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240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1E32BE4-62C5-4A67-B4B8-ECDC212E665C}" type="datetime1">
              <a:rPr lang="en-US"/>
              <a:pPr/>
              <a:t>10/30/2013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F0B717-3707-4A84-8B94-8D5F78D8B4E9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06DCDF8-B2E2-4D2C-9645-9F9EEC74C66A}" type="datetime1">
              <a:rPr lang="en-US"/>
              <a:pPr/>
              <a:t>10/30/2013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7CDA80-A30C-4B98-9957-AB8B0BBB1C8D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53AE58-C40C-4C79-8398-9E67825E3D3D}" type="datetime1">
              <a:rPr lang="en-US"/>
              <a:pPr/>
              <a:t>10/30/2013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D8C10B-2413-4008-B54B-2BB13D2715E0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1A1BD09-0C30-44F3-BEE7-F17F83FDE733}" type="datetime1">
              <a:rPr lang="en-US"/>
              <a:pPr/>
              <a:t>10/30/2013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7EF31D-C151-447E-82D2-A3D2145EB46D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F57FA9-60EB-4A88-A6D6-9672B63FED9F}" type="datetime1">
              <a:rPr lang="en-US"/>
              <a:pPr/>
              <a:t>10/30/2013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61F07D-B830-4650-A620-E41421ACA577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F612A9-9827-4F80-BDAC-6F6481E409C7}" type="datetime1">
              <a:rPr lang="en-US"/>
              <a:pPr/>
              <a:t>10/30/2013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47F63C-3DB6-4D97-82A3-F24178111C6A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9341E3-8FA0-423C-B56C-821F7BC5FF87}" type="datetime1">
              <a:rPr lang="en-US"/>
              <a:pPr/>
              <a:t>10/30/2013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05AE73-EAED-46B5-8BE2-48FA1BA27466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100337C-B10E-46A6-B1A1-C4111EF297D2}" type="datetime1">
              <a:rPr lang="en-US"/>
              <a:pPr/>
              <a:t>10/30/2013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E37ABB-FB89-49B6-BD85-1925DA8D2748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099A24C-A15A-41DA-B7BF-C52D82A5573D}" type="datetime1">
              <a:rPr lang="en-US"/>
              <a:pPr/>
              <a:t>10/30/2013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C5827C-5F01-4153-AE79-ED813F9B0E76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DD2F88-F429-4428-8F80-A491D8591297}" type="datetime1">
              <a:rPr lang="en-US"/>
              <a:pPr/>
              <a:t>10/30/2013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200C75-C52B-446F-AC44-06D681C82DEC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30BE1D-5660-4253-BF33-C3981E6A9C58}" type="datetime1">
              <a:rPr lang="en-US"/>
              <a:pPr/>
              <a:t>10/30/2013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C4A13E-FF92-4C44-B922-6C5709B0B277}" type="slidenum">
              <a:rPr lang="en-US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10" charset="0"/>
              </a:defRPr>
            </a:lvl1pPr>
          </a:lstStyle>
          <a:p>
            <a:fld id="{424C1DB7-627A-426C-BD83-7F68590480FC}" type="datetime1">
              <a:rPr lang="en-US"/>
              <a:pPr/>
              <a:t>10/30/2013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10" charset="0"/>
              </a:defRPr>
            </a:lvl1pPr>
          </a:lstStyle>
          <a:p>
            <a:fld id="{AC4413AB-5246-4641-9268-DAA64A1C5727}" type="slidenum">
              <a:rPr lang="en-US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9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wmf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8.gif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jpeg"/><Relationship Id="rId5" Type="http://schemas.openxmlformats.org/officeDocument/2006/relationships/image" Target="../media/image29.emf"/><Relationship Id="rId4" Type="http://schemas.openxmlformats.org/officeDocument/2006/relationships/package" Target="../embeddings/Documento_do_Microsoft_Word1.docx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8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Neyval\Textos\Papers%20e%20Apresentacoes\Reading%20University%20-%20UK\CaptureWiz002.avi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-47625" y="1629116"/>
            <a:ext cx="9048750" cy="15815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dirty="0"/>
              <a:t>CMAQ </a:t>
            </a:r>
            <a:r>
              <a:rPr lang="en-US" sz="3200" b="1" dirty="0" smtClean="0"/>
              <a:t>Validation </a:t>
            </a:r>
            <a:r>
              <a:rPr lang="en-US" sz="3200" b="1" dirty="0"/>
              <a:t>of </a:t>
            </a:r>
            <a:r>
              <a:rPr lang="en-US" sz="3200" b="1" dirty="0" smtClean="0"/>
              <a:t>Optical Parameters </a:t>
            </a:r>
            <a:r>
              <a:rPr lang="en-US" sz="3200" b="1" dirty="0"/>
              <a:t>and PM</a:t>
            </a:r>
            <a:r>
              <a:rPr lang="en-US" sz="3200" b="1" baseline="-25000" dirty="0"/>
              <a:t>10</a:t>
            </a:r>
            <a:r>
              <a:rPr lang="en-US" sz="3200" b="1" dirty="0"/>
              <a:t> </a:t>
            </a:r>
            <a:r>
              <a:rPr lang="en-US" sz="3200" b="1" dirty="0" smtClean="0"/>
              <a:t>Concentrations Based </a:t>
            </a:r>
            <a:r>
              <a:rPr lang="en-US" sz="3200" b="1" dirty="0"/>
              <a:t>on LIDAR </a:t>
            </a:r>
            <a:r>
              <a:rPr lang="en-US" sz="3200" b="1" dirty="0" smtClean="0"/>
              <a:t>Experimental Campaign </a:t>
            </a:r>
            <a:r>
              <a:rPr lang="en-US" sz="3200" b="1" dirty="0"/>
              <a:t>in the Metropolitan Area of </a:t>
            </a:r>
            <a:r>
              <a:rPr lang="en-US" sz="3200" b="1" dirty="0" err="1" smtClean="0"/>
              <a:t>Vitória</a:t>
            </a:r>
            <a:r>
              <a:rPr lang="en-US" sz="3200" b="1" dirty="0" smtClean="0"/>
              <a:t> </a:t>
            </a:r>
            <a:r>
              <a:rPr lang="en-US" sz="3200" b="1" dirty="0"/>
              <a:t>- Brazil</a:t>
            </a:r>
            <a:endParaRPr lang="en-US" sz="3200" b="1" dirty="0" smtClean="0">
              <a:ea typeface="+mj-ea"/>
              <a:cs typeface="+mj-cs"/>
            </a:endParaRPr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>
          <a:xfrm>
            <a:off x="47625" y="3530435"/>
            <a:ext cx="8953500" cy="1066800"/>
          </a:xfrm>
        </p:spPr>
        <p:txBody>
          <a:bodyPr/>
          <a:lstStyle/>
          <a:p>
            <a:r>
              <a:rPr lang="pt-BR" sz="1800" b="1" dirty="0" smtClean="0">
                <a:solidFill>
                  <a:schemeClr val="tx1"/>
                </a:solidFill>
              </a:rPr>
              <a:t>Taciana </a:t>
            </a:r>
            <a:r>
              <a:rPr lang="pt-BR" sz="1800" b="1" dirty="0">
                <a:solidFill>
                  <a:schemeClr val="tx1"/>
                </a:solidFill>
              </a:rPr>
              <a:t>T. de A. </a:t>
            </a:r>
            <a:r>
              <a:rPr lang="pt-BR" sz="1800" b="1" dirty="0" smtClean="0">
                <a:solidFill>
                  <a:schemeClr val="tx1"/>
                </a:solidFill>
              </a:rPr>
              <a:t>Albuquerque</a:t>
            </a:r>
            <a:r>
              <a:rPr lang="pt-BR" sz="1800" dirty="0" smtClean="0"/>
              <a:t>, </a:t>
            </a:r>
            <a:r>
              <a:rPr lang="pt-BR" sz="1800" dirty="0">
                <a:solidFill>
                  <a:schemeClr val="tx1"/>
                </a:solidFill>
              </a:rPr>
              <a:t>Uma </a:t>
            </a:r>
            <a:r>
              <a:rPr lang="pt-BR" sz="1800" dirty="0" err="1" smtClean="0">
                <a:solidFill>
                  <a:schemeClr val="tx1"/>
                </a:solidFill>
              </a:rPr>
              <a:t>Shankar</a:t>
            </a:r>
            <a:r>
              <a:rPr lang="pt-BR" sz="1800" dirty="0" smtClean="0">
                <a:solidFill>
                  <a:schemeClr val="tx1"/>
                </a:solidFill>
              </a:rPr>
              <a:t>, Erick Nascimento, </a:t>
            </a:r>
            <a:r>
              <a:rPr lang="pt-BR" sz="1800" dirty="0">
                <a:solidFill>
                  <a:schemeClr val="tx1"/>
                </a:solidFill>
              </a:rPr>
              <a:t>Fabio </a:t>
            </a:r>
            <a:r>
              <a:rPr lang="pt-BR" sz="1800" dirty="0" smtClean="0">
                <a:solidFill>
                  <a:schemeClr val="tx1"/>
                </a:solidFill>
              </a:rPr>
              <a:t>Lopes, </a:t>
            </a:r>
            <a:r>
              <a:rPr lang="pt-BR" sz="1800" dirty="0">
                <a:solidFill>
                  <a:schemeClr val="tx1"/>
                </a:solidFill>
              </a:rPr>
              <a:t>Gregori </a:t>
            </a:r>
            <a:r>
              <a:rPr lang="pt-BR" sz="1800" dirty="0" smtClean="0">
                <a:solidFill>
                  <a:schemeClr val="tx1"/>
                </a:solidFill>
              </a:rPr>
              <a:t>Moreira, </a:t>
            </a:r>
            <a:r>
              <a:rPr lang="pt-BR" sz="1800" dirty="0">
                <a:solidFill>
                  <a:schemeClr val="tx1"/>
                </a:solidFill>
              </a:rPr>
              <a:t>Renato </a:t>
            </a:r>
            <a:r>
              <a:rPr lang="pt-BR" sz="1800" dirty="0" err="1" smtClean="0">
                <a:solidFill>
                  <a:schemeClr val="tx1"/>
                </a:solidFill>
              </a:rPr>
              <a:t>Sartório</a:t>
            </a:r>
            <a:r>
              <a:rPr lang="pt-BR" sz="1800" dirty="0" smtClean="0">
                <a:solidFill>
                  <a:schemeClr val="tx1"/>
                </a:solidFill>
              </a:rPr>
              <a:t>, </a:t>
            </a:r>
            <a:r>
              <a:rPr lang="pt-BR" sz="1800" dirty="0">
                <a:solidFill>
                  <a:schemeClr val="tx1"/>
                </a:solidFill>
              </a:rPr>
              <a:t>Nadir </a:t>
            </a:r>
            <a:r>
              <a:rPr lang="pt-BR" sz="1800" dirty="0" smtClean="0">
                <a:solidFill>
                  <a:schemeClr val="tx1"/>
                </a:solidFill>
              </a:rPr>
              <a:t>Salvador, </a:t>
            </a:r>
            <a:r>
              <a:rPr lang="pt-BR" sz="1800" dirty="0">
                <a:solidFill>
                  <a:schemeClr val="tx1"/>
                </a:solidFill>
              </a:rPr>
              <a:t>Ayres </a:t>
            </a:r>
            <a:r>
              <a:rPr lang="pt-BR" sz="1800" dirty="0" err="1" smtClean="0">
                <a:solidFill>
                  <a:schemeClr val="tx1"/>
                </a:solidFill>
              </a:rPr>
              <a:t>Loriato</a:t>
            </a:r>
            <a:r>
              <a:rPr lang="pt-BR" sz="1800" dirty="0" smtClean="0">
                <a:solidFill>
                  <a:schemeClr val="tx1"/>
                </a:solidFill>
              </a:rPr>
              <a:t>, </a:t>
            </a:r>
            <a:r>
              <a:rPr lang="pt-BR" sz="1800" dirty="0">
                <a:solidFill>
                  <a:schemeClr val="tx1"/>
                </a:solidFill>
              </a:rPr>
              <a:t>Alexandre </a:t>
            </a:r>
            <a:r>
              <a:rPr lang="pt-BR" sz="1800" dirty="0" smtClean="0">
                <a:solidFill>
                  <a:schemeClr val="tx1"/>
                </a:solidFill>
              </a:rPr>
              <a:t>Magalhães, </a:t>
            </a:r>
            <a:r>
              <a:rPr lang="pt-BR" sz="1800" dirty="0">
                <a:solidFill>
                  <a:schemeClr val="tx1"/>
                </a:solidFill>
              </a:rPr>
              <a:t>Eduardo </a:t>
            </a:r>
            <a:r>
              <a:rPr lang="pt-BR" sz="1800" dirty="0" err="1" smtClean="0">
                <a:solidFill>
                  <a:schemeClr val="tx1"/>
                </a:solidFill>
              </a:rPr>
              <a:t>Landulfo</a:t>
            </a:r>
            <a:r>
              <a:rPr lang="pt-BR" sz="1800" dirty="0" smtClean="0">
                <a:solidFill>
                  <a:schemeClr val="tx1"/>
                </a:solidFill>
              </a:rPr>
              <a:t>, </a:t>
            </a:r>
            <a:r>
              <a:rPr lang="pt-BR" sz="1800" dirty="0" err="1">
                <a:solidFill>
                  <a:schemeClr val="tx1"/>
                </a:solidFill>
              </a:rPr>
              <a:t>Gehard</a:t>
            </a:r>
            <a:r>
              <a:rPr lang="pt-BR" sz="1800" dirty="0">
                <a:solidFill>
                  <a:schemeClr val="tx1"/>
                </a:solidFill>
              </a:rPr>
              <a:t> </a:t>
            </a:r>
            <a:r>
              <a:rPr lang="pt-BR" sz="1800" dirty="0" err="1" smtClean="0">
                <a:solidFill>
                  <a:schemeClr val="tx1"/>
                </a:solidFill>
              </a:rPr>
              <a:t>Held</a:t>
            </a:r>
            <a:r>
              <a:rPr lang="pt-BR" sz="1800" dirty="0" smtClean="0">
                <a:solidFill>
                  <a:schemeClr val="tx1"/>
                </a:solidFill>
              </a:rPr>
              <a:t>, </a:t>
            </a:r>
            <a:r>
              <a:rPr lang="pt-BR" sz="1800" dirty="0" err="1">
                <a:solidFill>
                  <a:schemeClr val="tx1"/>
                </a:solidFill>
              </a:rPr>
              <a:t>Neyval</a:t>
            </a:r>
            <a:r>
              <a:rPr lang="pt-BR" sz="1800" dirty="0">
                <a:solidFill>
                  <a:schemeClr val="tx1"/>
                </a:solidFill>
              </a:rPr>
              <a:t> C. Reis Jr</a:t>
            </a:r>
            <a:r>
              <a:rPr lang="pt-BR" sz="1800" dirty="0" smtClean="0">
                <a:solidFill>
                  <a:schemeClr val="tx1"/>
                </a:solidFill>
              </a:rPr>
              <a:t>., Davidson Moreira.</a:t>
            </a:r>
            <a:endParaRPr lang="pt-BR" sz="1800" dirty="0">
              <a:solidFill>
                <a:schemeClr val="tx1"/>
              </a:solidFill>
            </a:endParaRPr>
          </a:p>
        </p:txBody>
      </p:sp>
      <p:pic>
        <p:nvPicPr>
          <p:cNvPr id="4" name="Picture 331"/>
          <p:cNvPicPr>
            <a:picLocks noChangeAspect="1" noChangeArrowheads="1"/>
          </p:cNvPicPr>
          <p:nvPr/>
        </p:nvPicPr>
        <p:blipFill>
          <a:blip r:embed="rId3" cstate="print"/>
          <a:srcRect t="398" b="398"/>
          <a:stretch>
            <a:fillRect/>
          </a:stretch>
        </p:blipFill>
        <p:spPr bwMode="auto">
          <a:xfrm>
            <a:off x="1295400" y="6262922"/>
            <a:ext cx="590224" cy="584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9" descr="IPMet_logo_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8202" y="6353393"/>
            <a:ext cx="753196" cy="494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5100087" y="6431348"/>
            <a:ext cx="1447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 smtClean="0">
                <a:latin typeface="Broadway" panose="04040905080B02020502" pitchFamily="82" charset="0"/>
              </a:rPr>
              <a:t>IPEN/USP</a:t>
            </a:r>
            <a:endParaRPr lang="pt-BR" sz="1600" b="1" dirty="0">
              <a:latin typeface="Broadway" panose="04040905080B02020502" pitchFamily="82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0" y="4859831"/>
            <a:ext cx="719993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1400" b="1" dirty="0" smtClean="0"/>
              <a:t>GROUPS INVOLVED:</a:t>
            </a:r>
          </a:p>
          <a:p>
            <a:pPr lvl="0"/>
            <a:r>
              <a:rPr lang="pt-BR" sz="1400" dirty="0" smtClean="0"/>
              <a:t>Federal </a:t>
            </a:r>
            <a:r>
              <a:rPr lang="pt-BR" sz="1400" dirty="0" err="1"/>
              <a:t>University</a:t>
            </a:r>
            <a:r>
              <a:rPr lang="pt-BR" sz="1400" dirty="0"/>
              <a:t> </a:t>
            </a:r>
            <a:r>
              <a:rPr lang="pt-BR" sz="1400" dirty="0" err="1"/>
              <a:t>of</a:t>
            </a:r>
            <a:r>
              <a:rPr lang="pt-BR" sz="1400" dirty="0"/>
              <a:t> Espirito </a:t>
            </a:r>
            <a:r>
              <a:rPr lang="pt-BR" sz="1400" dirty="0" smtClean="0"/>
              <a:t>Santo (UFES), ES</a:t>
            </a:r>
            <a:r>
              <a:rPr lang="pt-BR" sz="1400" dirty="0"/>
              <a:t> </a:t>
            </a:r>
            <a:r>
              <a:rPr lang="pt-BR" sz="1400" dirty="0" smtClean="0"/>
              <a:t>-  </a:t>
            </a:r>
            <a:r>
              <a:rPr lang="pt-BR" sz="1400" dirty="0" err="1" smtClean="0"/>
              <a:t>Brazil</a:t>
            </a:r>
            <a:r>
              <a:rPr lang="pt-BR" sz="1400" dirty="0" smtClean="0"/>
              <a:t>.</a:t>
            </a:r>
          </a:p>
          <a:p>
            <a:pPr lvl="0"/>
            <a:r>
              <a:rPr lang="pt-BR" sz="1400" dirty="0" smtClean="0"/>
              <a:t>UNC - </a:t>
            </a:r>
            <a:r>
              <a:rPr lang="pt-BR" sz="1400" dirty="0" err="1" smtClean="0"/>
              <a:t>Institute</a:t>
            </a:r>
            <a:r>
              <a:rPr lang="pt-BR" sz="1400" dirty="0" smtClean="0"/>
              <a:t> </a:t>
            </a:r>
            <a:r>
              <a:rPr lang="pt-BR" sz="1400" dirty="0"/>
              <a:t>for </a:t>
            </a:r>
            <a:r>
              <a:rPr lang="pt-BR" sz="1400" dirty="0" err="1"/>
              <a:t>the</a:t>
            </a:r>
            <a:r>
              <a:rPr lang="pt-BR" sz="1400" dirty="0"/>
              <a:t> </a:t>
            </a:r>
            <a:r>
              <a:rPr lang="pt-BR" sz="1400" dirty="0" err="1" smtClean="0"/>
              <a:t>Environment</a:t>
            </a:r>
            <a:r>
              <a:rPr lang="pt-BR" sz="1400" dirty="0" smtClean="0"/>
              <a:t>, </a:t>
            </a:r>
            <a:r>
              <a:rPr lang="pt-BR" sz="1400" dirty="0" err="1" smtClean="0"/>
              <a:t>Chapel</a:t>
            </a:r>
            <a:r>
              <a:rPr lang="pt-BR" sz="1400" dirty="0" smtClean="0"/>
              <a:t> Hill - </a:t>
            </a:r>
            <a:r>
              <a:rPr lang="pt-BR" sz="1400" dirty="0"/>
              <a:t>NC, USA.</a:t>
            </a:r>
          </a:p>
          <a:p>
            <a:pPr lvl="0"/>
            <a:r>
              <a:rPr lang="pt-BR" sz="1400" dirty="0"/>
              <a:t>Nuclear </a:t>
            </a:r>
            <a:r>
              <a:rPr lang="pt-BR" sz="1400" dirty="0" err="1"/>
              <a:t>and</a:t>
            </a:r>
            <a:r>
              <a:rPr lang="pt-BR" sz="1400" dirty="0"/>
              <a:t> Energy </a:t>
            </a:r>
            <a:r>
              <a:rPr lang="pt-BR" sz="1400" dirty="0" err="1"/>
              <a:t>Research</a:t>
            </a:r>
            <a:r>
              <a:rPr lang="pt-BR" sz="1400" dirty="0"/>
              <a:t> </a:t>
            </a:r>
            <a:r>
              <a:rPr lang="pt-BR" sz="1400" dirty="0" err="1"/>
              <a:t>Institute</a:t>
            </a:r>
            <a:r>
              <a:rPr lang="pt-BR" sz="1400" dirty="0"/>
              <a:t> (IPEN / USP), </a:t>
            </a:r>
            <a:r>
              <a:rPr lang="pt-BR" sz="1400" dirty="0" smtClean="0"/>
              <a:t>SP - </a:t>
            </a:r>
            <a:r>
              <a:rPr lang="pt-BR" sz="1400" dirty="0" err="1"/>
              <a:t>Brazil</a:t>
            </a:r>
            <a:r>
              <a:rPr lang="pt-BR" sz="1400" dirty="0"/>
              <a:t>.</a:t>
            </a:r>
          </a:p>
          <a:p>
            <a:pPr lvl="0"/>
            <a:r>
              <a:rPr lang="pt-BR" sz="1400" dirty="0" err="1" smtClean="0"/>
              <a:t>Meteorological</a:t>
            </a:r>
            <a:r>
              <a:rPr lang="pt-BR" sz="1400" dirty="0" smtClean="0"/>
              <a:t> </a:t>
            </a:r>
            <a:r>
              <a:rPr lang="pt-BR" sz="1400" dirty="0" err="1"/>
              <a:t>Research</a:t>
            </a:r>
            <a:r>
              <a:rPr lang="pt-BR" sz="1400" dirty="0"/>
              <a:t> </a:t>
            </a:r>
            <a:r>
              <a:rPr lang="pt-BR" sz="1400" dirty="0" err="1"/>
              <a:t>Institute</a:t>
            </a:r>
            <a:r>
              <a:rPr lang="pt-BR" sz="1400" dirty="0"/>
              <a:t> (</a:t>
            </a:r>
            <a:r>
              <a:rPr lang="pt-BR" sz="1400" dirty="0" err="1"/>
              <a:t>IPMet</a:t>
            </a:r>
            <a:r>
              <a:rPr lang="pt-BR" sz="1400" dirty="0"/>
              <a:t> / </a:t>
            </a:r>
            <a:r>
              <a:rPr lang="pt-BR" sz="1400" dirty="0" smtClean="0"/>
              <a:t>UNESP), SP - </a:t>
            </a:r>
            <a:r>
              <a:rPr lang="pt-BR" sz="1400" dirty="0" err="1"/>
              <a:t>Brazil</a:t>
            </a:r>
            <a:r>
              <a:rPr lang="pt-BR" sz="1400" dirty="0" smtClean="0"/>
              <a:t>.</a:t>
            </a:r>
            <a:endParaRPr lang="pt-BR" sz="1400" dirty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315453" y="174688"/>
            <a:ext cx="5715001" cy="3253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eaLnBrk="0" hangingPunct="0">
              <a:lnSpc>
                <a:spcPct val="75000"/>
              </a:lnSpc>
              <a:spcBef>
                <a:spcPts val="175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12th CMAS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Conference 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2013, 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Chapel Hill - NC</a:t>
            </a:r>
            <a:endParaRPr lang="de-DE" sz="200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m 10" descr="Padrao_BandeiraBrasi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810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UNC_IFE_blue-on-white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939" y="6358027"/>
            <a:ext cx="1213833" cy="499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926" y="156773"/>
            <a:ext cx="679674" cy="296054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134" b="1691"/>
          <a:stretch/>
        </p:blipFill>
        <p:spPr>
          <a:xfrm>
            <a:off x="8262756" y="136221"/>
            <a:ext cx="635508" cy="31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82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1" t="20433" r="35581" b="15152"/>
          <a:stretch/>
        </p:blipFill>
        <p:spPr>
          <a:xfrm>
            <a:off x="2483768" y="1196752"/>
            <a:ext cx="4322188" cy="4417621"/>
          </a:xfrm>
          <a:prstGeom prst="rect">
            <a:avLst/>
          </a:prstGeom>
          <a:ln cmpd="sng">
            <a:solidFill>
              <a:schemeClr val="tx1"/>
            </a:solidFill>
          </a:ln>
        </p:spPr>
      </p:pic>
      <p:cxnSp>
        <p:nvCxnSpPr>
          <p:cNvPr id="52" name="Conector de seta reta 51"/>
          <p:cNvCxnSpPr/>
          <p:nvPr/>
        </p:nvCxnSpPr>
        <p:spPr bwMode="auto">
          <a:xfrm>
            <a:off x="1907704" y="5301208"/>
            <a:ext cx="0" cy="0"/>
          </a:xfrm>
          <a:prstGeom prst="straightConnector1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8" name="Imagem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2" y="3861048"/>
            <a:ext cx="2556000" cy="298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m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980" y="3795908"/>
            <a:ext cx="2556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m 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403" y="116633"/>
            <a:ext cx="2556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m 1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7" y="38436"/>
            <a:ext cx="2556000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 bwMode="auto">
          <a:xfrm>
            <a:off x="2072986" y="2955834"/>
            <a:ext cx="504056" cy="100669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7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3" name="Retângulo 22"/>
          <p:cNvSpPr/>
          <p:nvPr/>
        </p:nvSpPr>
        <p:spPr bwMode="auto">
          <a:xfrm>
            <a:off x="6577591" y="2708920"/>
            <a:ext cx="504056" cy="13454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7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6050260" y="596304"/>
            <a:ext cx="864096" cy="1104504"/>
            <a:chOff x="6050260" y="596304"/>
            <a:chExt cx="864096" cy="1104504"/>
          </a:xfrm>
        </p:grpSpPr>
        <p:cxnSp>
          <p:nvCxnSpPr>
            <p:cNvPr id="24" name="Conector reto 23"/>
            <p:cNvCxnSpPr/>
            <p:nvPr/>
          </p:nvCxnSpPr>
          <p:spPr bwMode="auto">
            <a:xfrm flipV="1">
              <a:off x="6084168" y="692696"/>
              <a:ext cx="0" cy="1008112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8" name="Seta para a direita 27"/>
            <p:cNvSpPr/>
            <p:nvPr/>
          </p:nvSpPr>
          <p:spPr bwMode="auto">
            <a:xfrm flipV="1">
              <a:off x="6050260" y="596304"/>
              <a:ext cx="864096" cy="144017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75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1975349" y="658788"/>
            <a:ext cx="3316731" cy="3492189"/>
            <a:chOff x="1975349" y="658788"/>
            <a:chExt cx="3316731" cy="3492189"/>
          </a:xfrm>
        </p:grpSpPr>
        <p:cxnSp>
          <p:nvCxnSpPr>
            <p:cNvPr id="12" name="Conector reto 11"/>
            <p:cNvCxnSpPr/>
            <p:nvPr/>
          </p:nvCxnSpPr>
          <p:spPr bwMode="auto">
            <a:xfrm>
              <a:off x="5282555" y="699554"/>
              <a:ext cx="0" cy="3451423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3" name="Seta para a direita 12"/>
            <p:cNvSpPr/>
            <p:nvPr/>
          </p:nvSpPr>
          <p:spPr bwMode="auto">
            <a:xfrm flipH="1">
              <a:off x="1975349" y="658788"/>
              <a:ext cx="3316731" cy="119632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75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2027337" y="4293096"/>
            <a:ext cx="878954" cy="523563"/>
            <a:chOff x="2027337" y="4293096"/>
            <a:chExt cx="878954" cy="523563"/>
          </a:xfrm>
        </p:grpSpPr>
        <p:cxnSp>
          <p:nvCxnSpPr>
            <p:cNvPr id="17" name="Conector reto 16"/>
            <p:cNvCxnSpPr/>
            <p:nvPr/>
          </p:nvCxnSpPr>
          <p:spPr bwMode="auto">
            <a:xfrm flipV="1">
              <a:off x="2906291" y="4346367"/>
              <a:ext cx="0" cy="470292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" name="Seta para a direita 20"/>
            <p:cNvSpPr/>
            <p:nvPr/>
          </p:nvSpPr>
          <p:spPr bwMode="auto">
            <a:xfrm flipH="1" flipV="1">
              <a:off x="2027337" y="4293096"/>
              <a:ext cx="864096" cy="144017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075" tIns="46038" rIns="92075" bIns="46038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75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pt-BR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</a:endParaRPr>
            </a:p>
          </p:txBody>
        </p:sp>
      </p:grpSp>
      <p:sp>
        <p:nvSpPr>
          <p:cNvPr id="25" name="Seta para a direita 24"/>
          <p:cNvSpPr/>
          <p:nvPr/>
        </p:nvSpPr>
        <p:spPr bwMode="auto">
          <a:xfrm flipV="1">
            <a:off x="5292080" y="4682153"/>
            <a:ext cx="1683880" cy="144018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7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54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1" descr="Área Nova 3"/>
          <p:cNvPicPr>
            <a:picLocks noChangeAspect="1" noChangeArrowheads="1"/>
          </p:cNvPicPr>
          <p:nvPr/>
        </p:nvPicPr>
        <p:blipFill>
          <a:blip r:embed="rId3" cstate="print"/>
          <a:srcRect t="8627" b="16026"/>
          <a:stretch>
            <a:fillRect/>
          </a:stretch>
        </p:blipFill>
        <p:spPr bwMode="auto">
          <a:xfrm>
            <a:off x="0" y="1631950"/>
            <a:ext cx="9144000" cy="4575175"/>
          </a:xfrm>
          <a:prstGeom prst="rect">
            <a:avLst/>
          </a:prstGeom>
          <a:noFill/>
        </p:spPr>
      </p:pic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-304800" y="228600"/>
            <a:ext cx="8964612" cy="850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200150" lvl="2" indent="-285750" algn="ctr" eaLnBrk="0" hangingPunct="0">
              <a:lnSpc>
                <a:spcPct val="120000"/>
              </a:lnSpc>
              <a:spcBef>
                <a:spcPct val="45000"/>
              </a:spcBef>
            </a:pPr>
            <a:r>
              <a:rPr lang="pt-BR" sz="4400" dirty="0" smtClean="0">
                <a:latin typeface="+mj-lt"/>
              </a:rPr>
              <a:t>Iron Pellets </a:t>
            </a:r>
            <a:r>
              <a:rPr lang="pt-BR" sz="4400" dirty="0" err="1" smtClean="0">
                <a:latin typeface="+mj-lt"/>
              </a:rPr>
              <a:t>Stacks</a:t>
            </a:r>
            <a:endParaRPr lang="pt-BR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193011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foto_windfen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418" y="1295400"/>
            <a:ext cx="4116288" cy="3087216"/>
          </a:xfrm>
          <a:prstGeom prst="rect">
            <a:avLst/>
          </a:prstGeom>
        </p:spPr>
      </p:pic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-228600" y="304800"/>
            <a:ext cx="8964612" cy="83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200150" lvl="2" indent="-285750" algn="ctr" eaLnBrk="0" hangingPunct="0">
              <a:lnSpc>
                <a:spcPct val="120000"/>
              </a:lnSpc>
              <a:spcBef>
                <a:spcPct val="45000"/>
              </a:spcBef>
            </a:pPr>
            <a:r>
              <a:rPr lang="pt-BR" sz="4400" dirty="0" err="1" smtClean="0"/>
              <a:t>Stokeyard</a:t>
            </a:r>
            <a:endParaRPr lang="pt-BR" sz="4400" dirty="0"/>
          </a:p>
        </p:txBody>
      </p:sp>
      <p:sp>
        <p:nvSpPr>
          <p:cNvPr id="5" name="Retângulo de cantos arredondados 4"/>
          <p:cNvSpPr>
            <a:spLocks noChangeArrowheads="1"/>
          </p:cNvSpPr>
          <p:nvPr/>
        </p:nvSpPr>
        <p:spPr bwMode="auto">
          <a:xfrm>
            <a:off x="4572000" y="3402597"/>
            <a:ext cx="4467225" cy="3435350"/>
          </a:xfrm>
          <a:prstGeom prst="roundRect">
            <a:avLst>
              <a:gd name="adj" fmla="val 0"/>
            </a:avLst>
          </a:prstGeom>
          <a:blipFill dpi="0" rotWithShape="0">
            <a:blip r:embed="rId4" cstate="print"/>
            <a:srcRect/>
            <a:stretch>
              <a:fillRect/>
            </a:stretch>
          </a:blipFill>
          <a:ln w="25400" algn="ctr">
            <a:noFill/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pt-BR" dirty="0">
              <a:solidFill>
                <a:schemeClr val="lt1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52825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24"/>
          <p:cNvGrpSpPr/>
          <p:nvPr/>
        </p:nvGrpSpPr>
        <p:grpSpPr>
          <a:xfrm>
            <a:off x="71406" y="2517271"/>
            <a:ext cx="5643602" cy="4281085"/>
            <a:chOff x="1714480" y="1933997"/>
            <a:chExt cx="5643602" cy="4281085"/>
          </a:xfrm>
        </p:grpSpPr>
        <p:pic>
          <p:nvPicPr>
            <p:cNvPr id="112644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14480" y="1933997"/>
              <a:ext cx="5643602" cy="42810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4" name="Retângulo 23"/>
            <p:cNvSpPr/>
            <p:nvPr/>
          </p:nvSpPr>
          <p:spPr>
            <a:xfrm>
              <a:off x="5643570" y="4071942"/>
              <a:ext cx="357190" cy="14287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9" name="Imagem 10" descr="_o_engenheiro_paulo_esteves__morador_da__4d3f103771ed8-403000-4d3f103773261.jpg"/>
          <p:cNvPicPr>
            <a:picLocks noChangeAspect="1"/>
          </p:cNvPicPr>
          <p:nvPr/>
        </p:nvPicPr>
        <p:blipFill>
          <a:blip r:embed="rId3" cstate="print"/>
          <a:srcRect l="-2920" r="12986" b="3116"/>
          <a:stretch>
            <a:fillRect/>
          </a:stretch>
        </p:blipFill>
        <p:spPr bwMode="auto">
          <a:xfrm>
            <a:off x="5629922" y="2002742"/>
            <a:ext cx="3469936" cy="2300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-319885" y="2103981"/>
            <a:ext cx="8640762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ctr" eaLnBrk="0" hangingPunct="0">
              <a:spcBef>
                <a:spcPct val="45000"/>
              </a:spcBef>
            </a:pPr>
            <a:r>
              <a:rPr lang="pt-BR" sz="1800" b="1" dirty="0" smtClean="0"/>
              <a:t>Ilha do Boi (Vitória)</a:t>
            </a:r>
            <a:endParaRPr lang="pt-BR" sz="1800" b="1" dirty="0"/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4397553"/>
            <a:ext cx="2009775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71406" y="1438695"/>
            <a:ext cx="8640762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 algn="just" eaLnBrk="0" hangingPunct="0">
              <a:spcBef>
                <a:spcPct val="45000"/>
              </a:spcBef>
            </a:pPr>
            <a:r>
              <a:rPr lang="pt-BR" sz="1800" b="1" dirty="0" err="1" smtClean="0"/>
              <a:t>Quantification</a:t>
            </a:r>
            <a:r>
              <a:rPr lang="pt-BR" sz="1800" b="1" dirty="0" smtClean="0"/>
              <a:t> </a:t>
            </a:r>
            <a:r>
              <a:rPr lang="pt-BR" sz="1800" b="1" dirty="0" err="1" smtClean="0"/>
              <a:t>and</a:t>
            </a:r>
            <a:r>
              <a:rPr lang="pt-BR" sz="1800" b="1" dirty="0" smtClean="0"/>
              <a:t> </a:t>
            </a:r>
            <a:r>
              <a:rPr lang="pt-BR" sz="1800" b="1" dirty="0" err="1" smtClean="0"/>
              <a:t>Qualification</a:t>
            </a:r>
            <a:r>
              <a:rPr lang="pt-BR" sz="1800" b="1" dirty="0" smtClean="0"/>
              <a:t> </a:t>
            </a:r>
            <a:r>
              <a:rPr lang="pt-BR" sz="1800" b="1" dirty="0" err="1" smtClean="0"/>
              <a:t>of</a:t>
            </a:r>
            <a:r>
              <a:rPr lang="pt-BR" sz="1800" b="1" dirty="0" smtClean="0"/>
              <a:t> </a:t>
            </a:r>
            <a:r>
              <a:rPr lang="pt-BR" sz="1800" b="1" dirty="0" err="1" smtClean="0"/>
              <a:t>Vitória’s</a:t>
            </a:r>
            <a:r>
              <a:rPr lang="pt-BR" sz="1800" b="1" dirty="0" smtClean="0"/>
              <a:t> </a:t>
            </a:r>
            <a:r>
              <a:rPr lang="pt-BR" sz="1800" b="1" dirty="0" err="1" smtClean="0"/>
              <a:t>Dustfall</a:t>
            </a:r>
            <a:endParaRPr lang="pt-BR" sz="1800" b="1" dirty="0"/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71438" y="260350"/>
            <a:ext cx="8964612" cy="850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spcBef>
                <a:spcPct val="30000"/>
              </a:spcBef>
            </a:pPr>
            <a:r>
              <a:rPr lang="pt-BR" sz="4400" dirty="0" err="1" smtClean="0">
                <a:latin typeface="+mj-lt"/>
                <a:cs typeface="Times New Roman" pitchFamily="18" charset="0"/>
              </a:rPr>
              <a:t>The</a:t>
            </a:r>
            <a:r>
              <a:rPr lang="pt-BR" sz="4400" dirty="0" smtClean="0">
                <a:latin typeface="+mj-lt"/>
                <a:cs typeface="Times New Roman" pitchFamily="18" charset="0"/>
              </a:rPr>
              <a:t> </a:t>
            </a:r>
            <a:r>
              <a:rPr lang="pt-BR" sz="4400" dirty="0" err="1" smtClean="0">
                <a:latin typeface="+mj-lt"/>
                <a:cs typeface="Times New Roman" pitchFamily="18" charset="0"/>
              </a:rPr>
              <a:t>dustfall</a:t>
            </a:r>
            <a:r>
              <a:rPr lang="pt-BR" sz="4400" dirty="0" smtClean="0">
                <a:latin typeface="+mj-lt"/>
                <a:cs typeface="Times New Roman" pitchFamily="18" charset="0"/>
              </a:rPr>
              <a:t> </a:t>
            </a:r>
            <a:r>
              <a:rPr lang="pt-BR" sz="4400" dirty="0" err="1" smtClean="0">
                <a:latin typeface="+mj-lt"/>
                <a:cs typeface="Times New Roman" pitchFamily="18" charset="0"/>
              </a:rPr>
              <a:t>problem</a:t>
            </a:r>
            <a:endParaRPr lang="pt-BR" sz="4400" dirty="0"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46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Air </a:t>
            </a:r>
            <a:r>
              <a:rPr lang="pt-BR" dirty="0" err="1" smtClean="0"/>
              <a:t>Quality</a:t>
            </a:r>
            <a:r>
              <a:rPr lang="pt-BR" dirty="0" smtClean="0"/>
              <a:t> Monitoring Data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EF31D-C151-447E-82D2-A3D2145EB46D}" type="slidenum">
              <a:rPr lang="en-US" smtClean="0"/>
              <a:pPr/>
              <a:t>14</a:t>
            </a:fld>
            <a:endParaRPr lang="en-US"/>
          </a:p>
        </p:txBody>
      </p:sp>
      <p:graphicFrame>
        <p:nvGraphicFramePr>
          <p:cNvPr id="6" name="Gráfico 5"/>
          <p:cNvGraphicFramePr/>
          <p:nvPr>
            <p:extLst/>
          </p:nvPr>
        </p:nvGraphicFramePr>
        <p:xfrm>
          <a:off x="0" y="1752600"/>
          <a:ext cx="8686800" cy="4323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aixaDeTexto 2"/>
          <p:cNvSpPr txBox="1"/>
          <p:nvPr/>
        </p:nvSpPr>
        <p:spPr>
          <a:xfrm>
            <a:off x="2743200" y="6356350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There</a:t>
            </a:r>
            <a:r>
              <a:rPr lang="pt-BR" dirty="0" smtClean="0"/>
              <a:t> </a:t>
            </a:r>
            <a:r>
              <a:rPr lang="pt-BR" dirty="0" err="1" smtClean="0"/>
              <a:t>is</a:t>
            </a:r>
            <a:r>
              <a:rPr lang="pt-BR" dirty="0" smtClean="0"/>
              <a:t> no Standard for PM2.5!!!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7772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EF31D-C151-447E-82D2-A3D2145EB46D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" name="Título 1"/>
          <p:cNvSpPr txBox="1">
            <a:spLocks/>
          </p:cNvSpPr>
          <p:nvPr/>
        </p:nvSpPr>
        <p:spPr bwMode="auto">
          <a:xfrm>
            <a:off x="7620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dirty="0" err="1" smtClean="0"/>
              <a:t>Official</a:t>
            </a:r>
            <a:r>
              <a:rPr lang="pt-BR" dirty="0" smtClean="0"/>
              <a:t> </a:t>
            </a:r>
            <a:r>
              <a:rPr lang="pt-BR" dirty="0" err="1" smtClean="0"/>
              <a:t>Inventory</a:t>
            </a:r>
            <a:r>
              <a:rPr lang="pt-BR" dirty="0" smtClean="0"/>
              <a:t> </a:t>
            </a:r>
            <a:r>
              <a:rPr lang="pt-BR" dirty="0" err="1" smtClean="0"/>
              <a:t>Emission</a:t>
            </a:r>
            <a:r>
              <a:rPr lang="pt-BR" dirty="0" smtClean="0"/>
              <a:t> Data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41" y="1371601"/>
            <a:ext cx="7741469" cy="4984750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3733800" y="648866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Source</a:t>
            </a:r>
            <a:r>
              <a:rPr lang="pt-BR" dirty="0" smtClean="0"/>
              <a:t>: IEMA (2011)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9910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Official</a:t>
            </a:r>
            <a:r>
              <a:rPr lang="pt-BR" dirty="0" smtClean="0"/>
              <a:t> </a:t>
            </a:r>
            <a:r>
              <a:rPr lang="pt-BR" dirty="0" err="1" smtClean="0"/>
              <a:t>Inventory</a:t>
            </a:r>
            <a:r>
              <a:rPr lang="pt-BR" dirty="0" smtClean="0"/>
              <a:t> </a:t>
            </a:r>
            <a:r>
              <a:rPr lang="pt-BR" dirty="0" err="1" smtClean="0"/>
              <a:t>Emission</a:t>
            </a:r>
            <a:r>
              <a:rPr lang="pt-BR" dirty="0" smtClean="0"/>
              <a:t> Data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EF31D-C151-447E-82D2-A3D2145EB46D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3074" name="Imagem 1" descr="FONTES_EMISSORA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2"/>
          <a:stretch>
            <a:fillRect/>
          </a:stretch>
        </p:blipFill>
        <p:spPr bwMode="auto">
          <a:xfrm>
            <a:off x="228600" y="1417638"/>
            <a:ext cx="3200286" cy="5194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895600"/>
            <a:ext cx="5351061" cy="3059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/>
          <p:cNvSpPr txBox="1">
            <a:spLocks/>
          </p:cNvSpPr>
          <p:nvPr/>
        </p:nvSpPr>
        <p:spPr bwMode="auto">
          <a:xfrm>
            <a:off x="4095750" y="2211008"/>
            <a:ext cx="49149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sz="1400" dirty="0" smtClean="0"/>
              <a:t>PERCENTUAL OF THE PM</a:t>
            </a:r>
            <a:r>
              <a:rPr lang="pt-BR" sz="1400" baseline="-25000" dirty="0" smtClean="0"/>
              <a:t>2.5</a:t>
            </a:r>
            <a:r>
              <a:rPr lang="pt-BR" sz="1400" dirty="0" smtClean="0"/>
              <a:t> EMISSIONS</a:t>
            </a:r>
            <a:endParaRPr lang="pt-BR" sz="14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4191000" y="6488668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/>
              <a:t>Source</a:t>
            </a:r>
            <a:r>
              <a:rPr lang="pt-BR" dirty="0" smtClean="0"/>
              <a:t>: IEMA (2011)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0736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err="1" smtClean="0"/>
              <a:t>Lidar</a:t>
            </a:r>
            <a:r>
              <a:rPr lang="en-US" dirty="0" smtClean="0"/>
              <a:t>/</a:t>
            </a:r>
            <a:r>
              <a:rPr lang="en-US" dirty="0" err="1" smtClean="0"/>
              <a:t>Sodar</a:t>
            </a:r>
            <a:r>
              <a:rPr lang="en-US" dirty="0" smtClean="0"/>
              <a:t> Campaign Overview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pPr lvl="0" algn="just">
              <a:buBlip>
                <a:blip r:embed="rId3"/>
              </a:buBlip>
            </a:pPr>
            <a:r>
              <a:rPr lang="en-US" sz="2400" dirty="0" smtClean="0"/>
              <a:t>The </a:t>
            </a:r>
            <a:r>
              <a:rPr lang="en-US" sz="2400" dirty="0" smtClean="0"/>
              <a:t>LIDAR: one </a:t>
            </a:r>
            <a:r>
              <a:rPr lang="en-US" sz="2400" dirty="0"/>
              <a:t>week from 23-July until 30-July, </a:t>
            </a:r>
            <a:r>
              <a:rPr lang="en-US" sz="2400" dirty="0" smtClean="0"/>
              <a:t>2012.</a:t>
            </a:r>
            <a:endParaRPr lang="en-US" sz="2400" dirty="0"/>
          </a:p>
          <a:p>
            <a:pPr lvl="0" algn="just">
              <a:buBlip>
                <a:blip r:embed="rId3"/>
              </a:buBlip>
            </a:pPr>
            <a:r>
              <a:rPr lang="en-US" sz="2400" dirty="0" smtClean="0"/>
              <a:t>The </a:t>
            </a:r>
            <a:r>
              <a:rPr lang="en-US" sz="2400" dirty="0" smtClean="0"/>
              <a:t>SODAR: starting </a:t>
            </a:r>
            <a:r>
              <a:rPr lang="en-US" sz="2400" dirty="0"/>
              <a:t>at 17:00 (local time) on 23-July </a:t>
            </a:r>
            <a:r>
              <a:rPr lang="en-US" sz="2400" dirty="0" smtClean="0"/>
              <a:t>continuously </a:t>
            </a:r>
            <a:r>
              <a:rPr lang="en-US" sz="2400" dirty="0"/>
              <a:t>until 13:30 on 1-Aug except for an interruption on 24-July between 11:00-16:00.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EF31D-C151-447E-82D2-A3D2145EB46D}" type="slidenum">
              <a:rPr lang="en-US" smtClean="0"/>
              <a:pPr/>
              <a:t>17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28720"/>
              </p:ext>
            </p:extLst>
          </p:nvPr>
        </p:nvGraphicFramePr>
        <p:xfrm>
          <a:off x="1295400" y="3494171"/>
          <a:ext cx="5257800" cy="287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2" name="Document" r:id="rId4" imgW="6079680" imgH="3318840" progId="Word.Document.12">
                  <p:embed/>
                </p:oleObj>
              </mc:Choice>
              <mc:Fallback>
                <p:oleObj name="Document" r:id="rId4" imgW="6079680" imgH="3318840" progId="Word.Document.12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3494171"/>
                        <a:ext cx="5257800" cy="2870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6783671" y="3300564"/>
            <a:ext cx="2639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60000" endA="900" endPos="58000" dir="5400000" sy="-100000" algn="bl" rotWithShape="0"/>
                </a:effectLst>
                <a:latin typeface="Arial" pitchFamily="34" charset="0"/>
                <a:cs typeface="Arial" pitchFamily="34" charset="0"/>
              </a:rPr>
              <a:t>LIDAR</a:t>
            </a:r>
            <a:endParaRPr lang="pt-BR" sz="12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reflection blurRad="6350" stA="60000" endA="900" endPos="58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5" descr="UFES_Sodar-site_224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043" y="4987392"/>
            <a:ext cx="2494557" cy="186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5132488" y="4745184"/>
            <a:ext cx="2639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reflection blurRad="6350" stA="60000" endA="900" endPos="58000" dir="5400000" sy="-100000" algn="bl" rotWithShape="0"/>
                </a:effectLst>
                <a:latin typeface="Arial" pitchFamily="34" charset="0"/>
                <a:cs typeface="Arial" pitchFamily="34" charset="0"/>
              </a:rPr>
              <a:t>SODAR</a:t>
            </a:r>
            <a:endParaRPr lang="pt-BR" sz="12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reflection blurRad="6350" stA="60000" endA="900" endPos="58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302" y="5050271"/>
            <a:ext cx="1367629" cy="1823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415" y="3577563"/>
            <a:ext cx="1368425" cy="147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0628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Lidar</a:t>
            </a:r>
            <a:r>
              <a:rPr lang="en-US" dirty="0" smtClean="0"/>
              <a:t> and </a:t>
            </a:r>
            <a:r>
              <a:rPr lang="en-US" dirty="0" err="1" smtClean="0"/>
              <a:t>Sodar</a:t>
            </a:r>
            <a:r>
              <a:rPr lang="en-US" dirty="0" smtClean="0"/>
              <a:t> Location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EF31D-C151-447E-82D2-A3D2145EB46D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Espaço Reservado para Imagem 100" descr="Googleearth1.png"/>
          <p:cNvPicPr>
            <a:picLocks noChangeAspect="1"/>
          </p:cNvPicPr>
          <p:nvPr/>
        </p:nvPicPr>
        <p:blipFill>
          <a:blip r:embed="rId3" cstate="print"/>
          <a:srcRect l="820" r="820"/>
          <a:stretch>
            <a:fillRect/>
          </a:stretch>
        </p:blipFill>
        <p:spPr>
          <a:xfrm>
            <a:off x="76200" y="1676400"/>
            <a:ext cx="7315200" cy="4476327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  <a:effectLst/>
        </p:spPr>
      </p:pic>
      <p:sp>
        <p:nvSpPr>
          <p:cNvPr id="6" name="CaixaDeTexto 5"/>
          <p:cNvSpPr txBox="1"/>
          <p:nvPr/>
        </p:nvSpPr>
        <p:spPr>
          <a:xfrm>
            <a:off x="6705600" y="2743200"/>
            <a:ext cx="2438400" cy="73866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C000"/>
                </a:solidFill>
                <a:ea typeface="ＭＳ Ｐゴシック" charset="-128"/>
                <a:cs typeface="ＭＳ Ｐゴシック" charset="-128"/>
              </a:rPr>
              <a:t>Vale do Rio </a:t>
            </a:r>
            <a:r>
              <a:rPr lang="en-US" sz="1400" dirty="0" err="1" smtClean="0">
                <a:solidFill>
                  <a:srgbClr val="FFC000"/>
                </a:solidFill>
                <a:ea typeface="ＭＳ Ｐゴシック" charset="-128"/>
                <a:cs typeface="ＭＳ Ｐゴシック" charset="-128"/>
              </a:rPr>
              <a:t>Doce</a:t>
            </a:r>
            <a:r>
              <a:rPr lang="en-US" sz="1400" dirty="0" smtClean="0">
                <a:solidFill>
                  <a:srgbClr val="FFC000"/>
                </a:solidFill>
                <a:ea typeface="ＭＳ Ｐゴシック" charset="-128"/>
                <a:cs typeface="ＭＳ Ｐゴシック" charset="-128"/>
              </a:rPr>
              <a:t>  iron ore</a:t>
            </a:r>
          </a:p>
          <a:p>
            <a:r>
              <a:rPr lang="en-US" sz="1400" dirty="0" err="1">
                <a:solidFill>
                  <a:srgbClr val="FFC000"/>
                </a:solidFill>
                <a:ea typeface="ＭＳ Ｐゴシック" charset="-128"/>
                <a:cs typeface="ＭＳ Ｐゴシック" charset="-128"/>
              </a:rPr>
              <a:t>Arcelor</a:t>
            </a:r>
            <a:r>
              <a:rPr lang="en-US" sz="1400" dirty="0">
                <a:solidFill>
                  <a:srgbClr val="FFC000"/>
                </a:solidFill>
                <a:ea typeface="ＭＳ Ｐゴシック" charset="-128"/>
                <a:cs typeface="ＭＳ Ｐゴシック" charset="-128"/>
              </a:rPr>
              <a:t>-Mittal </a:t>
            </a:r>
            <a:r>
              <a:rPr lang="en-US" sz="1400" dirty="0" err="1">
                <a:solidFill>
                  <a:srgbClr val="FFC000"/>
                </a:solidFill>
                <a:ea typeface="ＭＳ Ｐゴシック" charset="-128"/>
                <a:cs typeface="ＭＳ Ｐゴシック" charset="-128"/>
              </a:rPr>
              <a:t>Tubarão</a:t>
            </a:r>
            <a:r>
              <a:rPr lang="en-US" sz="1400" dirty="0">
                <a:solidFill>
                  <a:srgbClr val="FFC000"/>
                </a:solidFill>
                <a:ea typeface="ＭＳ Ｐゴシック" charset="-128"/>
                <a:cs typeface="ＭＳ Ｐゴシック" charset="-128"/>
              </a:rPr>
              <a:t> steel manufacturing plant</a:t>
            </a:r>
            <a:endParaRPr lang="pt-BR" sz="14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70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 txBox="1">
            <a:spLocks noChangeArrowheads="1"/>
          </p:cNvSpPr>
          <p:nvPr/>
        </p:nvSpPr>
        <p:spPr bwMode="auto">
          <a:xfrm>
            <a:off x="0" y="71438"/>
            <a:ext cx="9144000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200" dirty="0" smtClean="0">
                <a:latin typeface="+mj-lt"/>
              </a:rPr>
              <a:t>Modelling </a:t>
            </a:r>
            <a:r>
              <a:rPr lang="en-US" sz="3200" dirty="0">
                <a:latin typeface="+mj-lt"/>
              </a:rPr>
              <a:t>Tools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0" y="746259"/>
            <a:ext cx="9144000" cy="1465263"/>
          </a:xfrm>
          <a:prstGeom prst="rect">
            <a:avLst/>
          </a:prstGeom>
          <a:solidFill>
            <a:srgbClr val="FFFFFF"/>
          </a:solidFill>
        </p:spPr>
        <p:txBody>
          <a:bodyPr>
            <a:normAutofit/>
          </a:bodyPr>
          <a:lstStyle/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en-US" kern="0" dirty="0">
                <a:latin typeface="+mn-lt"/>
              </a:rPr>
              <a:t>Meteorological Model: Weather Research and Forecasting (WRF) version </a:t>
            </a:r>
            <a:r>
              <a:rPr lang="en-US" kern="0" dirty="0" smtClean="0">
                <a:latin typeface="+mn-lt"/>
              </a:rPr>
              <a:t>3.2.1</a:t>
            </a:r>
            <a:endParaRPr lang="en-US" kern="0" dirty="0">
              <a:latin typeface="+mn-lt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en-US" kern="0" dirty="0">
                <a:latin typeface="+mn-lt"/>
              </a:rPr>
              <a:t> </a:t>
            </a:r>
            <a:r>
              <a:rPr lang="en-US" kern="0" dirty="0" smtClean="0">
                <a:latin typeface="+mn-lt"/>
              </a:rPr>
              <a:t>                                               - Input Data: </a:t>
            </a:r>
            <a:r>
              <a:rPr lang="en-US" kern="0" dirty="0">
                <a:latin typeface="+mn-lt"/>
              </a:rPr>
              <a:t>GFS data (1˚× 1˚</a:t>
            </a:r>
            <a:r>
              <a:rPr lang="en-US" kern="0" dirty="0" smtClean="0">
                <a:latin typeface="+mn-lt"/>
              </a:rPr>
              <a:t>) and </a:t>
            </a:r>
            <a:r>
              <a:rPr lang="en-US" kern="0" dirty="0" smtClean="0"/>
              <a:t>USGS </a:t>
            </a:r>
            <a:r>
              <a:rPr lang="en-US" kern="0" dirty="0"/>
              <a:t>– Global Land Cover</a:t>
            </a:r>
            <a:endParaRPr lang="en-US" kern="0" dirty="0">
              <a:latin typeface="+mn-lt"/>
            </a:endParaRP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en-US" kern="0" dirty="0">
                <a:latin typeface="+mn-lt"/>
              </a:rPr>
              <a:t>Air Quality Model: </a:t>
            </a:r>
            <a:r>
              <a:rPr lang="en-US" kern="0" dirty="0" smtClean="0">
                <a:latin typeface="+mn-lt"/>
              </a:rPr>
              <a:t>CMAQ </a:t>
            </a:r>
            <a:r>
              <a:rPr lang="en-US" kern="0" dirty="0">
                <a:latin typeface="+mn-lt"/>
              </a:rPr>
              <a:t>version 4.6</a:t>
            </a: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r>
              <a:rPr lang="en-US" kern="0" dirty="0" smtClean="0">
                <a:latin typeface="+mn-lt"/>
              </a:rPr>
              <a:t>Emissions: SMOKE version 2.7 </a:t>
            </a:r>
            <a:endParaRPr lang="en-US" kern="0" dirty="0">
              <a:latin typeface="+mn-lt"/>
            </a:endParaRP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endParaRPr lang="en-US" kern="0" dirty="0">
              <a:latin typeface="+mn-lt"/>
            </a:endParaRP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endParaRPr lang="en-US" kern="0" dirty="0">
              <a:latin typeface="+mn-lt"/>
            </a:endParaRP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endParaRPr lang="en-US" kern="0" dirty="0">
              <a:latin typeface="+mn-lt"/>
            </a:endParaRP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endParaRPr lang="en-US" kern="0" dirty="0">
              <a:latin typeface="+mn-lt"/>
            </a:endParaRP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endParaRPr lang="en-US" kern="0" dirty="0">
              <a:latin typeface="+mn-lt"/>
            </a:endParaRP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endParaRPr lang="en-US" kern="0" dirty="0">
              <a:latin typeface="+mn-lt"/>
            </a:endParaRP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endParaRPr lang="en-US" kern="0" dirty="0">
              <a:latin typeface="+mn-lt"/>
            </a:endParaRP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endParaRPr lang="en-US" kern="0" dirty="0">
              <a:latin typeface="+mn-lt"/>
            </a:endParaRP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endParaRPr lang="en-US" kern="0" dirty="0">
              <a:latin typeface="+mn-lt"/>
            </a:endParaRP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endParaRPr lang="en-US" kern="0" dirty="0">
              <a:latin typeface="+mn-lt"/>
            </a:endParaRP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endParaRPr lang="en-US" kern="0" dirty="0">
              <a:latin typeface="+mn-lt"/>
            </a:endParaRP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endParaRPr lang="en-US" kern="0" dirty="0">
              <a:latin typeface="+mn-lt"/>
            </a:endParaRP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endParaRPr lang="en-US" kern="0" dirty="0">
              <a:latin typeface="+mn-lt"/>
            </a:endParaRP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endParaRPr lang="en-US" kern="0" dirty="0">
              <a:latin typeface="+mn-lt"/>
            </a:endParaRP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Font typeface="Wingdings" pitchFamily="2" charset="2"/>
              <a:buChar char="Ø"/>
              <a:defRPr/>
            </a:pPr>
            <a:endParaRPr lang="en-US" kern="0" dirty="0">
              <a:latin typeface="+mn-lt"/>
            </a:endParaRPr>
          </a:p>
          <a:p>
            <a:pPr marL="274320" indent="-274320" fontAlgn="auto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endParaRPr lang="en-US" kern="0" dirty="0">
              <a:latin typeface="+mn-lt"/>
            </a:endParaRPr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2447925"/>
            <a:ext cx="4257675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Box 10"/>
          <p:cNvSpPr txBox="1">
            <a:spLocks noChangeArrowheads="1"/>
          </p:cNvSpPr>
          <p:nvPr/>
        </p:nvSpPr>
        <p:spPr bwMode="auto">
          <a:xfrm>
            <a:off x="5929313" y="2201863"/>
            <a:ext cx="1752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>
                <a:latin typeface="Constantia" panose="02030602050306030303" pitchFamily="18" charset="0"/>
              </a:rPr>
              <a:t>CMAQ</a:t>
            </a:r>
          </a:p>
        </p:txBody>
      </p:sp>
      <p:sp>
        <p:nvSpPr>
          <p:cNvPr id="31750" name="TextBox 9"/>
          <p:cNvSpPr txBox="1">
            <a:spLocks noChangeArrowheads="1"/>
          </p:cNvSpPr>
          <p:nvPr/>
        </p:nvSpPr>
        <p:spPr bwMode="auto">
          <a:xfrm>
            <a:off x="1462088" y="2201863"/>
            <a:ext cx="1752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>
                <a:latin typeface="Constantia" panose="02030602050306030303" pitchFamily="18" charset="0"/>
              </a:rPr>
              <a:t>WRF</a:t>
            </a:r>
          </a:p>
        </p:txBody>
      </p:sp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5" y="2462213"/>
            <a:ext cx="4714875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90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OUTLINE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err="1" smtClean="0"/>
              <a:t>Motivation</a:t>
            </a:r>
            <a:endParaRPr lang="pt-BR" dirty="0" smtClean="0"/>
          </a:p>
          <a:p>
            <a:r>
              <a:rPr lang="pt-BR" dirty="0" err="1" smtClean="0"/>
              <a:t>Area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Study</a:t>
            </a:r>
            <a:endParaRPr lang="pt-BR" dirty="0" smtClean="0"/>
          </a:p>
          <a:p>
            <a:r>
              <a:rPr lang="pt-BR" dirty="0" smtClean="0"/>
              <a:t>Experimental </a:t>
            </a:r>
            <a:r>
              <a:rPr lang="pt-BR" dirty="0" err="1" smtClean="0"/>
              <a:t>Campaing</a:t>
            </a:r>
            <a:endParaRPr lang="pt-BR" dirty="0" smtClean="0"/>
          </a:p>
          <a:p>
            <a:r>
              <a:rPr lang="pt-BR" dirty="0" err="1" smtClean="0"/>
              <a:t>Modelling</a:t>
            </a:r>
            <a:r>
              <a:rPr lang="pt-BR" dirty="0" smtClean="0"/>
              <a:t> Tools</a:t>
            </a:r>
          </a:p>
          <a:p>
            <a:r>
              <a:rPr lang="pt-BR" dirty="0" err="1" smtClean="0"/>
              <a:t>Results</a:t>
            </a:r>
            <a:endParaRPr lang="pt-BR" dirty="0" smtClean="0"/>
          </a:p>
          <a:p>
            <a:r>
              <a:rPr lang="pt-BR" dirty="0" err="1" smtClean="0"/>
              <a:t>Summary</a:t>
            </a: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EF31D-C151-447E-82D2-A3D2145EB46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68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5827C-5F01-4153-AE79-ED813F9B0E76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9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" b="31000"/>
          <a:stretch>
            <a:fillRect/>
          </a:stretch>
        </p:blipFill>
        <p:spPr bwMode="auto">
          <a:xfrm>
            <a:off x="44116" y="3810000"/>
            <a:ext cx="8991600" cy="2795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76200" y="-21265"/>
            <a:ext cx="8610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4000" dirty="0" smtClean="0"/>
              <a:t>Simulations Descriptions</a:t>
            </a:r>
            <a:endParaRPr lang="en-US" sz="4000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-32084" y="1587498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 smtClean="0"/>
              <a:t>WRF Four </a:t>
            </a:r>
            <a:r>
              <a:rPr lang="en-US" sz="2400" dirty="0"/>
              <a:t>nested </a:t>
            </a:r>
            <a:r>
              <a:rPr lang="en-US" sz="2400" dirty="0" smtClean="0"/>
              <a:t>domain: </a:t>
            </a:r>
            <a:r>
              <a:rPr lang="en-US" sz="2400" dirty="0"/>
              <a:t>27km (70 x 70 cells), 9km (100 x 100 cells), 3km (100 x 100 cells) and 1km (64 x 82 </a:t>
            </a:r>
            <a:r>
              <a:rPr lang="en-US" sz="2400" dirty="0" smtClean="0"/>
              <a:t>cells);</a:t>
            </a:r>
          </a:p>
          <a:p>
            <a:pPr marL="342900" indent="-342900">
              <a:buFontTx/>
              <a:buChar char="-"/>
            </a:pPr>
            <a:r>
              <a:rPr lang="en-US" sz="2400" dirty="0" smtClean="0"/>
              <a:t>CMAQ:  High Resolution 1-km </a:t>
            </a:r>
          </a:p>
          <a:p>
            <a:endParaRPr lang="en-US" sz="2400" dirty="0" smtClean="0"/>
          </a:p>
          <a:p>
            <a:pPr marL="342900" indent="-342900">
              <a:buFontTx/>
              <a:buChar char="-"/>
            </a:pP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Simulated Period: 18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31 of July, 2012</a:t>
            </a: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413420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5827C-5F01-4153-AE79-ED813F9B0E7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85274" y="2667000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9600" dirty="0" smtClean="0"/>
              <a:t>RESULTS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234023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0"/>
            <a:ext cx="8229600" cy="1143000"/>
          </a:xfrm>
        </p:spPr>
        <p:txBody>
          <a:bodyPr/>
          <a:lstStyle/>
          <a:p>
            <a:r>
              <a:rPr lang="en-US" dirty="0" smtClean="0"/>
              <a:t>Synoptic Weather </a:t>
            </a:r>
            <a:r>
              <a:rPr lang="en-US" dirty="0"/>
              <a:t>C</a:t>
            </a:r>
            <a:r>
              <a:rPr lang="en-US" dirty="0" smtClean="0"/>
              <a:t>onditions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EF31D-C151-447E-82D2-A3D2145EB46D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8" name="Imagem 12" descr="superficie_2012-07-23_18h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16138" b="4230"/>
          <a:stretch>
            <a:fillRect/>
          </a:stretch>
        </p:blipFill>
        <p:spPr bwMode="auto">
          <a:xfrm>
            <a:off x="232085" y="1371600"/>
            <a:ext cx="3812418" cy="385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Espaço Reservado para Imagem 78" descr="synoptic_28_30.png"/>
          <p:cNvPicPr>
            <a:picLocks noChangeAspect="1"/>
          </p:cNvPicPr>
          <p:nvPr/>
        </p:nvPicPr>
        <p:blipFill>
          <a:blip r:embed="rId4" cstate="print"/>
          <a:srcRect l="50926" t="1213" b="1213"/>
          <a:stretch>
            <a:fillRect/>
          </a:stretch>
        </p:blipFill>
        <p:spPr>
          <a:xfrm>
            <a:off x="4774799" y="1371600"/>
            <a:ext cx="3556802" cy="3851005"/>
          </a:xfrm>
          <a:prstGeom prst="rect">
            <a:avLst/>
          </a:prstGeom>
          <a:solidFill>
            <a:schemeClr val="bg2"/>
          </a:solidFill>
          <a:ln>
            <a:solidFill>
              <a:schemeClr val="tx2"/>
            </a:solidFill>
          </a:ln>
          <a:effectLst/>
        </p:spPr>
      </p:pic>
      <p:sp>
        <p:nvSpPr>
          <p:cNvPr id="3" name="Elipse 2"/>
          <p:cNvSpPr/>
          <p:nvPr/>
        </p:nvSpPr>
        <p:spPr>
          <a:xfrm>
            <a:off x="2286000" y="3505200"/>
            <a:ext cx="76200" cy="4742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3065051" y="2971800"/>
            <a:ext cx="9985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 smtClean="0">
                <a:solidFill>
                  <a:srgbClr val="FFFF00"/>
                </a:solidFill>
              </a:rPr>
              <a:t>Vitória</a:t>
            </a:r>
            <a:endParaRPr lang="pt-BR" sz="800" dirty="0">
              <a:solidFill>
                <a:srgbClr val="FFFF0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1255084" y="5222065"/>
            <a:ext cx="2749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July 23, 2012</a:t>
            </a:r>
            <a:endParaRPr lang="pt-BR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5638800" y="5191658"/>
            <a:ext cx="2749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July 30, 2012</a:t>
            </a:r>
            <a:endParaRPr lang="pt-BR" dirty="0"/>
          </a:p>
        </p:txBody>
      </p:sp>
      <p:sp>
        <p:nvSpPr>
          <p:cNvPr id="14" name="Elipse 13"/>
          <p:cNvSpPr/>
          <p:nvPr/>
        </p:nvSpPr>
        <p:spPr>
          <a:xfrm>
            <a:off x="2819400" y="3187244"/>
            <a:ext cx="914400" cy="85135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3048000" y="3415844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2"/>
                </a:solidFill>
              </a:rPr>
              <a:t>HP</a:t>
            </a:r>
            <a:endParaRPr lang="pt-BR" dirty="0">
              <a:solidFill>
                <a:schemeClr val="accent2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7625903" y="3276600"/>
            <a:ext cx="603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2"/>
                </a:solidFill>
              </a:rPr>
              <a:t>CF</a:t>
            </a:r>
            <a:endParaRPr lang="pt-BR" dirty="0">
              <a:solidFill>
                <a:schemeClr val="accent2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990600" y="5791200"/>
            <a:ext cx="48768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9675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ítulo 1"/>
          <p:cNvSpPr>
            <a:spLocks noGrp="1"/>
          </p:cNvSpPr>
          <p:nvPr>
            <p:ph type="title"/>
          </p:nvPr>
        </p:nvSpPr>
        <p:spPr>
          <a:xfrm>
            <a:off x="0" y="138784"/>
            <a:ext cx="9144000" cy="1143000"/>
          </a:xfrm>
        </p:spPr>
        <p:txBody>
          <a:bodyPr/>
          <a:lstStyle/>
          <a:p>
            <a:r>
              <a:rPr lang="pt-BR" sz="3000" dirty="0" err="1" smtClean="0"/>
              <a:t>Monitoring</a:t>
            </a:r>
            <a:r>
              <a:rPr lang="pt-BR" sz="3000" dirty="0" smtClean="0"/>
              <a:t> </a:t>
            </a:r>
            <a:r>
              <a:rPr lang="pt-BR" sz="3000" dirty="0" err="1" smtClean="0"/>
              <a:t>Station</a:t>
            </a:r>
            <a:r>
              <a:rPr lang="pt-BR" sz="3000" dirty="0" smtClean="0"/>
              <a:t>: PM10 (</a:t>
            </a:r>
            <a:r>
              <a:rPr lang="pt-BR" sz="3000" dirty="0" smtClean="0">
                <a:latin typeface="Symbol" panose="05050102010706020507" pitchFamily="18" charset="2"/>
              </a:rPr>
              <a:t>m</a:t>
            </a:r>
            <a:r>
              <a:rPr lang="pt-BR" sz="3000" dirty="0" smtClean="0"/>
              <a:t>g/m</a:t>
            </a:r>
            <a:r>
              <a:rPr lang="pt-BR" sz="3000" baseline="30000" dirty="0" smtClean="0"/>
              <a:t>3</a:t>
            </a:r>
            <a:r>
              <a:rPr lang="pt-BR" sz="3000" dirty="0" smtClean="0"/>
              <a:t>) x Wind Speed (m/s)</a:t>
            </a:r>
          </a:p>
        </p:txBody>
      </p:sp>
      <p:sp>
        <p:nvSpPr>
          <p:cNvPr id="110595" name="Espaço Reservado para Número de Slide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0639D84-AFAB-4EAC-9B3C-1F416506E0B4}" type="slidenum">
              <a:rPr lang="en-US" smtClean="0">
                <a:solidFill>
                  <a:srgbClr val="FFFFFF"/>
                </a:solidFill>
                <a:latin typeface="Georgia" panose="02040502050405020303" pitchFamily="18" charset="0"/>
              </a:rPr>
              <a:pPr/>
              <a:t>23</a:t>
            </a:fld>
            <a:endParaRPr lang="en-US" smtClean="0">
              <a:solidFill>
                <a:srgbClr val="FFFFFF"/>
              </a:solidFill>
              <a:latin typeface="Georgia" panose="02040502050405020303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8" y="1765636"/>
            <a:ext cx="8929688" cy="410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upo 3"/>
          <p:cNvGrpSpPr>
            <a:grpSpLocks/>
          </p:cNvGrpSpPr>
          <p:nvPr/>
        </p:nvGrpSpPr>
        <p:grpSpPr bwMode="auto">
          <a:xfrm>
            <a:off x="5105399" y="2057400"/>
            <a:ext cx="1814379" cy="2006487"/>
            <a:chOff x="6012160" y="2564904"/>
            <a:chExt cx="1870434" cy="2016224"/>
          </a:xfrm>
        </p:grpSpPr>
        <p:sp>
          <p:nvSpPr>
            <p:cNvPr id="6" name="Elipse 5"/>
            <p:cNvSpPr/>
            <p:nvPr/>
          </p:nvSpPr>
          <p:spPr>
            <a:xfrm>
              <a:off x="6012160" y="2564904"/>
              <a:ext cx="1728192" cy="201622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10602" name="CaixaDeTexto 2"/>
            <p:cNvSpPr txBox="1">
              <a:spLocks noChangeArrowheads="1"/>
            </p:cNvSpPr>
            <p:nvPr/>
          </p:nvSpPr>
          <p:spPr bwMode="auto">
            <a:xfrm>
              <a:off x="6298418" y="2755872"/>
              <a:ext cx="1584176" cy="525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pt-BR" sz="1400" dirty="0" err="1" smtClean="0">
                  <a:solidFill>
                    <a:srgbClr val="FF0000"/>
                  </a:solidFill>
                </a:rPr>
                <a:t>Cold</a:t>
              </a:r>
              <a:r>
                <a:rPr lang="pt-BR" sz="1400" dirty="0" smtClean="0">
                  <a:solidFill>
                    <a:srgbClr val="FF0000"/>
                  </a:solidFill>
                </a:rPr>
                <a:t> Front </a:t>
              </a:r>
            </a:p>
            <a:p>
              <a:r>
                <a:rPr lang="pt-BR" sz="1400" dirty="0" smtClean="0">
                  <a:solidFill>
                    <a:srgbClr val="FF0000"/>
                  </a:solidFill>
                </a:rPr>
                <a:t>+  </a:t>
              </a:r>
              <a:r>
                <a:rPr lang="pt-BR" sz="1400" dirty="0" err="1" smtClean="0">
                  <a:solidFill>
                    <a:srgbClr val="FF0000"/>
                  </a:solidFill>
                </a:rPr>
                <a:t>Rain</a:t>
              </a:r>
              <a:endParaRPr lang="pt-BR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Grupo 7"/>
          <p:cNvGrpSpPr>
            <a:grpSpLocks/>
          </p:cNvGrpSpPr>
          <p:nvPr/>
        </p:nvGrpSpPr>
        <p:grpSpPr bwMode="auto">
          <a:xfrm>
            <a:off x="609600" y="2396559"/>
            <a:ext cx="2057400" cy="1905566"/>
            <a:chOff x="539552" y="2348880"/>
            <a:chExt cx="2005606" cy="2016224"/>
          </a:xfrm>
        </p:grpSpPr>
        <p:sp>
          <p:nvSpPr>
            <p:cNvPr id="2" name="Elipse 1"/>
            <p:cNvSpPr/>
            <p:nvPr/>
          </p:nvSpPr>
          <p:spPr>
            <a:xfrm>
              <a:off x="539552" y="2348880"/>
              <a:ext cx="1727826" cy="2016224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10600" name="CaixaDeTexto 6"/>
            <p:cNvSpPr txBox="1">
              <a:spLocks noChangeArrowheads="1"/>
            </p:cNvSpPr>
            <p:nvPr/>
          </p:nvSpPr>
          <p:spPr bwMode="auto">
            <a:xfrm>
              <a:off x="672950" y="2616171"/>
              <a:ext cx="1872208" cy="3077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r>
                <a:rPr lang="pt-BR" sz="1400" dirty="0" err="1" smtClean="0">
                  <a:solidFill>
                    <a:srgbClr val="FF0000"/>
                  </a:solidFill>
                </a:rPr>
                <a:t>Biomass</a:t>
              </a:r>
              <a:r>
                <a:rPr lang="pt-BR" sz="1400" dirty="0" smtClean="0">
                  <a:solidFill>
                    <a:srgbClr val="FF0000"/>
                  </a:solidFill>
                </a:rPr>
                <a:t> </a:t>
              </a:r>
              <a:r>
                <a:rPr lang="pt-BR" sz="1400" dirty="0" err="1" smtClean="0">
                  <a:solidFill>
                    <a:srgbClr val="FF0000"/>
                  </a:solidFill>
                </a:rPr>
                <a:t>Burning</a:t>
              </a:r>
              <a:endParaRPr lang="pt-BR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Grupo 12"/>
          <p:cNvGrpSpPr/>
          <p:nvPr/>
        </p:nvGrpSpPr>
        <p:grpSpPr>
          <a:xfrm>
            <a:off x="5949725" y="2398231"/>
            <a:ext cx="2074134" cy="451944"/>
            <a:chOff x="3031265" y="2164834"/>
            <a:chExt cx="2074134" cy="451944"/>
          </a:xfrm>
        </p:grpSpPr>
        <p:sp>
          <p:nvSpPr>
            <p:cNvPr id="3" name="CaixaDeTexto 2"/>
            <p:cNvSpPr txBox="1"/>
            <p:nvPr/>
          </p:nvSpPr>
          <p:spPr>
            <a:xfrm>
              <a:off x="3554279" y="2164834"/>
              <a:ext cx="15511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smtClean="0"/>
                <a:t>Wind Speed</a:t>
              </a:r>
              <a:endParaRPr lang="pt-BR" dirty="0"/>
            </a:p>
          </p:txBody>
        </p:sp>
        <p:cxnSp>
          <p:nvCxnSpPr>
            <p:cNvPr id="9" name="Conector de seta reta 8"/>
            <p:cNvCxnSpPr>
              <a:endCxn id="3" idx="1"/>
            </p:cNvCxnSpPr>
            <p:nvPr/>
          </p:nvCxnSpPr>
          <p:spPr>
            <a:xfrm flipV="1">
              <a:off x="3031265" y="2349500"/>
              <a:ext cx="523014" cy="26727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Conector de seta reta 14"/>
          <p:cNvCxnSpPr/>
          <p:nvPr/>
        </p:nvCxnSpPr>
        <p:spPr>
          <a:xfrm flipV="1">
            <a:off x="990600" y="2247446"/>
            <a:ext cx="381000" cy="2867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/>
          <p:cNvSpPr txBox="1"/>
          <p:nvPr/>
        </p:nvSpPr>
        <p:spPr>
          <a:xfrm>
            <a:off x="1458040" y="2027227"/>
            <a:ext cx="1060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PM10</a:t>
            </a:r>
            <a:endParaRPr lang="pt-BR" dirty="0"/>
          </a:p>
        </p:txBody>
      </p:sp>
      <p:grpSp>
        <p:nvGrpSpPr>
          <p:cNvPr id="19" name="Grupo 18"/>
          <p:cNvGrpSpPr/>
          <p:nvPr/>
        </p:nvGrpSpPr>
        <p:grpSpPr>
          <a:xfrm>
            <a:off x="533400" y="5715000"/>
            <a:ext cx="5181600" cy="1006475"/>
            <a:chOff x="533400" y="5715000"/>
            <a:chExt cx="5181600" cy="1006475"/>
          </a:xfrm>
        </p:grpSpPr>
        <p:sp>
          <p:nvSpPr>
            <p:cNvPr id="17" name="Seta para baixo 16"/>
            <p:cNvSpPr/>
            <p:nvPr/>
          </p:nvSpPr>
          <p:spPr>
            <a:xfrm rot="10800000">
              <a:off x="533400" y="5715000"/>
              <a:ext cx="625157" cy="1006475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CaixaDeTexto 17"/>
            <p:cNvSpPr txBox="1"/>
            <p:nvPr/>
          </p:nvSpPr>
          <p:spPr>
            <a:xfrm>
              <a:off x="1371600" y="6172200"/>
              <a:ext cx="4343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 err="1" smtClean="0"/>
                <a:t>Let’s</a:t>
              </a:r>
              <a:r>
                <a:rPr lang="pt-BR" dirty="0" smtClean="0"/>
                <a:t> </a:t>
              </a:r>
              <a:r>
                <a:rPr lang="pt-BR" dirty="0" err="1" smtClean="0"/>
                <a:t>focus</a:t>
              </a:r>
              <a:r>
                <a:rPr lang="pt-BR" dirty="0" smtClean="0"/>
                <a:t> </a:t>
              </a:r>
              <a:r>
                <a:rPr lang="pt-BR" dirty="0" err="1" smtClean="0"/>
                <a:t>on</a:t>
              </a:r>
              <a:r>
                <a:rPr lang="pt-BR" dirty="0" smtClean="0"/>
                <a:t> July 23, 2012. </a:t>
              </a:r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977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ítulo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1143000"/>
          </a:xfrm>
        </p:spPr>
        <p:txBody>
          <a:bodyPr/>
          <a:lstStyle/>
          <a:p>
            <a:r>
              <a:rPr lang="pt-BR" smtClean="0"/>
              <a:t>LIDAR RESULTS: day time</a:t>
            </a:r>
          </a:p>
        </p:txBody>
      </p:sp>
      <p:sp>
        <p:nvSpPr>
          <p:cNvPr id="111619" name="Espaço Reservado para Número de Slide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42B9069-5D8D-40C3-9FEB-94A2259EF2D7}" type="slidenum">
              <a:rPr lang="en-US" smtClean="0">
                <a:solidFill>
                  <a:srgbClr val="FFFFFF"/>
                </a:solidFill>
                <a:latin typeface="Georgia" panose="02040502050405020303" pitchFamily="18" charset="0"/>
              </a:rPr>
              <a:pPr/>
              <a:t>24</a:t>
            </a:fld>
            <a:endParaRPr lang="en-US" smtClean="0">
              <a:solidFill>
                <a:srgbClr val="FFFFFF"/>
              </a:solidFill>
              <a:latin typeface="Georgia" panose="02040502050405020303" pitchFamily="18" charset="0"/>
            </a:endParaRPr>
          </a:p>
        </p:txBody>
      </p:sp>
      <p:pic>
        <p:nvPicPr>
          <p:cNvPr id="111620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28750"/>
            <a:ext cx="7953375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12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ítulo 1"/>
          <p:cNvSpPr>
            <a:spLocks noGrp="1"/>
          </p:cNvSpPr>
          <p:nvPr>
            <p:ph type="title"/>
          </p:nvPr>
        </p:nvSpPr>
        <p:spPr>
          <a:xfrm>
            <a:off x="0" y="273050"/>
            <a:ext cx="8839200" cy="1143000"/>
          </a:xfrm>
        </p:spPr>
        <p:txBody>
          <a:bodyPr/>
          <a:lstStyle/>
          <a:p>
            <a:r>
              <a:rPr lang="pt-BR" sz="2400" smtClean="0">
                <a:solidFill>
                  <a:srgbClr val="404040"/>
                </a:solidFill>
                <a:latin typeface="Arial Narrow" panose="020B0606020202030204" pitchFamily="34" charset="0"/>
                <a:cs typeface="Tahoma" panose="020B0604030504040204" pitchFamily="34" charset="0"/>
              </a:rPr>
              <a:t>HYSPLIT backward trajectories – 72 hours    Start: 23 July 2012 - 13 UTC</a:t>
            </a:r>
            <a:br>
              <a:rPr lang="pt-BR" sz="2400" smtClean="0">
                <a:solidFill>
                  <a:srgbClr val="404040"/>
                </a:solidFill>
                <a:latin typeface="Arial Narrow" panose="020B0606020202030204" pitchFamily="34" charset="0"/>
                <a:cs typeface="Tahoma" panose="020B0604030504040204" pitchFamily="34" charset="0"/>
              </a:rPr>
            </a:br>
            <a:endParaRPr lang="pt-BR" sz="2400" smtClean="0">
              <a:solidFill>
                <a:srgbClr val="404040"/>
              </a:solidFill>
              <a:latin typeface="Arial Narrow" panose="020B0606020202030204" pitchFamily="34" charset="0"/>
            </a:endParaRPr>
          </a:p>
        </p:txBody>
      </p:sp>
      <p:sp>
        <p:nvSpPr>
          <p:cNvPr id="112643" name="Espaço Reservado para Número de Slide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5952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234B3AE-9C63-4A1F-973B-34B934D32855}" type="slidenum">
              <a:rPr lang="en-US" smtClean="0">
                <a:solidFill>
                  <a:srgbClr val="FFFFFF"/>
                </a:solidFill>
                <a:latin typeface="Georgia" panose="02040502050405020303" pitchFamily="18" charset="0"/>
              </a:rPr>
              <a:pPr/>
              <a:t>25</a:t>
            </a:fld>
            <a:endParaRPr lang="en-US" smtClean="0">
              <a:solidFill>
                <a:srgbClr val="FFFFFF"/>
              </a:solidFill>
              <a:latin typeface="Georgia" panose="02040502050405020303" pitchFamily="18" charset="0"/>
            </a:endParaRPr>
          </a:p>
        </p:txBody>
      </p:sp>
      <p:pic>
        <p:nvPicPr>
          <p:cNvPr id="112644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08113"/>
            <a:ext cx="7313613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5" name="TextBox 3"/>
          <p:cNvSpPr txBox="1">
            <a:spLocks noChangeArrowheads="1"/>
          </p:cNvSpPr>
          <p:nvPr/>
        </p:nvSpPr>
        <p:spPr bwMode="auto">
          <a:xfrm>
            <a:off x="1371600" y="6356350"/>
            <a:ext cx="4208463" cy="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pt-BR" sz="1600" b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Source</a:t>
            </a:r>
            <a:r>
              <a:rPr lang="pt-BR" sz="1600" b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</a:t>
            </a:r>
            <a:r>
              <a:rPr lang="pt-BR" sz="1600" b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lat: -20.2715, long:-40.3056 </a:t>
            </a:r>
          </a:p>
        </p:txBody>
      </p:sp>
      <p:grpSp>
        <p:nvGrpSpPr>
          <p:cNvPr id="112646" name="Grupo 8"/>
          <p:cNvGrpSpPr>
            <a:grpSpLocks/>
          </p:cNvGrpSpPr>
          <p:nvPr/>
        </p:nvGrpSpPr>
        <p:grpSpPr bwMode="auto">
          <a:xfrm>
            <a:off x="6477000" y="5222875"/>
            <a:ext cx="1927225" cy="819150"/>
            <a:chOff x="4332287" y="2177539"/>
            <a:chExt cx="2000036" cy="1035437"/>
          </a:xfrm>
        </p:grpSpPr>
        <p:sp>
          <p:nvSpPr>
            <p:cNvPr id="10" name="Retângulo 9"/>
            <p:cNvSpPr/>
            <p:nvPr/>
          </p:nvSpPr>
          <p:spPr>
            <a:xfrm>
              <a:off x="4332287" y="2199613"/>
              <a:ext cx="1983561" cy="10133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dirty="0"/>
            </a:p>
          </p:txBody>
        </p:sp>
        <p:cxnSp>
          <p:nvCxnSpPr>
            <p:cNvPr id="11" name="Conector reto 10"/>
            <p:cNvCxnSpPr/>
            <p:nvPr/>
          </p:nvCxnSpPr>
          <p:spPr>
            <a:xfrm>
              <a:off x="4427841" y="2374192"/>
              <a:ext cx="705120" cy="0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ector reto 11"/>
            <p:cNvCxnSpPr/>
            <p:nvPr/>
          </p:nvCxnSpPr>
          <p:spPr>
            <a:xfrm>
              <a:off x="4427841" y="2687231"/>
              <a:ext cx="705120" cy="0"/>
            </a:xfrm>
            <a:prstGeom prst="line">
              <a:avLst/>
            </a:prstGeom>
            <a:ln w="44450">
              <a:solidFill>
                <a:srgbClr val="333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to 12"/>
            <p:cNvCxnSpPr/>
            <p:nvPr/>
          </p:nvCxnSpPr>
          <p:spPr>
            <a:xfrm>
              <a:off x="4427841" y="3028363"/>
              <a:ext cx="705120" cy="0"/>
            </a:xfrm>
            <a:prstGeom prst="line">
              <a:avLst/>
            </a:prstGeom>
            <a:ln w="44450">
              <a:solidFill>
                <a:srgbClr val="33CC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651" name="CaixaDeTexto 6"/>
            <p:cNvSpPr txBox="1">
              <a:spLocks noChangeArrowheads="1"/>
            </p:cNvSpPr>
            <p:nvPr/>
          </p:nvSpPr>
          <p:spPr bwMode="auto">
            <a:xfrm>
              <a:off x="5254673" y="2177539"/>
              <a:ext cx="106150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300"/>
                </a:spcBef>
                <a:buClr>
                  <a:srgbClr val="A04DA3"/>
                </a:buClr>
                <a:buFont typeface="Georgia" panose="02040502050405020303" pitchFamily="18" charset="0"/>
                <a:buChar char="•"/>
                <a:defRPr sz="28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spcBef>
                  <a:spcPts val="300"/>
                </a:spcBef>
                <a:buClr>
                  <a:schemeClr val="accent2"/>
                </a:buClr>
                <a:buFont typeface="Georgia" panose="02040502050405020303" pitchFamily="18" charset="0"/>
                <a:buChar char="▫"/>
                <a:defRPr sz="2600">
                  <a:solidFill>
                    <a:schemeClr val="accent2"/>
                  </a:solidFill>
                  <a:latin typeface="Georgia" panose="02040502050405020303" pitchFamily="18" charset="0"/>
                </a:defRPr>
              </a:lvl2pPr>
              <a:lvl3pPr marL="1143000" indent="-228600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sz="2400">
                  <a:solidFill>
                    <a:schemeClr val="accent1"/>
                  </a:solidFill>
                  <a:latin typeface="Georgia" panose="02040502050405020303" pitchFamily="18" charset="0"/>
                </a:defRPr>
              </a:lvl3pPr>
              <a:lvl4pPr marL="1600200" indent="-228600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sz="2200">
                  <a:solidFill>
                    <a:schemeClr val="accent1"/>
                  </a:solidFill>
                  <a:latin typeface="Georgia" panose="02040502050405020303" pitchFamily="18" charset="0"/>
                </a:defRPr>
              </a:lvl4pPr>
              <a:lvl5pPr marL="2057400" indent="-228600">
                <a:spcBef>
                  <a:spcPts val="300"/>
                </a:spcBef>
                <a:buClr>
                  <a:srgbClr val="A04DA3"/>
                </a:buClr>
                <a:buFont typeface="Georgia" panose="02040502050405020303" pitchFamily="18" charset="0"/>
                <a:buChar char="▫"/>
                <a:defRPr sz="2000">
                  <a:solidFill>
                    <a:srgbClr val="A04DA3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rgbClr val="A04DA3"/>
                </a:buClr>
                <a:buFont typeface="Georgia" panose="02040502050405020303" pitchFamily="18" charset="0"/>
                <a:buChar char="▫"/>
                <a:defRPr sz="2000">
                  <a:solidFill>
                    <a:srgbClr val="A04DA3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rgbClr val="A04DA3"/>
                </a:buClr>
                <a:buFont typeface="Georgia" panose="02040502050405020303" pitchFamily="18" charset="0"/>
                <a:buChar char="▫"/>
                <a:defRPr sz="2000">
                  <a:solidFill>
                    <a:srgbClr val="A04DA3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rgbClr val="A04DA3"/>
                </a:buClr>
                <a:buFont typeface="Georgia" panose="02040502050405020303" pitchFamily="18" charset="0"/>
                <a:buChar char="▫"/>
                <a:defRPr sz="2000">
                  <a:solidFill>
                    <a:srgbClr val="A04DA3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rgbClr val="A04DA3"/>
                </a:buClr>
                <a:buFont typeface="Georgia" panose="02040502050405020303" pitchFamily="18" charset="0"/>
                <a:buChar char="▫"/>
                <a:defRPr sz="2000">
                  <a:solidFill>
                    <a:srgbClr val="A04DA3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t-BR" sz="1800" b="1">
                  <a:solidFill>
                    <a:srgbClr val="FF0000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2000 m</a:t>
              </a:r>
            </a:p>
          </p:txBody>
        </p:sp>
        <p:sp>
          <p:nvSpPr>
            <p:cNvPr id="112652" name="CaixaDeTexto 27"/>
            <p:cNvSpPr txBox="1">
              <a:spLocks noChangeArrowheads="1"/>
            </p:cNvSpPr>
            <p:nvPr/>
          </p:nvSpPr>
          <p:spPr bwMode="auto">
            <a:xfrm>
              <a:off x="5270814" y="2494237"/>
              <a:ext cx="106150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300"/>
                </a:spcBef>
                <a:buClr>
                  <a:srgbClr val="A04DA3"/>
                </a:buClr>
                <a:buFont typeface="Georgia" panose="02040502050405020303" pitchFamily="18" charset="0"/>
                <a:buChar char="•"/>
                <a:defRPr sz="28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spcBef>
                  <a:spcPts val="300"/>
                </a:spcBef>
                <a:buClr>
                  <a:schemeClr val="accent2"/>
                </a:buClr>
                <a:buFont typeface="Georgia" panose="02040502050405020303" pitchFamily="18" charset="0"/>
                <a:buChar char="▫"/>
                <a:defRPr sz="2600">
                  <a:solidFill>
                    <a:schemeClr val="accent2"/>
                  </a:solidFill>
                  <a:latin typeface="Georgia" panose="02040502050405020303" pitchFamily="18" charset="0"/>
                </a:defRPr>
              </a:lvl2pPr>
              <a:lvl3pPr marL="1143000" indent="-228600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sz="2400">
                  <a:solidFill>
                    <a:schemeClr val="accent1"/>
                  </a:solidFill>
                  <a:latin typeface="Georgia" panose="02040502050405020303" pitchFamily="18" charset="0"/>
                </a:defRPr>
              </a:lvl3pPr>
              <a:lvl4pPr marL="1600200" indent="-228600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sz="2200">
                  <a:solidFill>
                    <a:schemeClr val="accent1"/>
                  </a:solidFill>
                  <a:latin typeface="Georgia" panose="02040502050405020303" pitchFamily="18" charset="0"/>
                </a:defRPr>
              </a:lvl4pPr>
              <a:lvl5pPr marL="2057400" indent="-228600">
                <a:spcBef>
                  <a:spcPts val="300"/>
                </a:spcBef>
                <a:buClr>
                  <a:srgbClr val="A04DA3"/>
                </a:buClr>
                <a:buFont typeface="Georgia" panose="02040502050405020303" pitchFamily="18" charset="0"/>
                <a:buChar char="▫"/>
                <a:defRPr sz="2000">
                  <a:solidFill>
                    <a:srgbClr val="A04DA3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rgbClr val="A04DA3"/>
                </a:buClr>
                <a:buFont typeface="Georgia" panose="02040502050405020303" pitchFamily="18" charset="0"/>
                <a:buChar char="▫"/>
                <a:defRPr sz="2000">
                  <a:solidFill>
                    <a:srgbClr val="A04DA3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rgbClr val="A04DA3"/>
                </a:buClr>
                <a:buFont typeface="Georgia" panose="02040502050405020303" pitchFamily="18" charset="0"/>
                <a:buChar char="▫"/>
                <a:defRPr sz="2000">
                  <a:solidFill>
                    <a:srgbClr val="A04DA3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rgbClr val="A04DA3"/>
                </a:buClr>
                <a:buFont typeface="Georgia" panose="02040502050405020303" pitchFamily="18" charset="0"/>
                <a:buChar char="▫"/>
                <a:defRPr sz="2000">
                  <a:solidFill>
                    <a:srgbClr val="A04DA3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rgbClr val="A04DA3"/>
                </a:buClr>
                <a:buFont typeface="Georgia" panose="02040502050405020303" pitchFamily="18" charset="0"/>
                <a:buChar char="▫"/>
                <a:defRPr sz="2000">
                  <a:solidFill>
                    <a:srgbClr val="A04DA3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t-BR" sz="1800" b="1">
                  <a:solidFill>
                    <a:srgbClr val="3333FF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2500 m</a:t>
              </a:r>
            </a:p>
          </p:txBody>
        </p:sp>
        <p:sp>
          <p:nvSpPr>
            <p:cNvPr id="112653" name="CaixaDeTexto 28"/>
            <p:cNvSpPr txBox="1">
              <a:spLocks noChangeArrowheads="1"/>
            </p:cNvSpPr>
            <p:nvPr/>
          </p:nvSpPr>
          <p:spPr bwMode="auto">
            <a:xfrm>
              <a:off x="5270814" y="2843644"/>
              <a:ext cx="106150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ts val="300"/>
                </a:spcBef>
                <a:buClr>
                  <a:srgbClr val="A04DA3"/>
                </a:buClr>
                <a:buFont typeface="Georgia" panose="02040502050405020303" pitchFamily="18" charset="0"/>
                <a:buChar char="•"/>
                <a:defRPr sz="28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spcBef>
                  <a:spcPts val="300"/>
                </a:spcBef>
                <a:buClr>
                  <a:schemeClr val="accent2"/>
                </a:buClr>
                <a:buFont typeface="Georgia" panose="02040502050405020303" pitchFamily="18" charset="0"/>
                <a:buChar char="▫"/>
                <a:defRPr sz="2600">
                  <a:solidFill>
                    <a:schemeClr val="accent2"/>
                  </a:solidFill>
                  <a:latin typeface="Georgia" panose="02040502050405020303" pitchFamily="18" charset="0"/>
                </a:defRPr>
              </a:lvl2pPr>
              <a:lvl3pPr marL="1143000" indent="-228600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sz="2400">
                  <a:solidFill>
                    <a:schemeClr val="accent1"/>
                  </a:solidFill>
                  <a:latin typeface="Georgia" panose="02040502050405020303" pitchFamily="18" charset="0"/>
                </a:defRPr>
              </a:lvl3pPr>
              <a:lvl4pPr marL="1600200" indent="-228600">
                <a:spcBef>
                  <a:spcPts val="300"/>
                </a:spcBef>
                <a:buClr>
                  <a:schemeClr val="accent1"/>
                </a:buClr>
                <a:buFont typeface="Wingdings 2" panose="05020102010507070707" pitchFamily="18" charset="2"/>
                <a:buChar char=""/>
                <a:defRPr sz="2200">
                  <a:solidFill>
                    <a:schemeClr val="accent1"/>
                  </a:solidFill>
                  <a:latin typeface="Georgia" panose="02040502050405020303" pitchFamily="18" charset="0"/>
                </a:defRPr>
              </a:lvl4pPr>
              <a:lvl5pPr marL="2057400" indent="-228600">
                <a:spcBef>
                  <a:spcPts val="300"/>
                </a:spcBef>
                <a:buClr>
                  <a:srgbClr val="A04DA3"/>
                </a:buClr>
                <a:buFont typeface="Georgia" panose="02040502050405020303" pitchFamily="18" charset="0"/>
                <a:buChar char="▫"/>
                <a:defRPr sz="2000">
                  <a:solidFill>
                    <a:srgbClr val="A04DA3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rgbClr val="A04DA3"/>
                </a:buClr>
                <a:buFont typeface="Georgia" panose="02040502050405020303" pitchFamily="18" charset="0"/>
                <a:buChar char="▫"/>
                <a:defRPr sz="2000">
                  <a:solidFill>
                    <a:srgbClr val="A04DA3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rgbClr val="A04DA3"/>
                </a:buClr>
                <a:buFont typeface="Georgia" panose="02040502050405020303" pitchFamily="18" charset="0"/>
                <a:buChar char="▫"/>
                <a:defRPr sz="2000">
                  <a:solidFill>
                    <a:srgbClr val="A04DA3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rgbClr val="A04DA3"/>
                </a:buClr>
                <a:buFont typeface="Georgia" panose="02040502050405020303" pitchFamily="18" charset="0"/>
                <a:buChar char="▫"/>
                <a:defRPr sz="2000">
                  <a:solidFill>
                    <a:srgbClr val="A04DA3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ts val="300"/>
                </a:spcBef>
                <a:spcAft>
                  <a:spcPct val="0"/>
                </a:spcAft>
                <a:buClr>
                  <a:srgbClr val="A04DA3"/>
                </a:buClr>
                <a:buFont typeface="Georgia" panose="02040502050405020303" pitchFamily="18" charset="0"/>
                <a:buChar char="▫"/>
                <a:defRPr sz="2000">
                  <a:solidFill>
                    <a:srgbClr val="A04DA3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pt-BR" sz="1800" b="1">
                  <a:solidFill>
                    <a:srgbClr val="33CC33"/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3000 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475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8988" y="1501775"/>
            <a:ext cx="5080000" cy="459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7" name="Título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534400" cy="1143000"/>
          </a:xfrm>
        </p:spPr>
        <p:txBody>
          <a:bodyPr/>
          <a:lstStyle/>
          <a:p>
            <a:r>
              <a:rPr lang="pt-BR" dirty="0" smtClean="0"/>
              <a:t>July 23, 2012 – SMOKE PLUME</a:t>
            </a:r>
          </a:p>
        </p:txBody>
      </p:sp>
      <p:sp>
        <p:nvSpPr>
          <p:cNvPr id="113668" name="Espaço Reservado para Número de Slide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70638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DE96283-AEA5-4059-8C38-51449D8F5750}" type="slidenum">
              <a:rPr lang="en-US" smtClean="0">
                <a:solidFill>
                  <a:srgbClr val="FFFFFF"/>
                </a:solidFill>
                <a:latin typeface="Georgia" panose="02040502050405020303" pitchFamily="18" charset="0"/>
              </a:rPr>
              <a:pPr/>
              <a:t>26</a:t>
            </a:fld>
            <a:endParaRPr lang="en-US" smtClean="0">
              <a:solidFill>
                <a:srgbClr val="FFFFFF"/>
              </a:solidFill>
              <a:latin typeface="Georgia" panose="02040502050405020303" pitchFamily="18" charset="0"/>
            </a:endParaRPr>
          </a:p>
        </p:txBody>
      </p:sp>
      <p:sp>
        <p:nvSpPr>
          <p:cNvPr id="113669" name="CaixaDeTexto 5"/>
          <p:cNvSpPr txBox="1">
            <a:spLocks noChangeArrowheads="1"/>
          </p:cNvSpPr>
          <p:nvPr/>
        </p:nvSpPr>
        <p:spPr bwMode="auto">
          <a:xfrm>
            <a:off x="2573338" y="6167438"/>
            <a:ext cx="4267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dirty="0" err="1" smtClean="0"/>
              <a:t>Source</a:t>
            </a:r>
            <a:r>
              <a:rPr lang="pt-BR" dirty="0" smtClean="0"/>
              <a:t>: www.cptec.inpe.br/queimadas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5216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ítulo 1"/>
          <p:cNvSpPr>
            <a:spLocks noGrp="1"/>
          </p:cNvSpPr>
          <p:nvPr>
            <p:ph type="title"/>
          </p:nvPr>
        </p:nvSpPr>
        <p:spPr>
          <a:xfrm>
            <a:off x="2671763" y="1588"/>
            <a:ext cx="4103687" cy="681037"/>
          </a:xfrm>
        </p:spPr>
        <p:txBody>
          <a:bodyPr/>
          <a:lstStyle/>
          <a:p>
            <a:r>
              <a:rPr lang="pt-BR" sz="2800" smtClean="0"/>
              <a:t>SODAR RESULTS</a:t>
            </a:r>
          </a:p>
        </p:txBody>
      </p:sp>
      <p:sp>
        <p:nvSpPr>
          <p:cNvPr id="114691" name="Espaço Reservado para Número de Slide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79AC4E9-2BA6-4FB7-9EF0-F7266E2413E9}" type="slidenum">
              <a:rPr lang="en-US" smtClean="0">
                <a:solidFill>
                  <a:srgbClr val="FFFFFF"/>
                </a:solidFill>
                <a:latin typeface="Georgia" panose="02040502050405020303" pitchFamily="18" charset="0"/>
              </a:rPr>
              <a:pPr/>
              <a:t>27</a:t>
            </a:fld>
            <a:endParaRPr lang="en-US" smtClean="0">
              <a:solidFill>
                <a:srgbClr val="FFFFFF"/>
              </a:solidFill>
              <a:latin typeface="Georgia" panose="02040502050405020303" pitchFamily="18" charset="0"/>
            </a:endParaRPr>
          </a:p>
        </p:txBody>
      </p:sp>
      <p:pic>
        <p:nvPicPr>
          <p:cNvPr id="114692" name="Espaço Reservado para Imagem 91" descr="Vitoria_23072012-spe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" b="459"/>
          <a:stretch>
            <a:fillRect/>
          </a:stretch>
        </p:blipFill>
        <p:spPr bwMode="auto">
          <a:xfrm>
            <a:off x="107950" y="1022350"/>
            <a:ext cx="5418138" cy="2792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0" y="682625"/>
            <a:ext cx="9144000" cy="3397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Tx/>
              <a:buBlip>
                <a:blip r:embed="rId4"/>
              </a:buBlip>
              <a:defRPr/>
            </a:pP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 SODAR 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</a:rPr>
              <a:t>measured </a:t>
            </a:r>
            <a:r>
              <a:rPr lang="en-US" sz="1600" dirty="0">
                <a:solidFill>
                  <a:schemeClr val="accent5">
                    <a:lumMod val="50000"/>
                  </a:schemeClr>
                </a:solidFill>
              </a:rPr>
              <a:t>wind direction, wind speed, and w (vertical wind speed) beginning at 17:00. </a:t>
            </a:r>
          </a:p>
        </p:txBody>
      </p:sp>
      <p:pic>
        <p:nvPicPr>
          <p:cNvPr id="114694" name="Espaço Reservado para Imagem 90" descr="Vitoria_23072012-di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" b="940"/>
          <a:stretch>
            <a:fillRect/>
          </a:stretch>
        </p:blipFill>
        <p:spPr bwMode="auto">
          <a:xfrm>
            <a:off x="3635375" y="3770313"/>
            <a:ext cx="5438775" cy="3087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ipse 2"/>
          <p:cNvSpPr/>
          <p:nvPr/>
        </p:nvSpPr>
        <p:spPr>
          <a:xfrm>
            <a:off x="8685213" y="4483100"/>
            <a:ext cx="388937" cy="3603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4697" name="CaixaDeTexto 3"/>
          <p:cNvSpPr txBox="1">
            <a:spLocks noChangeArrowheads="1"/>
          </p:cNvSpPr>
          <p:nvPr/>
        </p:nvSpPr>
        <p:spPr bwMode="auto">
          <a:xfrm>
            <a:off x="7423150" y="4356100"/>
            <a:ext cx="126206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sz="1400"/>
              <a:t>Sea Breeze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5526089" y="1752600"/>
            <a:ext cx="35480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Blip>
                <a:blip r:embed="rId4"/>
              </a:buBlip>
            </a:pPr>
            <a:r>
              <a:rPr lang="en-US" sz="2000" dirty="0" smtClean="0">
                <a:solidFill>
                  <a:schemeClr val="accent5">
                    <a:lumMod val="50000"/>
                  </a:schemeClr>
                </a:solidFill>
              </a:rPr>
              <a:t>Wind speed and w show very calm winds (&lt;3 m/s) in the PBL (~200 m) - night time.</a:t>
            </a:r>
            <a:endParaRPr lang="en-US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75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Espaço Reservado para Número de Slide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5EA4F33-55A0-48B2-ADB9-48D7285E95D9}" type="slidenum">
              <a:rPr lang="en-US" smtClean="0">
                <a:solidFill>
                  <a:srgbClr val="FFFFFF"/>
                </a:solidFill>
                <a:latin typeface="Georgia" panose="02040502050405020303" pitchFamily="18" charset="0"/>
              </a:rPr>
              <a:pPr/>
              <a:t>28</a:t>
            </a:fld>
            <a:endParaRPr lang="en-US" smtClean="0">
              <a:solidFill>
                <a:srgbClr val="FFFFFF"/>
              </a:solidFill>
              <a:latin typeface="Georgia" panose="02040502050405020303" pitchFamily="18" charset="0"/>
            </a:endParaRPr>
          </a:p>
        </p:txBody>
      </p:sp>
      <p:pic>
        <p:nvPicPr>
          <p:cNvPr id="116739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0688"/>
            <a:ext cx="9144000" cy="481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0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t-BR" smtClean="0"/>
              <a:t>SODAR RESULTS</a:t>
            </a:r>
          </a:p>
        </p:txBody>
      </p:sp>
      <p:cxnSp>
        <p:nvCxnSpPr>
          <p:cNvPr id="3" name="Conector de seta reta 2"/>
          <p:cNvCxnSpPr/>
          <p:nvPr/>
        </p:nvCxnSpPr>
        <p:spPr>
          <a:xfrm>
            <a:off x="4067175" y="5475288"/>
            <a:ext cx="720725" cy="287337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742" name="CaixaDeTexto 3"/>
          <p:cNvSpPr txBox="1">
            <a:spLocks noChangeArrowheads="1"/>
          </p:cNvSpPr>
          <p:nvPr/>
        </p:nvSpPr>
        <p:spPr bwMode="auto">
          <a:xfrm>
            <a:off x="4356100" y="5300663"/>
            <a:ext cx="647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/>
              <a:t>NW</a:t>
            </a:r>
          </a:p>
        </p:txBody>
      </p:sp>
      <p:cxnSp>
        <p:nvCxnSpPr>
          <p:cNvPr id="8" name="Conector de seta reta 7"/>
          <p:cNvCxnSpPr/>
          <p:nvPr/>
        </p:nvCxnSpPr>
        <p:spPr>
          <a:xfrm flipH="1">
            <a:off x="6596063" y="5464175"/>
            <a:ext cx="11112" cy="45085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744" name="CaixaDeTexto 12"/>
          <p:cNvSpPr txBox="1">
            <a:spLocks noChangeArrowheads="1"/>
          </p:cNvSpPr>
          <p:nvPr/>
        </p:nvSpPr>
        <p:spPr bwMode="auto">
          <a:xfrm>
            <a:off x="6426200" y="5178425"/>
            <a:ext cx="647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/>
              <a:t>N</a:t>
            </a:r>
          </a:p>
        </p:txBody>
      </p:sp>
      <p:cxnSp>
        <p:nvCxnSpPr>
          <p:cNvPr id="14" name="Conector de seta reta 13"/>
          <p:cNvCxnSpPr/>
          <p:nvPr/>
        </p:nvCxnSpPr>
        <p:spPr>
          <a:xfrm flipH="1">
            <a:off x="7870825" y="5475288"/>
            <a:ext cx="373063" cy="420687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746" name="CaixaDeTexto 15"/>
          <p:cNvSpPr txBox="1">
            <a:spLocks noChangeArrowheads="1"/>
          </p:cNvSpPr>
          <p:nvPr/>
        </p:nvSpPr>
        <p:spPr bwMode="auto">
          <a:xfrm>
            <a:off x="7593013" y="5392738"/>
            <a:ext cx="647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/>
              <a:t>NE</a:t>
            </a:r>
          </a:p>
        </p:txBody>
      </p:sp>
    </p:spTree>
    <p:extLst>
      <p:ext uri="{BB962C8B-B14F-4D97-AF65-F5344CB8AC3E}">
        <p14:creationId xmlns:p14="http://schemas.microsoft.com/office/powerpoint/2010/main" val="76758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ítulo 1"/>
          <p:cNvSpPr>
            <a:spLocks noGrp="1"/>
          </p:cNvSpPr>
          <p:nvPr>
            <p:ph type="title"/>
          </p:nvPr>
        </p:nvSpPr>
        <p:spPr>
          <a:xfrm>
            <a:off x="225425" y="76200"/>
            <a:ext cx="8229600" cy="1066800"/>
          </a:xfrm>
        </p:spPr>
        <p:txBody>
          <a:bodyPr/>
          <a:lstStyle/>
          <a:p>
            <a:r>
              <a:rPr lang="pt-BR" sz="3600" smtClean="0"/>
              <a:t>CMAQ PRELIMINARY RESULTS</a:t>
            </a:r>
          </a:p>
        </p:txBody>
      </p:sp>
      <p:sp>
        <p:nvSpPr>
          <p:cNvPr id="117763" name="Espaço Reservado para Número de Slide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BF7D9FA-C904-4E6F-92AB-807BFDC435EE}" type="slidenum">
              <a:rPr lang="en-US" smtClean="0">
                <a:solidFill>
                  <a:srgbClr val="FFFFFF"/>
                </a:solidFill>
                <a:latin typeface="Georgia" panose="02040502050405020303" pitchFamily="18" charset="0"/>
              </a:rPr>
              <a:pPr/>
              <a:t>29</a:t>
            </a:fld>
            <a:endParaRPr lang="en-US" smtClean="0">
              <a:solidFill>
                <a:srgbClr val="FFFFFF"/>
              </a:solidFill>
              <a:latin typeface="Georgia" panose="02040502050405020303" pitchFamily="18" charset="0"/>
            </a:endParaRPr>
          </a:p>
        </p:txBody>
      </p:sp>
      <p:pic>
        <p:nvPicPr>
          <p:cNvPr id="117765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4887" y="1780594"/>
            <a:ext cx="7935913" cy="47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452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8222"/>
            <a:ext cx="8229600" cy="1143000"/>
          </a:xfrm>
        </p:spPr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1"/>
            <a:ext cx="9144000" cy="1676400"/>
          </a:xfrm>
        </p:spPr>
        <p:txBody>
          <a:bodyPr/>
          <a:lstStyle/>
          <a:p>
            <a:pPr lvl="0" algn="just">
              <a:buBlip>
                <a:blip r:embed="rId3"/>
              </a:buBlip>
            </a:pPr>
            <a:r>
              <a:rPr lang="en-US" sz="2400" dirty="0" smtClean="0"/>
              <a:t>The Metropolitan Area of </a:t>
            </a:r>
            <a:r>
              <a:rPr lang="en-US" sz="2400" dirty="0" err="1" smtClean="0"/>
              <a:t>Vitória</a:t>
            </a:r>
            <a:r>
              <a:rPr lang="en-US" sz="2400" dirty="0" smtClean="0"/>
              <a:t> has a complex diversity of air pollutants from different kind of sources</a:t>
            </a:r>
          </a:p>
          <a:p>
            <a:pPr lvl="0" algn="just">
              <a:buBlip>
                <a:blip r:embed="rId3"/>
              </a:buBlip>
            </a:pPr>
            <a:endParaRPr lang="en-US" sz="2400" dirty="0"/>
          </a:p>
          <a:p>
            <a:pPr lvl="0" algn="just">
              <a:buBlip>
                <a:blip r:embed="rId3"/>
              </a:buBlip>
            </a:pPr>
            <a:endParaRPr lang="en-US" sz="2400" dirty="0" smtClean="0"/>
          </a:p>
          <a:p>
            <a:pPr marL="0" lvl="0" indent="0" algn="just">
              <a:buNone/>
            </a:pPr>
            <a:endParaRPr lang="en-US" sz="2400" dirty="0"/>
          </a:p>
          <a:p>
            <a:pPr lvl="0" algn="just">
              <a:buBlip>
                <a:blip r:embed="rId3"/>
              </a:buBlip>
            </a:pPr>
            <a:endParaRPr lang="en-US" sz="2400" dirty="0" smtClean="0"/>
          </a:p>
          <a:p>
            <a:pPr lvl="0" algn="just">
              <a:buBlip>
                <a:blip r:embed="rId3"/>
              </a:buBlip>
            </a:pPr>
            <a:endParaRPr lang="en-US" sz="2400" dirty="0"/>
          </a:p>
          <a:p>
            <a:pPr lvl="0" algn="just">
              <a:buBlip>
                <a:blip r:embed="rId3"/>
              </a:buBlip>
            </a:pPr>
            <a:endParaRPr lang="en-US" sz="2400" dirty="0" smtClean="0"/>
          </a:p>
          <a:p>
            <a:pPr lvl="0" algn="just">
              <a:buBlip>
                <a:blip r:embed="rId3"/>
              </a:buBlip>
            </a:pPr>
            <a:endParaRPr lang="en-US" sz="2400" dirty="0"/>
          </a:p>
          <a:p>
            <a:pPr lvl="0" algn="just">
              <a:buBlip>
                <a:blip r:embed="rId3"/>
              </a:buBlip>
            </a:pPr>
            <a:endParaRPr lang="en-US" sz="2400" dirty="0" smtClean="0"/>
          </a:p>
          <a:p>
            <a:pPr marL="0" lvl="0" indent="0" algn="just">
              <a:buNone/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EF31D-C151-447E-82D2-A3D2145EB46D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19740" t="24207" r="3339" b="5956"/>
          <a:stretch>
            <a:fillRect/>
          </a:stretch>
        </p:blipFill>
        <p:spPr bwMode="auto">
          <a:xfrm>
            <a:off x="628160" y="2743200"/>
            <a:ext cx="7525240" cy="3736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upo 12"/>
          <p:cNvGrpSpPr/>
          <p:nvPr/>
        </p:nvGrpSpPr>
        <p:grpSpPr>
          <a:xfrm>
            <a:off x="6324600" y="2743200"/>
            <a:ext cx="1981200" cy="886180"/>
            <a:chOff x="6324600" y="2743200"/>
            <a:chExt cx="1981200" cy="886180"/>
          </a:xfrm>
        </p:grpSpPr>
        <p:sp>
          <p:nvSpPr>
            <p:cNvPr id="6" name="CaixaDeTexto 5"/>
            <p:cNvSpPr txBox="1"/>
            <p:nvPr/>
          </p:nvSpPr>
          <p:spPr>
            <a:xfrm>
              <a:off x="6324600" y="2743200"/>
              <a:ext cx="990600" cy="369332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endParaRPr lang="pt-BR" dirty="0"/>
            </a:p>
          </p:txBody>
        </p:sp>
        <p:sp>
          <p:nvSpPr>
            <p:cNvPr id="7" name="CaixaDeTexto 6"/>
            <p:cNvSpPr txBox="1"/>
            <p:nvPr/>
          </p:nvSpPr>
          <p:spPr>
            <a:xfrm>
              <a:off x="6324600" y="3124200"/>
              <a:ext cx="1981200" cy="50518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endParaRPr lang="pt-BR" dirty="0"/>
            </a:p>
          </p:txBody>
        </p:sp>
      </p:grpSp>
      <p:grpSp>
        <p:nvGrpSpPr>
          <p:cNvPr id="14" name="Grupo 13"/>
          <p:cNvGrpSpPr/>
          <p:nvPr/>
        </p:nvGrpSpPr>
        <p:grpSpPr>
          <a:xfrm>
            <a:off x="6324600" y="3581400"/>
            <a:ext cx="1143000" cy="838200"/>
            <a:chOff x="6324600" y="3581400"/>
            <a:chExt cx="1143000" cy="838200"/>
          </a:xfrm>
        </p:grpSpPr>
        <p:sp>
          <p:nvSpPr>
            <p:cNvPr id="8" name="CaixaDeTexto 7"/>
            <p:cNvSpPr txBox="1"/>
            <p:nvPr/>
          </p:nvSpPr>
          <p:spPr>
            <a:xfrm>
              <a:off x="6324600" y="3581400"/>
              <a:ext cx="1143000" cy="39266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endParaRPr lang="pt-BR" dirty="0"/>
            </a:p>
          </p:txBody>
        </p:sp>
        <p:sp>
          <p:nvSpPr>
            <p:cNvPr id="9" name="CaixaDeTexto 8"/>
            <p:cNvSpPr txBox="1"/>
            <p:nvPr/>
          </p:nvSpPr>
          <p:spPr>
            <a:xfrm>
              <a:off x="6324600" y="3974068"/>
              <a:ext cx="1143000" cy="445532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endParaRPr lang="pt-BR" dirty="0"/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6324600" y="4431268"/>
            <a:ext cx="1981200" cy="1171220"/>
            <a:chOff x="6324600" y="4431268"/>
            <a:chExt cx="1981200" cy="1171220"/>
          </a:xfrm>
        </p:grpSpPr>
        <p:sp>
          <p:nvSpPr>
            <p:cNvPr id="10" name="CaixaDeTexto 9"/>
            <p:cNvSpPr txBox="1"/>
            <p:nvPr/>
          </p:nvSpPr>
          <p:spPr>
            <a:xfrm>
              <a:off x="6324600" y="4431268"/>
              <a:ext cx="1600200" cy="369332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endParaRPr lang="pt-BR" dirty="0"/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6324600" y="4812268"/>
              <a:ext cx="1981200" cy="40922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endParaRPr lang="pt-BR" dirty="0"/>
            </a:p>
          </p:txBody>
        </p:sp>
        <p:sp>
          <p:nvSpPr>
            <p:cNvPr id="12" name="CaixaDeTexto 11"/>
            <p:cNvSpPr txBox="1"/>
            <p:nvPr/>
          </p:nvSpPr>
          <p:spPr>
            <a:xfrm>
              <a:off x="6324600" y="5257800"/>
              <a:ext cx="1600200" cy="344688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endParaRPr lang="pt-BR" dirty="0"/>
            </a:p>
          </p:txBody>
        </p:sp>
      </p:grpSp>
      <p:grpSp>
        <p:nvGrpSpPr>
          <p:cNvPr id="18" name="Grupo 17"/>
          <p:cNvGrpSpPr/>
          <p:nvPr/>
        </p:nvGrpSpPr>
        <p:grpSpPr>
          <a:xfrm>
            <a:off x="381000" y="3124201"/>
            <a:ext cx="7924800" cy="2895600"/>
            <a:chOff x="381000" y="3124201"/>
            <a:chExt cx="7924800" cy="2895600"/>
          </a:xfrm>
        </p:grpSpPr>
        <p:sp>
          <p:nvSpPr>
            <p:cNvPr id="16" name="Elipse 15"/>
            <p:cNvSpPr/>
            <p:nvPr/>
          </p:nvSpPr>
          <p:spPr>
            <a:xfrm>
              <a:off x="6019800" y="3970656"/>
              <a:ext cx="2286000" cy="1868846"/>
            </a:xfrm>
            <a:prstGeom prst="ellipse">
              <a:avLst/>
            </a:prstGeom>
            <a:noFill/>
            <a:ln w="50800" cmpd="thinThick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/>
            <p:cNvSpPr/>
            <p:nvPr/>
          </p:nvSpPr>
          <p:spPr>
            <a:xfrm>
              <a:off x="381000" y="3124201"/>
              <a:ext cx="3352800" cy="28956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35214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ixaDeTexto 15"/>
          <p:cNvSpPr txBox="1"/>
          <p:nvPr/>
        </p:nvSpPr>
        <p:spPr>
          <a:xfrm>
            <a:off x="2347845" y="1676400"/>
            <a:ext cx="3810000" cy="3627650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5" name="CaixaDeTexto 24"/>
          <p:cNvSpPr txBox="1"/>
          <p:nvPr/>
        </p:nvSpPr>
        <p:spPr>
          <a:xfrm>
            <a:off x="2440421" y="4580289"/>
            <a:ext cx="3703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>
                <a:solidFill>
                  <a:srgbClr val="FF0000"/>
                </a:solidFill>
              </a:rPr>
              <a:t>The AOD (</a:t>
            </a:r>
            <a:r>
              <a:rPr lang="pt-BR" sz="1200" dirty="0" err="1">
                <a:solidFill>
                  <a:srgbClr val="FF0000"/>
                </a:solidFill>
              </a:rPr>
              <a:t>integration</a:t>
            </a:r>
            <a:r>
              <a:rPr lang="pt-BR" sz="1200" dirty="0">
                <a:solidFill>
                  <a:srgbClr val="FF0000"/>
                </a:solidFill>
              </a:rPr>
              <a:t> </a:t>
            </a:r>
            <a:r>
              <a:rPr lang="pt-BR" sz="1200" dirty="0" err="1">
                <a:solidFill>
                  <a:srgbClr val="FF0000"/>
                </a:solidFill>
              </a:rPr>
              <a:t>of</a:t>
            </a:r>
            <a:r>
              <a:rPr lang="pt-BR" sz="1200" dirty="0">
                <a:solidFill>
                  <a:srgbClr val="FF0000"/>
                </a:solidFill>
              </a:rPr>
              <a:t> </a:t>
            </a:r>
            <a:r>
              <a:rPr lang="pt-BR" sz="1200" dirty="0" err="1">
                <a:solidFill>
                  <a:srgbClr val="FF0000"/>
                </a:solidFill>
              </a:rPr>
              <a:t>the</a:t>
            </a:r>
            <a:r>
              <a:rPr lang="pt-BR" sz="1200" dirty="0">
                <a:solidFill>
                  <a:srgbClr val="FF0000"/>
                </a:solidFill>
              </a:rPr>
              <a:t> </a:t>
            </a:r>
            <a:r>
              <a:rPr lang="pt-BR" sz="1200" dirty="0" err="1">
                <a:solidFill>
                  <a:srgbClr val="FF0000"/>
                </a:solidFill>
              </a:rPr>
              <a:t>extinction</a:t>
            </a:r>
            <a:r>
              <a:rPr lang="pt-BR" sz="1200" dirty="0">
                <a:solidFill>
                  <a:srgbClr val="FF0000"/>
                </a:solidFill>
              </a:rPr>
              <a:t> </a:t>
            </a:r>
            <a:r>
              <a:rPr lang="pt-BR" sz="1200" dirty="0" err="1">
                <a:solidFill>
                  <a:srgbClr val="FF0000"/>
                </a:solidFill>
              </a:rPr>
              <a:t>coefficient</a:t>
            </a:r>
            <a:r>
              <a:rPr lang="pt-BR" sz="1200" dirty="0">
                <a:solidFill>
                  <a:srgbClr val="FF0000"/>
                </a:solidFill>
              </a:rPr>
              <a:t>)  </a:t>
            </a:r>
            <a:r>
              <a:rPr lang="pt-BR" sz="1200" dirty="0" smtClean="0">
                <a:solidFill>
                  <a:srgbClr val="FF0000"/>
                </a:solidFill>
              </a:rPr>
              <a:t>= 0.191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76200" y="1676400"/>
            <a:ext cx="2271645" cy="3624274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6172200" y="1676400"/>
            <a:ext cx="2900232" cy="3624274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355" y="-76200"/>
            <a:ext cx="9058077" cy="1295835"/>
          </a:xfrm>
        </p:spPr>
        <p:txBody>
          <a:bodyPr/>
          <a:lstStyle/>
          <a:p>
            <a:r>
              <a:rPr lang="pt-BR" sz="3600" dirty="0" err="1" smtClean="0"/>
              <a:t>Validation</a:t>
            </a:r>
            <a:r>
              <a:rPr lang="pt-BR" sz="3600" dirty="0" smtClean="0"/>
              <a:t> </a:t>
            </a:r>
            <a:r>
              <a:rPr lang="pt-BR" sz="3600" dirty="0" err="1" smtClean="0"/>
              <a:t>of</a:t>
            </a:r>
            <a:r>
              <a:rPr lang="pt-BR" sz="3600" dirty="0" smtClean="0"/>
              <a:t> </a:t>
            </a:r>
            <a:r>
              <a:rPr lang="pt-BR" sz="3600" dirty="0" err="1" smtClean="0"/>
              <a:t>the</a:t>
            </a:r>
            <a:r>
              <a:rPr lang="pt-BR" sz="3600" dirty="0" smtClean="0"/>
              <a:t> CMAQ </a:t>
            </a:r>
            <a:r>
              <a:rPr lang="pt-BR" sz="3600" dirty="0" smtClean="0"/>
              <a:t>AOD </a:t>
            </a:r>
            <a:br>
              <a:rPr lang="pt-BR" sz="3600" dirty="0" smtClean="0"/>
            </a:br>
            <a:r>
              <a:rPr lang="pt-BR" sz="3600" dirty="0" err="1" smtClean="0"/>
              <a:t>Preliminary</a:t>
            </a:r>
            <a:r>
              <a:rPr lang="pt-BR" sz="3600" dirty="0" smtClean="0"/>
              <a:t> </a:t>
            </a:r>
            <a:r>
              <a:rPr lang="pt-BR" sz="3600" dirty="0" err="1" smtClean="0"/>
              <a:t>Results</a:t>
            </a:r>
            <a:r>
              <a:rPr lang="pt-BR" sz="3600" dirty="0" smtClean="0"/>
              <a:t> </a:t>
            </a:r>
            <a:r>
              <a:rPr lang="pt-BR" sz="3600" dirty="0" smtClean="0"/>
              <a:t> (</a:t>
            </a:r>
            <a:r>
              <a:rPr lang="pt-BR" sz="3600" dirty="0" smtClean="0"/>
              <a:t>July 23, 2012) </a:t>
            </a:r>
            <a:endParaRPr lang="pt-BR" sz="360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EF31D-C151-447E-82D2-A3D2145EB46D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Retângulo 4"/>
          <p:cNvSpPr/>
          <p:nvPr/>
        </p:nvSpPr>
        <p:spPr>
          <a:xfrm>
            <a:off x="228600" y="1676400"/>
            <a:ext cx="210857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TERRA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satellite </a:t>
            </a:r>
            <a:endParaRPr lang="en-US" sz="1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12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Overpass 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en-US" sz="12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2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12:10 UTC</a:t>
            </a:r>
          </a:p>
        </p:txBody>
      </p:sp>
      <p:pic>
        <p:nvPicPr>
          <p:cNvPr id="6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524216"/>
            <a:ext cx="2012285" cy="189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8"/>
          <p:cNvSpPr/>
          <p:nvPr/>
        </p:nvSpPr>
        <p:spPr>
          <a:xfrm>
            <a:off x="6157845" y="1676400"/>
            <a:ext cx="291458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b="1" dirty="0" err="1" smtClean="0">
                <a:solidFill>
                  <a:srgbClr val="FF0000"/>
                </a:solidFill>
              </a:rPr>
              <a:t>Development</a:t>
            </a:r>
            <a:r>
              <a:rPr lang="pt-BR" sz="1400" b="1" dirty="0" smtClean="0">
                <a:solidFill>
                  <a:srgbClr val="FF0000"/>
                </a:solidFill>
              </a:rPr>
              <a:t> </a:t>
            </a:r>
            <a:r>
              <a:rPr lang="pt-BR" sz="1400" b="1" dirty="0" err="1">
                <a:solidFill>
                  <a:srgbClr val="FF0000"/>
                </a:solidFill>
              </a:rPr>
              <a:t>c</a:t>
            </a:r>
            <a:r>
              <a:rPr lang="pt-BR" sz="1400" b="1" dirty="0" err="1" smtClean="0">
                <a:solidFill>
                  <a:srgbClr val="FF0000"/>
                </a:solidFill>
              </a:rPr>
              <a:t>ode</a:t>
            </a:r>
            <a:r>
              <a:rPr lang="pt-BR" sz="1400" dirty="0" smtClean="0"/>
              <a:t> </a:t>
            </a:r>
            <a:r>
              <a:rPr lang="pt-BR" sz="1400" dirty="0" err="1"/>
              <a:t>f</a:t>
            </a:r>
            <a:r>
              <a:rPr lang="pt-BR" sz="1400" dirty="0" err="1" smtClean="0"/>
              <a:t>rom</a:t>
            </a:r>
            <a:r>
              <a:rPr lang="pt-BR" sz="1400" dirty="0" smtClean="0"/>
              <a:t> CMAS</a:t>
            </a:r>
            <a:r>
              <a:rPr lang="pt-BR" sz="1400" dirty="0" smtClean="0"/>
              <a:t> f</a:t>
            </a:r>
            <a:r>
              <a:rPr lang="pt-BR" sz="1400" dirty="0" smtClean="0"/>
              <a:t>or AOD </a:t>
            </a:r>
            <a:r>
              <a:rPr lang="pt-BR" sz="1400" dirty="0" err="1" smtClean="0"/>
              <a:t>by</a:t>
            </a:r>
            <a:r>
              <a:rPr lang="pt-BR" sz="1400" dirty="0" smtClean="0"/>
              <a:t> </a:t>
            </a:r>
            <a:r>
              <a:rPr lang="pt-BR" sz="1400" b="1" dirty="0" err="1" smtClean="0"/>
              <a:t>Binkowski</a:t>
            </a:r>
            <a:r>
              <a:rPr lang="pt-BR" sz="1400" b="1" dirty="0" smtClean="0"/>
              <a:t> </a:t>
            </a:r>
            <a:r>
              <a:rPr lang="pt-BR" sz="1400" b="1" dirty="0" err="1"/>
              <a:t>a</a:t>
            </a:r>
            <a:r>
              <a:rPr lang="pt-BR" sz="1400" b="1" dirty="0" err="1" smtClean="0"/>
              <a:t>nd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Shankar</a:t>
            </a:r>
            <a:r>
              <a:rPr lang="pt-BR" sz="1400" b="1" dirty="0" smtClean="0"/>
              <a:t> (2012)</a:t>
            </a:r>
          </a:p>
        </p:txBody>
      </p:sp>
      <p:pic>
        <p:nvPicPr>
          <p:cNvPr id="10" name="Picture 4" descr="F:\Posdoc\Colaboracao_UFVitoria\data\2012\07julho\2012_07_23_analises\raman\2012_07_23_1818_2205_532an_extinction_profile.tif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293" y="2779567"/>
            <a:ext cx="1188000" cy="162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1066800" y="5858470"/>
            <a:ext cx="7239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/>
              <a:t>The AOD </a:t>
            </a:r>
            <a:r>
              <a:rPr lang="pt-BR" dirty="0" smtClean="0"/>
              <a:t>LIDAR </a:t>
            </a:r>
            <a:r>
              <a:rPr lang="pt-BR" dirty="0" err="1" smtClean="0"/>
              <a:t>was</a:t>
            </a:r>
            <a:r>
              <a:rPr lang="pt-BR" dirty="0" smtClean="0"/>
              <a:t> similar </a:t>
            </a:r>
            <a:r>
              <a:rPr lang="pt-BR" dirty="0" err="1" smtClean="0"/>
              <a:t>to</a:t>
            </a:r>
            <a:r>
              <a:rPr lang="pt-BR" dirty="0" smtClean="0"/>
              <a:t> CMAQ </a:t>
            </a:r>
            <a:r>
              <a:rPr lang="pt-BR" dirty="0" err="1" smtClean="0"/>
              <a:t>but</a:t>
            </a:r>
            <a:r>
              <a:rPr lang="pt-BR" dirty="0" smtClean="0"/>
              <a:t> it </a:t>
            </a:r>
            <a:r>
              <a:rPr lang="pt-BR" dirty="0" err="1" smtClean="0"/>
              <a:t>was</a:t>
            </a:r>
            <a:r>
              <a:rPr lang="pt-BR" dirty="0" smtClean="0"/>
              <a:t> </a:t>
            </a:r>
            <a:r>
              <a:rPr lang="pt-BR" dirty="0" err="1" smtClean="0"/>
              <a:t>much</a:t>
            </a:r>
            <a:r>
              <a:rPr lang="pt-BR" dirty="0" smtClean="0"/>
              <a:t> </a:t>
            </a:r>
            <a:r>
              <a:rPr lang="pt-BR" dirty="0" err="1"/>
              <a:t>larger</a:t>
            </a:r>
            <a:r>
              <a:rPr lang="pt-BR" dirty="0"/>
              <a:t> </a:t>
            </a:r>
            <a:r>
              <a:rPr lang="pt-BR" dirty="0" err="1"/>
              <a:t>than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AOD </a:t>
            </a:r>
            <a:r>
              <a:rPr lang="pt-BR" dirty="0" err="1"/>
              <a:t>measured</a:t>
            </a:r>
            <a:r>
              <a:rPr lang="pt-BR" dirty="0"/>
              <a:t> </a:t>
            </a:r>
            <a:r>
              <a:rPr lang="pt-BR" dirty="0" err="1"/>
              <a:t>by</a:t>
            </a:r>
            <a:r>
              <a:rPr lang="pt-BR" dirty="0"/>
              <a:t> </a:t>
            </a:r>
            <a:r>
              <a:rPr lang="pt-BR" dirty="0" err="1"/>
              <a:t>the</a:t>
            </a:r>
            <a:r>
              <a:rPr lang="pt-BR" dirty="0"/>
              <a:t> MODIS </a:t>
            </a:r>
            <a:r>
              <a:rPr lang="pt-BR" dirty="0" err="1" smtClean="0"/>
              <a:t>radiometer</a:t>
            </a:r>
            <a:endParaRPr lang="pt-BR" dirty="0" smtClean="0"/>
          </a:p>
          <a:p>
            <a:pPr algn="ctr"/>
            <a:endParaRPr lang="pt-BR" b="1" dirty="0" smtClean="0">
              <a:solidFill>
                <a:srgbClr val="FF0000"/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1"/>
          <a:stretch/>
        </p:blipFill>
        <p:spPr>
          <a:xfrm>
            <a:off x="6255162" y="2647757"/>
            <a:ext cx="2404380" cy="2301868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7239000" y="3935331"/>
            <a:ext cx="152400" cy="103269"/>
          </a:xfrm>
          <a:prstGeom prst="rect">
            <a:avLst/>
          </a:prstGeom>
          <a:noFill/>
          <a:ln w="412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2251551" y="1676400"/>
            <a:ext cx="38956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LIDAR Extinction, Backscatter and </a:t>
            </a:r>
            <a:r>
              <a:rPr lang="en-US" sz="1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Lidar</a:t>
            </a:r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Ratio Profile Results</a:t>
            </a:r>
          </a:p>
        </p:txBody>
      </p:sp>
      <p:pic>
        <p:nvPicPr>
          <p:cNvPr id="12" name="Picture 5" descr="F:\Posdoc\Colaboracao_UFVitoria\data\2012\07julho\2012_07_23_analises\raman\2012_07_23_1818_2205_532an_backscatter_profile.tif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845" y="2771318"/>
            <a:ext cx="1188000" cy="161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F:\Posdoc\Colaboracao_UFVitoria\data\2012\07julho\2012_07_23_analises\raman\figures_sounding\2012_07_23_1818_2205_532an_LRprofile.tif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741" y="2779567"/>
            <a:ext cx="1188000" cy="16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Conector de seta reta 22"/>
          <p:cNvCxnSpPr/>
          <p:nvPr/>
        </p:nvCxnSpPr>
        <p:spPr>
          <a:xfrm flipH="1">
            <a:off x="8592040" y="3388496"/>
            <a:ext cx="429942" cy="13573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ixaDeTexto 23"/>
          <p:cNvSpPr txBox="1"/>
          <p:nvPr/>
        </p:nvSpPr>
        <p:spPr>
          <a:xfrm>
            <a:off x="2663705" y="2292675"/>
            <a:ext cx="3069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hangingPunct="1">
              <a:defRPr/>
            </a:pPr>
            <a:r>
              <a:rPr lang="en-US" sz="1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coordinates:</a:t>
            </a:r>
          </a:p>
          <a:p>
            <a:pPr algn="ctr" eaLnBrk="1" hangingPunct="1">
              <a:defRPr/>
            </a:pPr>
            <a:r>
              <a:rPr lang="en-US" sz="1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 err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</a:t>
            </a:r>
            <a:r>
              <a:rPr lang="en-US" sz="1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-20.2715 Long: -</a:t>
            </a:r>
            <a:r>
              <a:rPr lang="en-US" sz="10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40.3056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6477000" y="4949625"/>
            <a:ext cx="19524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FF0000"/>
                </a:solidFill>
              </a:rPr>
              <a:t>AOD CMAQ = </a:t>
            </a:r>
            <a:r>
              <a:rPr lang="pt-BR" sz="1200" dirty="0" smtClean="0">
                <a:solidFill>
                  <a:srgbClr val="FF0000"/>
                </a:solidFill>
              </a:rPr>
              <a:t>0.183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228600" y="4915414"/>
            <a:ext cx="19524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rgbClr val="FF0000"/>
                </a:solidFill>
              </a:rPr>
              <a:t>AOD </a:t>
            </a:r>
            <a:r>
              <a:rPr lang="pt-BR" sz="1200" dirty="0" smtClean="0">
                <a:solidFill>
                  <a:srgbClr val="FF0000"/>
                </a:solidFill>
              </a:rPr>
              <a:t>MODIS </a:t>
            </a:r>
            <a:r>
              <a:rPr lang="pt-BR" sz="1200" dirty="0">
                <a:solidFill>
                  <a:srgbClr val="FF0000"/>
                </a:solidFill>
              </a:rPr>
              <a:t>= </a:t>
            </a:r>
            <a:r>
              <a:rPr lang="pt-BR" sz="1200" dirty="0" smtClean="0">
                <a:solidFill>
                  <a:srgbClr val="FF0000"/>
                </a:solidFill>
              </a:rPr>
              <a:t>0.086</a:t>
            </a:r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28" name="CaixaDeTexto 27"/>
          <p:cNvSpPr txBox="1"/>
          <p:nvPr/>
        </p:nvSpPr>
        <p:spPr>
          <a:xfrm>
            <a:off x="2318071" y="5062814"/>
            <a:ext cx="487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" dirty="0" smtClean="0"/>
              <a:t>*</a:t>
            </a:r>
            <a:r>
              <a:rPr lang="pt-BR" sz="800" dirty="0" err="1"/>
              <a:t>These</a:t>
            </a:r>
            <a:r>
              <a:rPr lang="pt-BR" sz="800" dirty="0"/>
              <a:t> </a:t>
            </a:r>
            <a:r>
              <a:rPr lang="pt-BR" sz="800" dirty="0" err="1"/>
              <a:t>measurements</a:t>
            </a:r>
            <a:r>
              <a:rPr lang="pt-BR" sz="800" dirty="0"/>
              <a:t> </a:t>
            </a:r>
            <a:r>
              <a:rPr lang="pt-BR" sz="800" dirty="0" err="1"/>
              <a:t>was</a:t>
            </a:r>
            <a:r>
              <a:rPr lang="pt-BR" sz="800" dirty="0"/>
              <a:t> </a:t>
            </a:r>
            <a:r>
              <a:rPr lang="pt-BR" sz="800" dirty="0" err="1"/>
              <a:t>conducted</a:t>
            </a:r>
            <a:r>
              <a:rPr lang="pt-BR" sz="800" dirty="0"/>
              <a:t> </a:t>
            </a:r>
            <a:r>
              <a:rPr lang="pt-BR" sz="800" dirty="0" err="1"/>
              <a:t>using</a:t>
            </a:r>
            <a:r>
              <a:rPr lang="pt-BR" sz="800" dirty="0"/>
              <a:t> </a:t>
            </a:r>
            <a:r>
              <a:rPr lang="pt-BR" sz="800" dirty="0" err="1"/>
              <a:t>only</a:t>
            </a:r>
            <a:r>
              <a:rPr lang="pt-BR" sz="800" dirty="0"/>
              <a:t> </a:t>
            </a:r>
            <a:r>
              <a:rPr lang="pt-BR" sz="800" dirty="0" err="1"/>
              <a:t>the</a:t>
            </a:r>
            <a:r>
              <a:rPr lang="pt-BR" sz="800" dirty="0"/>
              <a:t> </a:t>
            </a:r>
            <a:r>
              <a:rPr lang="pt-BR" sz="800" dirty="0" err="1"/>
              <a:t>elastic</a:t>
            </a:r>
            <a:r>
              <a:rPr lang="pt-BR" sz="800" dirty="0"/>
              <a:t> </a:t>
            </a:r>
            <a:r>
              <a:rPr lang="pt-BR" sz="800" dirty="0" err="1"/>
              <a:t>channel</a:t>
            </a:r>
            <a:r>
              <a:rPr lang="pt-BR" sz="800" dirty="0"/>
              <a:t> (532 </a:t>
            </a:r>
            <a:r>
              <a:rPr lang="pt-BR" sz="800" dirty="0" err="1"/>
              <a:t>nm</a:t>
            </a:r>
            <a:r>
              <a:rPr lang="pt-BR" sz="800" dirty="0"/>
              <a:t>)</a:t>
            </a:r>
          </a:p>
          <a:p>
            <a:endParaRPr lang="pt-BR" sz="800" dirty="0"/>
          </a:p>
        </p:txBody>
      </p:sp>
    </p:spTree>
    <p:extLst>
      <p:ext uri="{BB962C8B-B14F-4D97-AF65-F5344CB8AC3E}">
        <p14:creationId xmlns:p14="http://schemas.microsoft.com/office/powerpoint/2010/main" val="193268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0037"/>
            <a:ext cx="8686800" cy="4906963"/>
          </a:xfrm>
        </p:spPr>
        <p:txBody>
          <a:bodyPr/>
          <a:lstStyle/>
          <a:p>
            <a:pPr algn="just">
              <a:buBlip>
                <a:blip r:embed="rId3"/>
              </a:buBlip>
            </a:pPr>
            <a:r>
              <a:rPr lang="en-US" sz="2000" dirty="0" smtClean="0"/>
              <a:t>The </a:t>
            </a:r>
            <a:r>
              <a:rPr lang="en-US" sz="2000" dirty="0"/>
              <a:t>results of the instrument </a:t>
            </a:r>
            <a:r>
              <a:rPr lang="en-US" sz="2000" dirty="0" smtClean="0"/>
              <a:t>campaign show </a:t>
            </a:r>
            <a:r>
              <a:rPr lang="en-US" sz="2000" dirty="0"/>
              <a:t>a regular occurrence of the sea breeze circulation during high pressure synoptic conditions with light synoptic winds and clear </a:t>
            </a:r>
            <a:r>
              <a:rPr lang="en-US" sz="2000" dirty="0" smtClean="0"/>
              <a:t>skies;</a:t>
            </a:r>
          </a:p>
          <a:p>
            <a:pPr marL="0" indent="0" algn="just">
              <a:buNone/>
            </a:pPr>
            <a:endParaRPr lang="en-US" sz="2000" dirty="0" smtClean="0"/>
          </a:p>
          <a:p>
            <a:pPr algn="just">
              <a:buBlip>
                <a:blip r:embed="rId3"/>
              </a:buBlip>
            </a:pPr>
            <a:r>
              <a:rPr lang="en-US" sz="2000" dirty="0" smtClean="0"/>
              <a:t>High PM10 concentrations were found mainly in the first days of the campaign because of the weather conditions;</a:t>
            </a:r>
          </a:p>
          <a:p>
            <a:pPr marL="0" indent="0" algn="just">
              <a:buNone/>
            </a:pPr>
            <a:endParaRPr lang="en-US" sz="2000" dirty="0" smtClean="0"/>
          </a:p>
          <a:p>
            <a:pPr algn="just">
              <a:buBlip>
                <a:blip r:embed="rId3"/>
              </a:buBlip>
            </a:pPr>
            <a:r>
              <a:rPr lang="en-US" sz="2000" dirty="0" smtClean="0"/>
              <a:t>In July 23 was observed by LIDAR a plume over the MAV around 2km in altitude. The HYSPLIT model results show a backward trajectory from the central area of Brazil indicating that it is arriving in </a:t>
            </a:r>
            <a:r>
              <a:rPr lang="en-US" sz="2000" dirty="0" err="1" smtClean="0"/>
              <a:t>Vitória</a:t>
            </a:r>
            <a:r>
              <a:rPr lang="en-US" sz="2000" dirty="0" smtClean="0"/>
              <a:t> region.  </a:t>
            </a:r>
          </a:p>
          <a:p>
            <a:pPr algn="just">
              <a:buBlip>
                <a:blip r:embed="rId3"/>
              </a:buBlip>
            </a:pPr>
            <a:endParaRPr lang="en-US" sz="2000" dirty="0"/>
          </a:p>
          <a:p>
            <a:pPr marL="0" indent="0" algn="just">
              <a:buNone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EF31D-C151-447E-82D2-A3D2145EB46D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78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EF31D-C151-447E-82D2-A3D2145EB46D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0" y="2357438"/>
            <a:ext cx="9180513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87000"/>
              </a:lnSpc>
            </a:pPr>
            <a:endParaRPr lang="en-GB" sz="4000" dirty="0">
              <a:latin typeface="Comic Sans MS" panose="030F0702030302020204" pitchFamily="66" charset="0"/>
            </a:endParaRPr>
          </a:p>
          <a:p>
            <a:pPr algn="ctr">
              <a:lnSpc>
                <a:spcPct val="87000"/>
              </a:lnSpc>
            </a:pPr>
            <a:r>
              <a:rPr lang="en-GB" sz="4000" dirty="0">
                <a:latin typeface="Comic Sans MS" panose="030F0702030302020204" pitchFamily="66" charset="0"/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308870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MOTIVATION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EF31D-C151-447E-82D2-A3D2145EB46D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" name="Retângulo 2"/>
          <p:cNvSpPr/>
          <p:nvPr/>
        </p:nvSpPr>
        <p:spPr>
          <a:xfrm>
            <a:off x="0" y="1417638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buBlip>
                <a:blip r:embed="rId3"/>
              </a:buBlip>
            </a:pPr>
            <a:r>
              <a:rPr lang="en-US" sz="2400" dirty="0" smtClean="0">
                <a:latin typeface="+mn-lt"/>
              </a:rPr>
              <a:t>Complex </a:t>
            </a:r>
            <a:r>
              <a:rPr lang="en-US" sz="2400" dirty="0">
                <a:latin typeface="+mn-lt"/>
              </a:rPr>
              <a:t>topography and coastal interactions, the MAV provides a </a:t>
            </a:r>
            <a:r>
              <a:rPr lang="en-US" sz="2400" dirty="0" smtClean="0">
                <a:latin typeface="+mn-lt"/>
              </a:rPr>
              <a:t>difficult </a:t>
            </a:r>
            <a:r>
              <a:rPr lang="en-US" sz="2400" dirty="0">
                <a:latin typeface="+mn-lt"/>
              </a:rPr>
              <a:t>test for </a:t>
            </a:r>
            <a:r>
              <a:rPr lang="en-US" sz="2400" dirty="0" smtClean="0">
                <a:latin typeface="+mn-lt"/>
              </a:rPr>
              <a:t>Air </a:t>
            </a:r>
            <a:r>
              <a:rPr lang="en-US" sz="2400" dirty="0">
                <a:latin typeface="+mn-lt"/>
              </a:rPr>
              <a:t>Q</a:t>
            </a:r>
            <a:r>
              <a:rPr lang="en-US" sz="2400" dirty="0" smtClean="0">
                <a:latin typeface="+mn-lt"/>
              </a:rPr>
              <a:t>uality </a:t>
            </a:r>
            <a:r>
              <a:rPr lang="en-US" sz="2400" dirty="0">
                <a:latin typeface="+mn-lt"/>
              </a:rPr>
              <a:t>M</a:t>
            </a:r>
            <a:r>
              <a:rPr lang="en-US" sz="2400" dirty="0" smtClean="0">
                <a:latin typeface="+mn-lt"/>
              </a:rPr>
              <a:t>odels </a:t>
            </a:r>
            <a:r>
              <a:rPr lang="en-US" sz="2400" dirty="0">
                <a:latin typeface="+mn-lt"/>
              </a:rPr>
              <a:t>(</a:t>
            </a:r>
            <a:r>
              <a:rPr lang="en-US" sz="2400" dirty="0" smtClean="0">
                <a:latin typeface="+mn-lt"/>
              </a:rPr>
              <a:t>AQMs).</a:t>
            </a:r>
          </a:p>
          <a:p>
            <a:pPr lvl="0" algn="just"/>
            <a:endParaRPr lang="en-US" sz="2400" dirty="0">
              <a:latin typeface="+mn-lt"/>
            </a:endParaRPr>
          </a:p>
          <a:p>
            <a:pPr lvl="0" algn="just">
              <a:buBlip>
                <a:blip r:embed="rId3"/>
              </a:buBlip>
            </a:pPr>
            <a:endParaRPr lang="en-US" sz="2400" dirty="0" smtClean="0">
              <a:latin typeface="+mn-lt"/>
            </a:endParaRPr>
          </a:p>
          <a:p>
            <a:pPr lvl="0" algn="just">
              <a:buBlip>
                <a:blip r:embed="rId3"/>
              </a:buBlip>
            </a:pPr>
            <a:endParaRPr lang="en-US" sz="2400" dirty="0">
              <a:latin typeface="+mn-lt"/>
            </a:endParaRPr>
          </a:p>
          <a:p>
            <a:pPr lvl="0" algn="just">
              <a:buBlip>
                <a:blip r:embed="rId3"/>
              </a:buBlip>
            </a:pPr>
            <a:endParaRPr lang="en-US" sz="2400" dirty="0" smtClean="0">
              <a:latin typeface="+mn-lt"/>
            </a:endParaRPr>
          </a:p>
          <a:p>
            <a:pPr lvl="0" algn="just">
              <a:buBlip>
                <a:blip r:embed="rId3"/>
              </a:buBlip>
            </a:pPr>
            <a:endParaRPr lang="en-US" sz="2400" dirty="0">
              <a:latin typeface="+mn-lt"/>
            </a:endParaRPr>
          </a:p>
          <a:p>
            <a:pPr lvl="0" algn="just"/>
            <a:endParaRPr lang="en-US" sz="2400" dirty="0" smtClean="0">
              <a:latin typeface="+mn-lt"/>
            </a:endParaRPr>
          </a:p>
        </p:txBody>
      </p:sp>
      <p:pic>
        <p:nvPicPr>
          <p:cNvPr id="7" name="Imagem 6" descr="VitoriaEstacoes03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38400" y="2207226"/>
            <a:ext cx="5899248" cy="465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59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52400" y="1219200"/>
            <a:ext cx="9296400" cy="2362200"/>
          </a:xfrm>
        </p:spPr>
        <p:txBody>
          <a:bodyPr/>
          <a:lstStyle/>
          <a:p>
            <a:r>
              <a:rPr lang="pt-BR" sz="2800" dirty="0" smtClean="0"/>
              <a:t>Vitória </a:t>
            </a:r>
            <a:r>
              <a:rPr lang="pt-BR" sz="2800" dirty="0" err="1" smtClean="0"/>
              <a:t>Urban</a:t>
            </a:r>
            <a:r>
              <a:rPr lang="pt-BR" sz="2800" dirty="0" smtClean="0"/>
              <a:t> </a:t>
            </a:r>
            <a:r>
              <a:rPr lang="pt-BR" sz="2800" dirty="0" err="1" smtClean="0"/>
              <a:t>Area</a:t>
            </a:r>
            <a:r>
              <a:rPr lang="pt-BR" sz="2800" dirty="0" smtClean="0"/>
              <a:t> </a:t>
            </a:r>
            <a:r>
              <a:rPr lang="pt-BR" sz="2800" dirty="0" err="1" smtClean="0"/>
              <a:t>is</a:t>
            </a:r>
            <a:r>
              <a:rPr lang="pt-BR" sz="2800" dirty="0" smtClean="0"/>
              <a:t> </a:t>
            </a:r>
            <a:r>
              <a:rPr lang="pt-BR" sz="2800" dirty="0" err="1" smtClean="0"/>
              <a:t>influenced</a:t>
            </a:r>
            <a:r>
              <a:rPr lang="pt-BR" sz="2800" dirty="0" smtClean="0"/>
              <a:t> </a:t>
            </a:r>
            <a:r>
              <a:rPr lang="pt-BR" sz="2800" dirty="0" err="1" smtClean="0"/>
              <a:t>by</a:t>
            </a:r>
            <a:r>
              <a:rPr lang="pt-BR" sz="2800" dirty="0" smtClean="0"/>
              <a:t> a </a:t>
            </a:r>
            <a:r>
              <a:rPr lang="pt-BR" sz="2800" dirty="0" err="1" smtClean="0"/>
              <a:t>mix</a:t>
            </a:r>
            <a:r>
              <a:rPr lang="pt-BR" sz="2800" dirty="0" smtClean="0"/>
              <a:t> </a:t>
            </a:r>
            <a:r>
              <a:rPr lang="pt-BR" sz="2800" dirty="0" err="1" smtClean="0"/>
              <a:t>of</a:t>
            </a:r>
            <a:r>
              <a:rPr lang="pt-BR" sz="2800" dirty="0" smtClean="0"/>
              <a:t> </a:t>
            </a:r>
            <a:r>
              <a:rPr lang="pt-BR" sz="2800" dirty="0" err="1" smtClean="0"/>
              <a:t>Meteorological</a:t>
            </a:r>
            <a:r>
              <a:rPr lang="pt-BR" sz="2800" dirty="0" smtClean="0"/>
              <a:t> </a:t>
            </a:r>
            <a:r>
              <a:rPr lang="pt-BR" sz="2800" dirty="0" err="1" smtClean="0"/>
              <a:t>Conditions</a:t>
            </a:r>
            <a:r>
              <a:rPr lang="pt-BR" sz="2800" dirty="0"/>
              <a:t>:</a:t>
            </a:r>
            <a:r>
              <a:rPr lang="pt-BR" sz="2800" dirty="0" smtClean="0"/>
              <a:t/>
            </a:r>
            <a:br>
              <a:rPr lang="pt-BR" sz="2800" dirty="0" smtClean="0"/>
            </a:br>
            <a:r>
              <a:rPr lang="pt-BR" sz="2800" b="1" dirty="0" smtClean="0">
                <a:solidFill>
                  <a:schemeClr val="tx2"/>
                </a:solidFill>
              </a:rPr>
              <a:t>Local </a:t>
            </a:r>
            <a:r>
              <a:rPr lang="pt-BR" sz="2800" b="1" dirty="0" err="1" smtClean="0">
                <a:solidFill>
                  <a:schemeClr val="tx2"/>
                </a:solidFill>
              </a:rPr>
              <a:t>Circulations</a:t>
            </a:r>
            <a:r>
              <a:rPr lang="pt-BR" sz="2800" b="1" dirty="0" smtClean="0">
                <a:solidFill>
                  <a:schemeClr val="tx2"/>
                </a:solidFill>
              </a:rPr>
              <a:t> (</a:t>
            </a:r>
            <a:r>
              <a:rPr lang="pt-BR" sz="2800" b="1" dirty="0" err="1" smtClean="0">
                <a:solidFill>
                  <a:schemeClr val="tx2"/>
                </a:solidFill>
              </a:rPr>
              <a:t>Sea</a:t>
            </a:r>
            <a:r>
              <a:rPr lang="pt-BR" sz="2800" b="1" dirty="0" smtClean="0">
                <a:solidFill>
                  <a:schemeClr val="tx2"/>
                </a:solidFill>
              </a:rPr>
              <a:t> + Mountain </a:t>
            </a:r>
            <a:r>
              <a:rPr lang="pt-BR" sz="2800" b="1" dirty="0" err="1" smtClean="0">
                <a:solidFill>
                  <a:schemeClr val="tx2"/>
                </a:solidFill>
              </a:rPr>
              <a:t>Breeze</a:t>
            </a:r>
            <a:r>
              <a:rPr lang="pt-BR" sz="2800" b="1" dirty="0" smtClean="0">
                <a:solidFill>
                  <a:schemeClr val="tx2"/>
                </a:solidFill>
              </a:rPr>
              <a:t>) </a:t>
            </a:r>
            <a:r>
              <a:rPr lang="pt-BR" sz="2800" b="1" dirty="0" err="1" smtClean="0">
                <a:solidFill>
                  <a:schemeClr val="tx2"/>
                </a:solidFill>
              </a:rPr>
              <a:t>and</a:t>
            </a:r>
            <a:r>
              <a:rPr lang="pt-BR" sz="2800" b="1" dirty="0" smtClean="0">
                <a:solidFill>
                  <a:schemeClr val="tx2"/>
                </a:solidFill>
              </a:rPr>
              <a:t/>
            </a:r>
            <a:br>
              <a:rPr lang="pt-BR" sz="2800" b="1" dirty="0" smtClean="0">
                <a:solidFill>
                  <a:schemeClr val="tx2"/>
                </a:solidFill>
              </a:rPr>
            </a:br>
            <a:r>
              <a:rPr lang="pt-BR" sz="2800" b="1" dirty="0" err="1" smtClean="0">
                <a:solidFill>
                  <a:schemeClr val="tx2"/>
                </a:solidFill>
              </a:rPr>
              <a:t>Synoptic</a:t>
            </a:r>
            <a:r>
              <a:rPr lang="pt-BR" sz="2800" b="1" dirty="0" smtClean="0">
                <a:solidFill>
                  <a:schemeClr val="tx2"/>
                </a:solidFill>
              </a:rPr>
              <a:t> </a:t>
            </a:r>
            <a:r>
              <a:rPr lang="pt-BR" sz="2800" b="1" dirty="0" err="1" smtClean="0">
                <a:solidFill>
                  <a:schemeClr val="tx2"/>
                </a:solidFill>
              </a:rPr>
              <a:t>Conditions</a:t>
            </a:r>
            <a:r>
              <a:rPr lang="pt-BR" sz="2800" b="1" dirty="0" smtClean="0">
                <a:solidFill>
                  <a:schemeClr val="tx2"/>
                </a:solidFill>
              </a:rPr>
              <a:t> (High </a:t>
            </a:r>
            <a:r>
              <a:rPr lang="pt-BR" sz="2800" b="1" dirty="0" err="1" smtClean="0">
                <a:solidFill>
                  <a:schemeClr val="tx2"/>
                </a:solidFill>
              </a:rPr>
              <a:t>Pressure</a:t>
            </a:r>
            <a:r>
              <a:rPr lang="pt-BR" sz="2800" b="1" dirty="0" smtClean="0">
                <a:solidFill>
                  <a:schemeClr val="tx2"/>
                </a:solidFill>
              </a:rPr>
              <a:t> </a:t>
            </a:r>
            <a:r>
              <a:rPr lang="pt-BR" sz="2800" b="1" dirty="0" err="1" smtClean="0">
                <a:solidFill>
                  <a:schemeClr val="tx2"/>
                </a:solidFill>
              </a:rPr>
              <a:t>and</a:t>
            </a:r>
            <a:r>
              <a:rPr lang="pt-BR" sz="2800" b="1" dirty="0" smtClean="0">
                <a:solidFill>
                  <a:schemeClr val="tx2"/>
                </a:solidFill>
              </a:rPr>
              <a:t> CF)</a:t>
            </a:r>
            <a:endParaRPr lang="pt-BR" sz="2800" b="1" dirty="0">
              <a:solidFill>
                <a:schemeClr val="tx2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EF31D-C151-447E-82D2-A3D2145EB46D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200400"/>
            <a:ext cx="8991600" cy="3587274"/>
          </a:xfrm>
          <a:prstGeom prst="rect">
            <a:avLst/>
          </a:prstGeom>
        </p:spPr>
      </p:pic>
      <p:sp>
        <p:nvSpPr>
          <p:cNvPr id="6" name="Título 5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smtClean="0"/>
              <a:t>MOTIVATION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2194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300" name="CaptureWiz002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-38017"/>
            <a:ext cx="9620250" cy="690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5638800" y="4572001"/>
            <a:ext cx="762000" cy="24622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000" dirty="0">
                <a:solidFill>
                  <a:srgbClr val="FFFF00"/>
                </a:solidFill>
              </a:rPr>
              <a:t>V</a:t>
            </a:r>
            <a:r>
              <a:rPr lang="pt-BR" sz="1000" dirty="0" smtClean="0">
                <a:solidFill>
                  <a:srgbClr val="FFFF00"/>
                </a:solidFill>
              </a:rPr>
              <a:t>ITÓRIA</a:t>
            </a:r>
            <a:endParaRPr lang="pt-BR" sz="1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82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93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393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930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3930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200" y="162801"/>
            <a:ext cx="9350375" cy="817927"/>
          </a:xfrm>
        </p:spPr>
        <p:txBody>
          <a:bodyPr/>
          <a:lstStyle/>
          <a:p>
            <a:r>
              <a:rPr lang="pt-BR" dirty="0" smtClean="0">
                <a:cs typeface="Times New Roman" pitchFamily="18" charset="0"/>
              </a:rPr>
              <a:t>ESPIRITO SANTO STATE</a:t>
            </a:r>
            <a:endParaRPr lang="pt-BR" dirty="0">
              <a:cs typeface="Times New Roman" pitchFamily="18" charset="0"/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2514600" y="1334979"/>
            <a:ext cx="4683224" cy="5297760"/>
            <a:chOff x="2814452" y="1235034"/>
            <a:chExt cx="4275117" cy="5047013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 l="36513" t="22076" r="36092" b="10095"/>
            <a:stretch>
              <a:fillRect/>
            </a:stretch>
          </p:blipFill>
          <p:spPr bwMode="auto">
            <a:xfrm>
              <a:off x="2814452" y="1235034"/>
              <a:ext cx="4275117" cy="5047013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</p:pic>
        <p:sp>
          <p:nvSpPr>
            <p:cNvPr id="14" name="Elipse 13"/>
            <p:cNvSpPr/>
            <p:nvPr/>
          </p:nvSpPr>
          <p:spPr>
            <a:xfrm rot="2521437">
              <a:off x="5602045" y="4397382"/>
              <a:ext cx="207030" cy="53454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Elipse 14"/>
            <p:cNvSpPr/>
            <p:nvPr/>
          </p:nvSpPr>
          <p:spPr>
            <a:xfrm rot="2521437">
              <a:off x="5080157" y="5006801"/>
              <a:ext cx="310533" cy="50911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Elipse 15"/>
            <p:cNvSpPr/>
            <p:nvPr/>
          </p:nvSpPr>
          <p:spPr>
            <a:xfrm rot="2521437">
              <a:off x="4578916" y="5722303"/>
              <a:ext cx="312883" cy="50650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Elipse 16"/>
            <p:cNvSpPr/>
            <p:nvPr/>
          </p:nvSpPr>
          <p:spPr>
            <a:xfrm rot="823235">
              <a:off x="6402372" y="2717343"/>
              <a:ext cx="322894" cy="70483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Elipse 17"/>
            <p:cNvSpPr/>
            <p:nvPr/>
          </p:nvSpPr>
          <p:spPr>
            <a:xfrm rot="823235">
              <a:off x="6042332" y="3601253"/>
              <a:ext cx="322894" cy="70483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9" name="Retângulo 18"/>
          <p:cNvSpPr/>
          <p:nvPr/>
        </p:nvSpPr>
        <p:spPr>
          <a:xfrm>
            <a:off x="7668344" y="6525344"/>
            <a:ext cx="141672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en-US" sz="1000" b="0" dirty="0" err="1" smtClean="0">
                <a:latin typeface="Arial" pitchFamily="34" charset="0"/>
                <a:cs typeface="Arial" pitchFamily="34" charset="0"/>
              </a:rPr>
              <a:t>Fonte</a:t>
            </a:r>
            <a:r>
              <a:rPr lang="pt-BR" sz="1000" b="0" dirty="0" smtClean="0">
                <a:latin typeface="Arial" pitchFamily="34" charset="0"/>
                <a:cs typeface="Arial" pitchFamily="34" charset="0"/>
              </a:rPr>
              <a:t> : </a:t>
            </a:r>
            <a:r>
              <a:rPr lang="pt-PT" sz="1000" b="0" dirty="0" smtClean="0">
                <a:latin typeface="Arial" pitchFamily="34" charset="0"/>
                <a:cs typeface="Arial" pitchFamily="34" charset="0"/>
              </a:rPr>
              <a:t>IJSN. (2012).</a:t>
            </a:r>
            <a:endParaRPr lang="en-US" altLang="en-US" sz="1000" b="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73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108277"/>
            <a:ext cx="9144002" cy="1034723"/>
          </a:xfrm>
          <a:solidFill>
            <a:schemeClr val="bg1"/>
          </a:solidFill>
        </p:spPr>
        <p:txBody>
          <a:bodyPr/>
          <a:lstStyle/>
          <a:p>
            <a:r>
              <a:rPr lang="pt-BR" dirty="0" err="1" smtClean="0"/>
              <a:t>Area</a:t>
            </a:r>
            <a:r>
              <a:rPr lang="pt-BR" dirty="0" smtClean="0"/>
              <a:t> </a:t>
            </a:r>
            <a:r>
              <a:rPr lang="pt-BR" dirty="0" err="1" smtClean="0"/>
              <a:t>of</a:t>
            </a:r>
            <a:r>
              <a:rPr lang="pt-BR" dirty="0" smtClean="0"/>
              <a:t> </a:t>
            </a:r>
            <a:r>
              <a:rPr lang="pt-BR" dirty="0" err="1" smtClean="0"/>
              <a:t>Study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5410200" y="6581001"/>
            <a:ext cx="37338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200" b="0" dirty="0" err="1" smtClean="0"/>
              <a:t>Source</a:t>
            </a:r>
            <a:r>
              <a:rPr lang="pt-BR" sz="1200" b="0" dirty="0" smtClean="0"/>
              <a:t>: IEMA, 2008; IBGE, 2009; IJSN, 2012</a:t>
            </a:r>
            <a:endParaRPr lang="pt-BR" sz="1200" b="0" dirty="0"/>
          </a:p>
        </p:txBody>
      </p:sp>
      <p:pic>
        <p:nvPicPr>
          <p:cNvPr id="8" name="Imagem 7" descr="C:\Users\alexandre\Desktop\RMGV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011" y="1034722"/>
            <a:ext cx="4463122" cy="560834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Tabela 3"/>
          <p:cNvGraphicFramePr>
            <a:graphicFrameLocks noGrp="1"/>
          </p:cNvGraphicFramePr>
          <p:nvPr>
            <p:extLst/>
          </p:nvPr>
        </p:nvGraphicFramePr>
        <p:xfrm>
          <a:off x="5681540" y="1052736"/>
          <a:ext cx="3385749" cy="3744418"/>
        </p:xfrm>
        <a:graphic>
          <a:graphicData uri="http://schemas.openxmlformats.org/drawingml/2006/table">
            <a:tbl>
              <a:tblPr firstRow="1" firstCol="1" bandRow="1">
                <a:tableStyleId>{125E5076-3810-47DD-B79F-674D7AD40C01}</a:tableStyleId>
              </a:tblPr>
              <a:tblGrid>
                <a:gridCol w="1122708"/>
                <a:gridCol w="1134458"/>
                <a:gridCol w="1128583"/>
              </a:tblGrid>
              <a:tr h="3120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Municípios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BEFF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área (km²) 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BEFF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Habitantes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BEFFF8"/>
                    </a:solidFill>
                  </a:tcPr>
                </a:tc>
              </a:tr>
              <a:tr h="3120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Guarapari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74D2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595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74D2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105.286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74D2FC"/>
                    </a:solidFill>
                  </a:tcPr>
                </a:tc>
              </a:tr>
              <a:tr h="3120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Serra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74D2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554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BEFF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409.267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BEFFF8"/>
                    </a:solidFill>
                  </a:tcPr>
                </a:tc>
              </a:tr>
              <a:tr h="3120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Viana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74D2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312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74D2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65.001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74D2FC"/>
                    </a:solidFill>
                  </a:tcPr>
                </a:tc>
              </a:tr>
              <a:tr h="3120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Fundão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74D2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287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BEFF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17.025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BEFFF8"/>
                    </a:solidFill>
                  </a:tcPr>
                </a:tc>
              </a:tr>
              <a:tr h="3120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Cariacica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74D2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274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74D2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348.738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74D2FC"/>
                    </a:solidFill>
                  </a:tcPr>
                </a:tc>
              </a:tr>
              <a:tr h="3120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Vila Velha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74D2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212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BEFF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414.586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BEFFF8"/>
                    </a:solidFill>
                  </a:tcPr>
                </a:tc>
              </a:tr>
              <a:tr h="3120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Vitória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74D2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99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74D2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327.801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74D2FC"/>
                    </a:solidFill>
                  </a:tcPr>
                </a:tc>
              </a:tr>
              <a:tr h="3120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RGV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74D2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1451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BEFF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1.565.393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BEFFF8"/>
                    </a:solidFill>
                  </a:tcPr>
                </a:tc>
              </a:tr>
              <a:tr h="31203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RMGV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74D2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2.333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74D2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1.687.704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74D2FC"/>
                    </a:solidFill>
                  </a:tcPr>
                </a:tc>
              </a:tr>
              <a:tr h="62406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Espírito Santo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74D2F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46.184,10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BEFFF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</a:rPr>
                        <a:t>3.514.952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solidFill>
                      <a:srgbClr val="BEFFF8"/>
                    </a:solidFill>
                  </a:tcPr>
                </a:tc>
              </a:tr>
            </a:tbl>
          </a:graphicData>
        </a:graphic>
      </p:graphicFrame>
      <p:sp>
        <p:nvSpPr>
          <p:cNvPr id="5" name="Retângulo 4"/>
          <p:cNvSpPr/>
          <p:nvPr/>
        </p:nvSpPr>
        <p:spPr>
          <a:xfrm>
            <a:off x="1129828" y="6541957"/>
            <a:ext cx="288207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0" dirty="0" err="1" smtClean="0"/>
              <a:t>Source</a:t>
            </a:r>
            <a:r>
              <a:rPr lang="pt-BR" sz="1200" b="0" dirty="0" smtClean="0"/>
              <a:t>: </a:t>
            </a:r>
            <a:r>
              <a:rPr lang="pt-BR" sz="1200" b="0" dirty="0"/>
              <a:t>http://www.vitoria-es-brasil.com</a:t>
            </a:r>
          </a:p>
        </p:txBody>
      </p:sp>
      <p:sp>
        <p:nvSpPr>
          <p:cNvPr id="9" name="Retângulo 8"/>
          <p:cNvSpPr/>
          <p:nvPr/>
        </p:nvSpPr>
        <p:spPr bwMode="auto">
          <a:xfrm>
            <a:off x="1907704" y="2060848"/>
            <a:ext cx="3024336" cy="302433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7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10" name="Seta para a direita 9"/>
          <p:cNvSpPr/>
          <p:nvPr/>
        </p:nvSpPr>
        <p:spPr bwMode="auto">
          <a:xfrm>
            <a:off x="4942673" y="3573017"/>
            <a:ext cx="1008112" cy="26588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75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5687616" y="5565826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/>
              <a:t>Industrial </a:t>
            </a:r>
            <a:r>
              <a:rPr lang="pt-BR" sz="1200" b="1" dirty="0" err="1" smtClean="0"/>
              <a:t>Sources</a:t>
            </a:r>
            <a:r>
              <a:rPr lang="pt-BR" sz="1200" b="1" dirty="0" smtClean="0"/>
              <a:t> in MAV - 50 </a:t>
            </a:r>
            <a:r>
              <a:rPr lang="pt-BR" sz="1200" b="1" dirty="0" err="1" smtClean="0"/>
              <a:t>to</a:t>
            </a:r>
            <a:r>
              <a:rPr lang="pt-BR" sz="1200" b="1" dirty="0" smtClean="0"/>
              <a:t> 65%</a:t>
            </a:r>
            <a:endParaRPr lang="pt-BR" sz="1200" b="1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5687616" y="5842825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err="1" smtClean="0"/>
              <a:t>Around</a:t>
            </a:r>
            <a:r>
              <a:rPr lang="pt-BR" sz="1200" b="1" dirty="0" smtClean="0"/>
              <a:t>  50% </a:t>
            </a:r>
            <a:r>
              <a:rPr lang="pt-BR" sz="1200" b="1" dirty="0" err="1" smtClean="0"/>
              <a:t>of</a:t>
            </a:r>
            <a:r>
              <a:rPr lang="pt-BR" sz="1200" b="1" dirty="0" smtClean="0"/>
              <a:t> </a:t>
            </a:r>
            <a:r>
              <a:rPr lang="pt-BR" sz="1200" b="1" dirty="0" err="1" smtClean="0"/>
              <a:t>the</a:t>
            </a:r>
            <a:r>
              <a:rPr lang="pt-BR" sz="1200" b="1" dirty="0" smtClean="0"/>
              <a:t> </a:t>
            </a:r>
            <a:r>
              <a:rPr lang="pt-BR" sz="1200" b="1" dirty="0" err="1" smtClean="0"/>
              <a:t>population</a:t>
            </a:r>
            <a:r>
              <a:rPr lang="pt-BR" sz="1200" b="1" dirty="0" smtClean="0"/>
              <a:t> are in </a:t>
            </a:r>
            <a:r>
              <a:rPr lang="pt-BR" sz="1200" b="1" dirty="0" err="1" smtClean="0"/>
              <a:t>the</a:t>
            </a:r>
            <a:r>
              <a:rPr lang="pt-BR" sz="1200" b="1" dirty="0" smtClean="0"/>
              <a:t> MAV</a:t>
            </a:r>
            <a:endParaRPr lang="pt-BR" sz="1200" b="1" dirty="0"/>
          </a:p>
        </p:txBody>
      </p:sp>
    </p:spTree>
    <p:extLst>
      <p:ext uri="{BB962C8B-B14F-4D97-AF65-F5344CB8AC3E}">
        <p14:creationId xmlns:p14="http://schemas.microsoft.com/office/powerpoint/2010/main" val="408009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  <p:bldP spid="3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Metodologia                      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30" y="0"/>
            <a:ext cx="9168902" cy="6808305"/>
          </a:xfrm>
          <a:prstGeom prst="rect">
            <a:avLst/>
          </a:prstGeom>
          <a:ln cmpd="sng">
            <a:solidFill>
              <a:schemeClr val="tx1"/>
            </a:solidFill>
          </a:ln>
        </p:spPr>
      </p:pic>
      <p:sp>
        <p:nvSpPr>
          <p:cNvPr id="4" name="CaixaDeTexto 3"/>
          <p:cNvSpPr txBox="1"/>
          <p:nvPr/>
        </p:nvSpPr>
        <p:spPr>
          <a:xfrm>
            <a:off x="7164288" y="476672"/>
            <a:ext cx="720080" cy="2031325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t-BR" sz="1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PTS PM</a:t>
            </a:r>
            <a:r>
              <a:rPr lang="pt-BR" sz="1400" baseline="-25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10</a:t>
            </a:r>
            <a:r>
              <a:rPr lang="pt-BR" sz="1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 SO</a:t>
            </a:r>
            <a:r>
              <a:rPr lang="pt-BR" sz="1400" baseline="-25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2</a:t>
            </a:r>
            <a:r>
              <a:rPr lang="pt-BR" sz="1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t-BR" sz="14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CO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t-BR" sz="1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NO</a:t>
            </a:r>
            <a:r>
              <a:rPr lang="pt-BR" sz="1400" baseline="-25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X</a:t>
            </a:r>
            <a:r>
              <a:rPr lang="pt-BR" sz="1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 O</a:t>
            </a:r>
            <a:r>
              <a:rPr lang="pt-BR" sz="1400" baseline="-25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3</a:t>
            </a:r>
          </a:p>
        </p:txBody>
      </p:sp>
      <p:cxnSp>
        <p:nvCxnSpPr>
          <p:cNvPr id="6" name="Conector angulado 5"/>
          <p:cNvCxnSpPr/>
          <p:nvPr/>
        </p:nvCxnSpPr>
        <p:spPr bwMode="auto">
          <a:xfrm>
            <a:off x="5329844" y="1293946"/>
            <a:ext cx="1834444" cy="206614"/>
          </a:xfrm>
          <a:prstGeom prst="bentConnector3">
            <a:avLst/>
          </a:prstGeom>
          <a:noFill/>
          <a:ln w="254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CaixaDeTexto 11"/>
          <p:cNvSpPr txBox="1"/>
          <p:nvPr/>
        </p:nvSpPr>
        <p:spPr>
          <a:xfrm>
            <a:off x="1403648" y="692696"/>
            <a:ext cx="2025952" cy="101790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t-BR" sz="1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PTS, PM</a:t>
            </a:r>
            <a:r>
              <a:rPr lang="pt-BR" sz="1400" baseline="-25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10</a:t>
            </a:r>
            <a:r>
              <a:rPr lang="pt-BR" sz="1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, SO</a:t>
            </a:r>
            <a:r>
              <a:rPr lang="pt-BR" sz="1400" baseline="-25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2</a:t>
            </a:r>
            <a:r>
              <a:rPr lang="pt-BR" sz="1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, CO, NO</a:t>
            </a:r>
            <a:r>
              <a:rPr lang="pt-BR" sz="1400" baseline="-25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X</a:t>
            </a:r>
            <a:r>
              <a:rPr lang="pt-BR" sz="1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, O</a:t>
            </a:r>
            <a:r>
              <a:rPr lang="pt-BR" sz="1400" baseline="-25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3</a:t>
            </a:r>
            <a:r>
              <a:rPr lang="pt-BR" sz="1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, DD, VV, UR, PP, P, T e I</a:t>
            </a:r>
            <a:endParaRPr lang="pt-BR" sz="1400" baseline="-25000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cxnSp>
        <p:nvCxnSpPr>
          <p:cNvPr id="14" name="Conector angulado 13"/>
          <p:cNvCxnSpPr/>
          <p:nvPr/>
        </p:nvCxnSpPr>
        <p:spPr bwMode="auto">
          <a:xfrm rot="10800000">
            <a:off x="3419872" y="1172352"/>
            <a:ext cx="1728192" cy="1080120"/>
          </a:xfrm>
          <a:prstGeom prst="bentConnector3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CaixaDeTexto 16"/>
          <p:cNvSpPr txBox="1"/>
          <p:nvPr/>
        </p:nvSpPr>
        <p:spPr>
          <a:xfrm>
            <a:off x="395536" y="2204864"/>
            <a:ext cx="1800200" cy="694742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t-BR" sz="1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PTS, PM</a:t>
            </a:r>
            <a:r>
              <a:rPr lang="pt-BR" sz="1400" baseline="-25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10</a:t>
            </a:r>
            <a:r>
              <a:rPr lang="pt-BR" sz="1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, SO</a:t>
            </a:r>
            <a:r>
              <a:rPr lang="pt-BR" sz="1400" baseline="-25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2</a:t>
            </a:r>
            <a:r>
              <a:rPr lang="pt-BR" sz="1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, NO</a:t>
            </a:r>
            <a:r>
              <a:rPr lang="pt-BR" sz="1400" baseline="-25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X </a:t>
            </a:r>
            <a:r>
              <a:rPr lang="pt-BR" sz="1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, DD e V </a:t>
            </a:r>
            <a:r>
              <a:rPr lang="pt-BR" sz="14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V</a:t>
            </a:r>
            <a:endParaRPr lang="pt-BR" sz="1400" baseline="-25000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cxnSp>
        <p:nvCxnSpPr>
          <p:cNvPr id="18" name="Conector angulado 17"/>
          <p:cNvCxnSpPr/>
          <p:nvPr/>
        </p:nvCxnSpPr>
        <p:spPr bwMode="auto">
          <a:xfrm rot="10800000">
            <a:off x="2195736" y="2603819"/>
            <a:ext cx="2628292" cy="389225"/>
          </a:xfrm>
          <a:prstGeom prst="bentConnector3">
            <a:avLst>
              <a:gd name="adj1" fmla="val 66655"/>
            </a:avLst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3" name="CaixaDeTexto 22"/>
          <p:cNvSpPr txBox="1"/>
          <p:nvPr/>
        </p:nvSpPr>
        <p:spPr>
          <a:xfrm>
            <a:off x="395536" y="3351915"/>
            <a:ext cx="2160240" cy="73866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t-BR" sz="1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PTS, PM</a:t>
            </a:r>
            <a:r>
              <a:rPr lang="pt-BR" sz="1400" baseline="-25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10</a:t>
            </a:r>
            <a:r>
              <a:rPr lang="pt-BR" sz="1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, SO</a:t>
            </a:r>
            <a:r>
              <a:rPr lang="pt-BR" sz="1400" baseline="-25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2</a:t>
            </a:r>
            <a:r>
              <a:rPr lang="pt-BR" sz="1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, CO, NO</a:t>
            </a:r>
            <a:r>
              <a:rPr lang="pt-BR" sz="1400" baseline="-25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X</a:t>
            </a:r>
            <a:r>
              <a:rPr lang="pt-BR" sz="1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, HC, O</a:t>
            </a:r>
            <a:r>
              <a:rPr lang="pt-BR" sz="1400" baseline="-25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3</a:t>
            </a:r>
            <a:r>
              <a:rPr lang="pt-BR" sz="1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 , DD e V </a:t>
            </a:r>
            <a:r>
              <a:rPr lang="pt-BR" sz="14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V</a:t>
            </a:r>
            <a:endParaRPr lang="pt-BR" sz="1400" baseline="-25000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cxnSp>
        <p:nvCxnSpPr>
          <p:cNvPr id="24" name="Conector angulado 23"/>
          <p:cNvCxnSpPr/>
          <p:nvPr/>
        </p:nvCxnSpPr>
        <p:spPr bwMode="auto">
          <a:xfrm rot="10800000">
            <a:off x="2591780" y="3752992"/>
            <a:ext cx="1773924" cy="792088"/>
          </a:xfrm>
          <a:prstGeom prst="bentConnector3">
            <a:avLst>
              <a:gd name="adj1" fmla="val 34097"/>
            </a:avLst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CaixaDeTexto 25"/>
          <p:cNvSpPr txBox="1"/>
          <p:nvPr/>
        </p:nvSpPr>
        <p:spPr>
          <a:xfrm>
            <a:off x="6158284" y="3801937"/>
            <a:ext cx="2736303" cy="415498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t-BR" sz="1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PTS, PM</a:t>
            </a:r>
            <a:r>
              <a:rPr lang="pt-BR" sz="1400" baseline="-25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10</a:t>
            </a:r>
            <a:r>
              <a:rPr lang="pt-BR" sz="1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, SO</a:t>
            </a:r>
            <a:r>
              <a:rPr lang="pt-BR" sz="1400" baseline="-25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2</a:t>
            </a:r>
            <a:r>
              <a:rPr lang="pt-BR" sz="1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, CO, NO</a:t>
            </a:r>
            <a:r>
              <a:rPr lang="pt-BR" sz="1400" baseline="-25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X</a:t>
            </a:r>
            <a:r>
              <a:rPr lang="pt-BR" sz="1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, HC</a:t>
            </a:r>
            <a:endParaRPr lang="pt-BR" sz="1400" baseline="-25000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cxnSp>
        <p:nvCxnSpPr>
          <p:cNvPr id="27" name="Conector angulado 26"/>
          <p:cNvCxnSpPr/>
          <p:nvPr/>
        </p:nvCxnSpPr>
        <p:spPr bwMode="auto">
          <a:xfrm flipV="1">
            <a:off x="3471784" y="4015112"/>
            <a:ext cx="2664296" cy="720080"/>
          </a:xfrm>
          <a:prstGeom prst="bentConnector3">
            <a:avLst>
              <a:gd name="adj1" fmla="val 86932"/>
            </a:avLst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CaixaDeTexto 35"/>
          <p:cNvSpPr txBox="1"/>
          <p:nvPr/>
        </p:nvSpPr>
        <p:spPr>
          <a:xfrm>
            <a:off x="6340829" y="4453662"/>
            <a:ext cx="1471532" cy="41549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t-BR" sz="1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PM</a:t>
            </a:r>
            <a:r>
              <a:rPr lang="pt-BR" sz="1400" baseline="-25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10</a:t>
            </a:r>
            <a:r>
              <a:rPr lang="pt-BR" sz="1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  e SO</a:t>
            </a:r>
            <a:r>
              <a:rPr lang="pt-BR" sz="1400" baseline="-25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2</a:t>
            </a:r>
            <a:endParaRPr lang="pt-BR" sz="1400" baseline="-25000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cxnSp>
        <p:nvCxnSpPr>
          <p:cNvPr id="37" name="Conector angulado 36"/>
          <p:cNvCxnSpPr/>
          <p:nvPr/>
        </p:nvCxnSpPr>
        <p:spPr bwMode="auto">
          <a:xfrm flipV="1">
            <a:off x="4351112" y="4661411"/>
            <a:ext cx="1957464" cy="639797"/>
          </a:xfrm>
          <a:prstGeom prst="bentConnector3">
            <a:avLst>
              <a:gd name="adj1" fmla="val 84527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3" name="CaixaDeTexto 42"/>
          <p:cNvSpPr txBox="1"/>
          <p:nvPr/>
        </p:nvSpPr>
        <p:spPr>
          <a:xfrm>
            <a:off x="6221561" y="5173742"/>
            <a:ext cx="2382888" cy="73866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t-BR" sz="1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PTS, PM</a:t>
            </a:r>
            <a:r>
              <a:rPr lang="pt-BR" sz="1400" baseline="-25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10</a:t>
            </a:r>
            <a:r>
              <a:rPr lang="pt-BR" sz="1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, SO</a:t>
            </a:r>
            <a:r>
              <a:rPr lang="pt-BR" sz="1400" baseline="-25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2</a:t>
            </a:r>
            <a:r>
              <a:rPr lang="pt-BR" sz="1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, CO, NO</a:t>
            </a:r>
            <a:r>
              <a:rPr lang="pt-BR" sz="1400" baseline="-25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X</a:t>
            </a:r>
            <a:r>
              <a:rPr lang="pt-BR" sz="1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, HC, O</a:t>
            </a:r>
            <a:r>
              <a:rPr lang="pt-BR" sz="1400" baseline="-25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3</a:t>
            </a:r>
            <a:r>
              <a:rPr lang="pt-BR" sz="1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, DV e V </a:t>
            </a:r>
            <a:r>
              <a:rPr lang="pt-BR" sz="14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V</a:t>
            </a:r>
            <a:endParaRPr lang="pt-BR" sz="1400" baseline="-25000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cxnSp>
        <p:nvCxnSpPr>
          <p:cNvPr id="44" name="Conector angulado 43"/>
          <p:cNvCxnSpPr/>
          <p:nvPr/>
        </p:nvCxnSpPr>
        <p:spPr bwMode="auto">
          <a:xfrm flipV="1">
            <a:off x="3851920" y="5517232"/>
            <a:ext cx="2336508" cy="203128"/>
          </a:xfrm>
          <a:prstGeom prst="bentConnector3">
            <a:avLst>
              <a:gd name="adj1" fmla="val 50000"/>
            </a:avLst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9" name="CaixaDeTexto 48"/>
          <p:cNvSpPr txBox="1"/>
          <p:nvPr/>
        </p:nvSpPr>
        <p:spPr>
          <a:xfrm>
            <a:off x="892299" y="5786433"/>
            <a:ext cx="2241976" cy="738664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pt-BR" sz="1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PTS, PM</a:t>
            </a:r>
            <a:r>
              <a:rPr lang="pt-BR" sz="1400" baseline="-25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10</a:t>
            </a:r>
            <a:r>
              <a:rPr lang="pt-BR" sz="1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, SO</a:t>
            </a:r>
            <a:r>
              <a:rPr lang="pt-BR" sz="1400" baseline="-25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2</a:t>
            </a:r>
            <a:r>
              <a:rPr lang="pt-BR" sz="1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, CO, NO</a:t>
            </a:r>
            <a:r>
              <a:rPr lang="pt-BR" sz="1400" baseline="-25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X</a:t>
            </a:r>
            <a:r>
              <a:rPr lang="pt-BR" sz="1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, O</a:t>
            </a:r>
            <a:r>
              <a:rPr lang="pt-BR" sz="1400" baseline="-250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3</a:t>
            </a:r>
            <a:r>
              <a:rPr lang="pt-BR" sz="1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pt-BR" sz="14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,</a:t>
            </a:r>
            <a:r>
              <a:rPr lang="pt-BR" sz="1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DD, V </a:t>
            </a:r>
            <a:r>
              <a:rPr lang="pt-BR" sz="140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V</a:t>
            </a:r>
            <a:r>
              <a:rPr lang="pt-BR" sz="14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 </a:t>
            </a:r>
            <a:r>
              <a:rPr lang="pt-BR" sz="14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e UR</a:t>
            </a:r>
            <a:endParaRPr lang="pt-BR" sz="1400" baseline="-25000" dirty="0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cxnSp>
        <p:nvCxnSpPr>
          <p:cNvPr id="52" name="Conector de seta reta 51"/>
          <p:cNvCxnSpPr/>
          <p:nvPr/>
        </p:nvCxnSpPr>
        <p:spPr bwMode="auto">
          <a:xfrm>
            <a:off x="1907704" y="5301208"/>
            <a:ext cx="0" cy="0"/>
          </a:xfrm>
          <a:prstGeom prst="straightConnector1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5" name="Conector de seta reta 54"/>
          <p:cNvCxnSpPr/>
          <p:nvPr/>
        </p:nvCxnSpPr>
        <p:spPr bwMode="auto">
          <a:xfrm>
            <a:off x="1962160" y="5379809"/>
            <a:ext cx="0" cy="425455"/>
          </a:xfrm>
          <a:prstGeom prst="straightConnector1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9495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7" grpId="0" animBg="1"/>
      <p:bldP spid="23" grpId="0" animBg="1"/>
      <p:bldP spid="26" grpId="0" animBg="1"/>
      <p:bldP spid="36" grpId="0" animBg="1"/>
      <p:bldP spid="43" grpId="0" animBg="1"/>
      <p:bldP spid="4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16759</TotalTime>
  <Words>1303</Words>
  <Application>Microsoft Office PowerPoint</Application>
  <PresentationFormat>Apresentação na tela (4:3)</PresentationFormat>
  <Paragraphs>245</Paragraphs>
  <Slides>32</Slides>
  <Notes>14</Notes>
  <HiddenSlides>0</HiddenSlides>
  <MMClips>1</MMClips>
  <ScaleCrop>false</ScaleCrop>
  <HeadingPairs>
    <vt:vector size="8" baseType="variant">
      <vt:variant>
        <vt:lpstr>Fontes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32</vt:i4>
      </vt:variant>
    </vt:vector>
  </HeadingPairs>
  <TitlesOfParts>
    <vt:vector size="46" baseType="lpstr">
      <vt:lpstr>MS PGothic</vt:lpstr>
      <vt:lpstr>Arial</vt:lpstr>
      <vt:lpstr>Arial Narrow</vt:lpstr>
      <vt:lpstr>Broadway</vt:lpstr>
      <vt:lpstr>Calibri</vt:lpstr>
      <vt:lpstr>Comic Sans MS</vt:lpstr>
      <vt:lpstr>Constantia</vt:lpstr>
      <vt:lpstr>Georgia</vt:lpstr>
      <vt:lpstr>Symbol</vt:lpstr>
      <vt:lpstr>Tahoma</vt:lpstr>
      <vt:lpstr>Times New Roman</vt:lpstr>
      <vt:lpstr>Wingdings</vt:lpstr>
      <vt:lpstr>Office Theme</vt:lpstr>
      <vt:lpstr>Document</vt:lpstr>
      <vt:lpstr>CMAQ Validation of Optical Parameters and PM10 Concentrations Based on LIDAR Experimental Campaign in the Metropolitan Area of Vitória - Brazil</vt:lpstr>
      <vt:lpstr>OUTLINE</vt:lpstr>
      <vt:lpstr>Motivation</vt:lpstr>
      <vt:lpstr>MOTIVATION</vt:lpstr>
      <vt:lpstr>Vitória Urban Area is influenced by a mix of Meteorological Conditions: Local Circulations (Sea + Mountain Breeze) and Synoptic Conditions (High Pressure and CF)</vt:lpstr>
      <vt:lpstr>Apresentação do PowerPoint</vt:lpstr>
      <vt:lpstr>ESPIRITO SANTO STATE</vt:lpstr>
      <vt:lpstr>Area of Study</vt:lpstr>
      <vt:lpstr>Metodologia                       </vt:lpstr>
      <vt:lpstr>Apresentação do PowerPoint</vt:lpstr>
      <vt:lpstr>Apresentação do PowerPoint</vt:lpstr>
      <vt:lpstr>Apresentação do PowerPoint</vt:lpstr>
      <vt:lpstr>Apresentação do PowerPoint</vt:lpstr>
      <vt:lpstr>Air Quality Monitoring Data</vt:lpstr>
      <vt:lpstr>Apresentação do PowerPoint</vt:lpstr>
      <vt:lpstr>Official Inventory Emission Data</vt:lpstr>
      <vt:lpstr>Lidar/Sodar Campaign Overview </vt:lpstr>
      <vt:lpstr>Lidar and Sodar Location</vt:lpstr>
      <vt:lpstr>Apresentação do PowerPoint</vt:lpstr>
      <vt:lpstr>Apresentação do PowerPoint</vt:lpstr>
      <vt:lpstr>Apresentação do PowerPoint</vt:lpstr>
      <vt:lpstr>Synoptic Weather Conditions</vt:lpstr>
      <vt:lpstr>Monitoring Station: PM10 (mg/m3) x Wind Speed (m/s)</vt:lpstr>
      <vt:lpstr>LIDAR RESULTS: day time</vt:lpstr>
      <vt:lpstr>HYSPLIT backward trajectories – 72 hours    Start: 23 July 2012 - 13 UTC </vt:lpstr>
      <vt:lpstr>July 23, 2012 – SMOKE PLUME</vt:lpstr>
      <vt:lpstr>SODAR RESULTS</vt:lpstr>
      <vt:lpstr>SODAR RESULTS</vt:lpstr>
      <vt:lpstr>CMAQ PRELIMINARY RESULTS</vt:lpstr>
      <vt:lpstr>Validation of the CMAQ AOD  Preliminary Results  (July 23, 2012) </vt:lpstr>
      <vt:lpstr>Summary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Taciana Albuquerque</cp:lastModifiedBy>
  <cp:revision>51</cp:revision>
  <dcterms:created xsi:type="dcterms:W3CDTF">2011-01-07T13:24:44Z</dcterms:created>
  <dcterms:modified xsi:type="dcterms:W3CDTF">2013-10-30T16:18:18Z</dcterms:modified>
</cp:coreProperties>
</file>