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3397" autoAdjust="0"/>
    <p:restoredTop sz="96533" autoAdjust="0"/>
  </p:normalViewPr>
  <p:slideViewPr>
    <p:cSldViewPr snapToGrid="0" snapToObjects="1" showGuides="1">
      <p:cViewPr>
        <p:scale>
          <a:sx n="100" d="100"/>
          <a:sy n="100" d="100"/>
        </p:scale>
        <p:origin x="-1344" y="-192"/>
      </p:cViewPr>
      <p:guideLst>
        <p:guide orient="horz" pos="2443"/>
        <p:guide pos="5759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8FE14-947A-DF4A-AD60-BC15813E957C}" type="datetimeFigureOut">
              <a:rPr lang="ja-JP" altLang="en-US" smtClean="0"/>
              <a:pPr/>
              <a:t>12.10.16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B856E-ACD3-4342-867E-3C2084A36CE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856E-ACD3-4342-867E-3C2084A36CE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856E-ACD3-4342-867E-3C2084A36CE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856E-ACD3-4342-867E-3C2084A36CE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0">
              <a:buFont typeface="Arial"/>
              <a:buNone/>
            </a:pPr>
            <a:endParaRPr kumimoji="1" lang="ja-JP" alt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856E-ACD3-4342-867E-3C2084A36CE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856E-ACD3-4342-867E-3C2084A36CE8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15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614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62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48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80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560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183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40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507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349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435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2410-C486-EC47-B91E-698D8365F761}" type="datetimeFigureOut">
              <a:rPr kumimoji="1" lang="ja-JP" altLang="en-US" smtClean="0"/>
              <a:pPr/>
              <a:t>12.10.16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29B-5718-7D45-9B49-81662CBE4A6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29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262" y="747815"/>
            <a:ext cx="9164486" cy="176136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ja-JP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INFLUENCE OF MODEL GRID RESOLUTION ON NO</a:t>
            </a:r>
            <a:r>
              <a:rPr lang="en-US" altLang="ja-JP" sz="4000" b="1" cap="all" baseline="-25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en-US" altLang="ja-JP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VERTICAL COLUMN DENSITIES OVER EAST ASIA</a:t>
            </a:r>
            <a:endParaRPr lang="ja-JP" altLang="ja-JP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505" y="2702652"/>
            <a:ext cx="9144000" cy="792000"/>
          </a:xfrm>
        </p:spPr>
        <p:txBody>
          <a:bodyPr wrap="none" lIns="0" tIns="0" rIns="0" bIns="0"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ja-JP" sz="4200" b="1" dirty="0" err="1" smtClean="0">
                <a:solidFill>
                  <a:schemeClr val="tx1"/>
                </a:solidFill>
              </a:rPr>
              <a:t>Kazuyo</a:t>
            </a:r>
            <a:r>
              <a:rPr lang="en-US" altLang="ja-JP" sz="4200" b="1" dirty="0" smtClean="0">
                <a:solidFill>
                  <a:schemeClr val="tx1"/>
                </a:solidFill>
              </a:rPr>
              <a:t> </a:t>
            </a:r>
            <a:r>
              <a:rPr lang="en-US" altLang="ja-JP" sz="4200" b="1" dirty="0" err="1" smtClean="0">
                <a:solidFill>
                  <a:schemeClr val="tx1"/>
                </a:solidFill>
              </a:rPr>
              <a:t>Yamaji</a:t>
            </a:r>
            <a:r>
              <a:rPr lang="en-US" altLang="ja-JP" sz="4200" b="1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ja-JP" sz="1700" dirty="0" smtClean="0">
                <a:solidFill>
                  <a:schemeClr val="tx1"/>
                </a:solidFill>
              </a:rPr>
              <a:t>Japan </a:t>
            </a:r>
            <a:r>
              <a:rPr lang="en-US" altLang="ja-JP" sz="1700" dirty="0">
                <a:solidFill>
                  <a:schemeClr val="tx1"/>
                </a:solidFill>
              </a:rPr>
              <a:t>Agency for Marine-Earth Science and Technology, Yokohama, </a:t>
            </a:r>
            <a:r>
              <a:rPr lang="en-US" altLang="ja-JP" sz="1700" dirty="0" smtClean="0">
                <a:solidFill>
                  <a:schemeClr val="tx1"/>
                </a:solidFill>
              </a:rPr>
              <a:t>Japan </a:t>
            </a:r>
          </a:p>
          <a:p>
            <a:pPr>
              <a:spcBef>
                <a:spcPts val="0"/>
              </a:spcBef>
            </a:pPr>
            <a:r>
              <a:rPr lang="en-US" altLang="ja-JP" sz="1700" dirty="0" smtClean="0">
                <a:solidFill>
                  <a:schemeClr val="tx1"/>
                </a:solidFill>
              </a:rPr>
              <a:t>(</a:t>
            </a:r>
            <a:r>
              <a:rPr lang="en-US" altLang="ja-JP" sz="1700" dirty="0" err="1" smtClean="0">
                <a:solidFill>
                  <a:schemeClr val="tx1"/>
                </a:solidFill>
              </a:rPr>
              <a:t>kazuyo@jamstec.go.jp</a:t>
            </a:r>
            <a:r>
              <a:rPr lang="en-US" altLang="ja-JP" sz="1700" dirty="0" smtClean="0">
                <a:solidFill>
                  <a:schemeClr val="tx1"/>
                </a:solidFill>
              </a:rPr>
              <a:t>)</a:t>
            </a:r>
            <a:endParaRPr lang="ja-JP" altLang="ja-JP" sz="17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22627" y="-40968"/>
            <a:ext cx="6941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the 11</a:t>
            </a:r>
            <a:r>
              <a:rPr lang="en-US" altLang="ja-JP" sz="12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</a:t>
            </a:r>
            <a:r>
              <a:rPr lang="en-US" altLang="ja-JP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Annual CMAS Conference, Chapel Hill, NC, October 15-17, 2012</a:t>
            </a:r>
            <a:r>
              <a:rPr lang="ja-JP" altLang="ja-JP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 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22627" y="138499"/>
            <a:ext cx="6941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16, </a:t>
            </a:r>
            <a:r>
              <a:rPr lang="en-US" altLang="ja-JP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2:40 </a:t>
            </a:r>
            <a:r>
              <a:rPr lang="en-US" altLang="ja-JP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PM,</a:t>
            </a:r>
            <a:r>
              <a:rPr lang="en-US" altLang="ja-JP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Grumman </a:t>
            </a:r>
            <a:r>
              <a:rPr lang="en-US" altLang="ja-JP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Auditorium (</a:t>
            </a:r>
            <a:r>
              <a:rPr lang="en-US" altLang="ja-JP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Evaluation and </a:t>
            </a:r>
            <a:r>
              <a:rPr lang="en-US" altLang="ja-JP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Analysis) </a:t>
            </a:r>
            <a:endParaRPr kumimoji="1" lang="ja-JP" altLang="en-US" sz="10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3262" y="3502672"/>
            <a:ext cx="9164486" cy="792000"/>
          </a:xfrm>
          <a:prstGeom prst="rect">
            <a:avLst/>
          </a:prstGeom>
        </p:spPr>
        <p:txBody>
          <a:bodyPr vert="horz" wrap="none" lIns="0" tIns="0" rIns="0" bIns="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3900" b="1" dirty="0">
                <a:solidFill>
                  <a:srgbClr val="000000"/>
                </a:solidFill>
              </a:rPr>
              <a:t>Hitoshi </a:t>
            </a:r>
            <a:r>
              <a:rPr lang="en-US" altLang="ja-JP" sz="3900" b="1" dirty="0" err="1" smtClean="0">
                <a:solidFill>
                  <a:srgbClr val="000000"/>
                </a:solidFill>
              </a:rPr>
              <a:t>Irie</a:t>
            </a:r>
            <a:r>
              <a:rPr lang="en-US" altLang="ja-JP" sz="39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3000" dirty="0" smtClean="0">
                <a:solidFill>
                  <a:srgbClr val="000000"/>
                </a:solidFill>
              </a:rPr>
              <a:t>(satellite)</a:t>
            </a:r>
            <a:endParaRPr lang="ja-JP" altLang="ja-JP" sz="3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ja-JP" sz="1700" dirty="0">
                <a:solidFill>
                  <a:srgbClr val="000000"/>
                </a:solidFill>
              </a:rPr>
              <a:t>Chiba University, Chiba, Japan</a:t>
            </a:r>
            <a:endParaRPr lang="ja-JP" altLang="ja-JP" sz="17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62034" y="4302692"/>
            <a:ext cx="5106942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3600" b="1" dirty="0"/>
              <a:t>Jun-</a:t>
            </a:r>
            <a:r>
              <a:rPr lang="en-US" altLang="ja-JP" sz="3600" b="1" dirty="0" err="1"/>
              <a:t>ichi</a:t>
            </a:r>
            <a:r>
              <a:rPr lang="en-US" altLang="ja-JP" sz="3600" b="1" dirty="0"/>
              <a:t> </a:t>
            </a:r>
            <a:r>
              <a:rPr lang="en-US" altLang="ja-JP" sz="3600" b="1" dirty="0" err="1" smtClean="0"/>
              <a:t>Kurokawa</a:t>
            </a:r>
            <a:r>
              <a:rPr lang="en-US" altLang="ja-JP" sz="3600" b="1" dirty="0" smtClean="0"/>
              <a:t> </a:t>
            </a:r>
            <a:r>
              <a:rPr lang="en-US" altLang="ja-JP" sz="2800" dirty="0" smtClean="0"/>
              <a:t>(emission)</a:t>
            </a:r>
            <a:endParaRPr lang="ja-JP" altLang="ja-JP" sz="2800" dirty="0"/>
          </a:p>
          <a:p>
            <a:pPr algn="ctr"/>
            <a:r>
              <a:rPr lang="en-US" altLang="ja-JP" sz="1600" dirty="0"/>
              <a:t>Asia Center for Air Pollution Research, Niigata, Japan</a:t>
            </a:r>
            <a:r>
              <a:rPr lang="ja-JP" altLang="ja-JP" sz="1600" dirty="0" smtClean="0">
                <a:effectLst/>
              </a:rPr>
              <a:t> </a:t>
            </a:r>
            <a:endParaRPr kumimoji="1" lang="ja-JP" altLang="en-US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2041295" y="5110930"/>
            <a:ext cx="5148420" cy="800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3600" b="1" dirty="0" err="1"/>
              <a:t>Toshimasa</a:t>
            </a:r>
            <a:r>
              <a:rPr lang="en-US" altLang="ja-JP" sz="3600" b="1" dirty="0"/>
              <a:t> </a:t>
            </a:r>
            <a:r>
              <a:rPr lang="en-US" altLang="ja-JP" sz="3600" b="1" dirty="0" err="1" smtClean="0"/>
              <a:t>Ohara</a:t>
            </a:r>
            <a:r>
              <a:rPr lang="en-US" altLang="ja-JP" sz="3600" b="1" dirty="0" smtClean="0"/>
              <a:t> </a:t>
            </a:r>
            <a:r>
              <a:rPr lang="en-US" altLang="ja-JP" sz="2800" dirty="0" smtClean="0"/>
              <a:t>(emission)</a:t>
            </a:r>
            <a:endParaRPr lang="ja-JP" altLang="ja-JP" sz="2800" dirty="0"/>
          </a:p>
          <a:p>
            <a:pPr algn="ctr"/>
            <a:r>
              <a:rPr lang="en-US" altLang="ja-JP" sz="1600" dirty="0"/>
              <a:t> National Institute for Environmental Studies, Tsukuba, Japan</a:t>
            </a:r>
            <a:endParaRPr lang="ja-JP" altLang="ja-JP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6249048"/>
            <a:ext cx="923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i="1" dirty="0" smtClean="0"/>
              <a:t>ACKNOWLEDGEMENTS 　　</a:t>
            </a:r>
            <a:r>
              <a:rPr lang="en-US" altLang="ja-JP" sz="1400" i="1" dirty="0" smtClean="0"/>
              <a:t>the global environment research fund </a:t>
            </a:r>
            <a:r>
              <a:rPr lang="en-US" altLang="ja-JP" sz="1400" i="1" dirty="0"/>
              <a:t>(S-7) of the </a:t>
            </a:r>
            <a:r>
              <a:rPr lang="en-US" altLang="ja-JP" sz="1400" i="1" dirty="0" smtClean="0"/>
              <a:t>ministry </a:t>
            </a:r>
            <a:r>
              <a:rPr lang="en-US" altLang="ja-JP" sz="1400" i="1" dirty="0"/>
              <a:t>of the </a:t>
            </a:r>
            <a:r>
              <a:rPr lang="en-US" altLang="ja-JP" sz="1400" i="1" dirty="0" smtClean="0"/>
              <a:t>environment</a:t>
            </a:r>
          </a:p>
          <a:p>
            <a:pPr algn="ctr"/>
            <a:r>
              <a:rPr lang="en-US" altLang="ja-JP" sz="1400" i="1" dirty="0" smtClean="0"/>
              <a:t>				    the </a:t>
            </a:r>
            <a:r>
              <a:rPr lang="en-US" altLang="ja-JP" sz="1400" i="1" dirty="0"/>
              <a:t>support program for young and women researchers of University of </a:t>
            </a:r>
            <a:r>
              <a:rPr lang="en-US" altLang="ja-JP" sz="1400" i="1" dirty="0" smtClean="0"/>
              <a:t>Tokyo</a:t>
            </a:r>
            <a:endParaRPr lang="ja-JP" altLang="ja-JP" sz="1400" i="1" dirty="0"/>
          </a:p>
          <a:p>
            <a:pPr algn="ctr"/>
            <a:endParaRPr kumimoji="1" lang="ja-JP" altLang="en-US" sz="1400" i="1" dirty="0"/>
          </a:p>
        </p:txBody>
      </p:sp>
      <p:pic>
        <p:nvPicPr>
          <p:cNvPr id="8" name="図 7" descr="jamstec.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597" y="13730"/>
            <a:ext cx="2471350" cy="48632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60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-158750" y="-386811"/>
            <a:ext cx="9480550" cy="1177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Ratios of </a:t>
            </a:r>
            <a:r>
              <a:rPr lang="en-US" altLang="ja-JP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CMAQ </a:t>
            </a:r>
            <a:r>
              <a:rPr lang="en-US" altLang="ja-JP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NOx</a:t>
            </a:r>
            <a:r>
              <a:rPr lang="en-US" altLang="ja-JP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altLang="ja-JP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NOy</a:t>
            </a:r>
            <a:r>
              <a:rPr lang="en-US" altLang="ja-JP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and </a:t>
            </a:r>
            <a:r>
              <a:rPr lang="en-US" altLang="ja-JP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NOz</a:t>
            </a:r>
            <a:r>
              <a:rPr lang="ja-JP" altLang="ja-JP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ja-JP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VCDs in D2, D3, and D4 to those of D1</a:t>
            </a:r>
            <a:endParaRPr lang="ja-JP" altLang="en-US" sz="2400" b="1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506" y="5239374"/>
            <a:ext cx="91094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altLang="ja-JP" sz="1600" dirty="0" err="1" smtClean="0">
                <a:solidFill>
                  <a:schemeClr val="accent2"/>
                </a:solidFill>
              </a:rPr>
              <a:t>NOx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VCDs</a:t>
            </a:r>
            <a:r>
              <a:rPr lang="en-US" altLang="ja-JP" sz="1600" dirty="0" smtClean="0">
                <a:solidFill>
                  <a:schemeClr val="accent2"/>
                </a:solidFill>
              </a:rPr>
              <a:t> are increased </a:t>
            </a:r>
            <a:r>
              <a:rPr lang="en-US" altLang="ja-JP" sz="1600" dirty="0"/>
              <a:t>with</a:t>
            </a:r>
            <a:r>
              <a:rPr lang="en-US" altLang="ja-JP" sz="1600" dirty="0" smtClean="0"/>
              <a:t> the resolution change </a:t>
            </a:r>
            <a:r>
              <a:rPr lang="en-US" altLang="ja-JP" sz="1600" dirty="0"/>
              <a:t>from D1 to D2, D3, and </a:t>
            </a:r>
            <a:r>
              <a:rPr lang="en-US" altLang="ja-JP" sz="1600" dirty="0" smtClean="0"/>
              <a:t>D4 </a:t>
            </a:r>
            <a:r>
              <a:rPr lang="en-US" altLang="ja-JP" sz="1600" dirty="0" smtClean="0">
                <a:solidFill>
                  <a:srgbClr val="C0504D"/>
                </a:solidFill>
              </a:rPr>
              <a:t>without linear chases </a:t>
            </a:r>
            <a:r>
              <a:rPr lang="en-US" altLang="ja-JP" sz="1600" dirty="0" smtClean="0"/>
              <a:t>in the sequence, D1-D2-D3-D4</a:t>
            </a:r>
          </a:p>
          <a:p>
            <a:pPr marL="285750" indent="-285750" algn="just">
              <a:buFont typeface="Arial"/>
              <a:buChar char="•"/>
            </a:pPr>
            <a:r>
              <a:rPr lang="en-US" altLang="ja-JP" sz="1600" dirty="0"/>
              <a:t>The </a:t>
            </a:r>
            <a:r>
              <a:rPr lang="en-US" altLang="ja-JP" sz="1600" dirty="0">
                <a:solidFill>
                  <a:schemeClr val="accent2"/>
                </a:solidFill>
              </a:rPr>
              <a:t>largest increments </a:t>
            </a:r>
            <a:r>
              <a:rPr lang="en-US" altLang="ja-JP" sz="1600" dirty="0"/>
              <a:t>in the change from </a:t>
            </a:r>
            <a:r>
              <a:rPr lang="en-US" altLang="ja-JP" sz="1600" dirty="0" err="1" smtClean="0"/>
              <a:t>D</a:t>
            </a:r>
            <a:r>
              <a:rPr lang="en-US" altLang="ja-JP" sz="1600" baseline="-25000" dirty="0" err="1"/>
              <a:t>n</a:t>
            </a:r>
            <a:r>
              <a:rPr lang="en-US" altLang="ja-JP" sz="1600" dirty="0" smtClean="0"/>
              <a:t> </a:t>
            </a:r>
            <a:r>
              <a:rPr lang="en-US" altLang="ja-JP" sz="1600" dirty="0"/>
              <a:t>to </a:t>
            </a:r>
            <a:r>
              <a:rPr lang="en-US" altLang="ja-JP" sz="1600" dirty="0" smtClean="0"/>
              <a:t>D</a:t>
            </a:r>
            <a:r>
              <a:rPr lang="en-US" altLang="ja-JP" sz="1600" baseline="-25000" dirty="0"/>
              <a:t>n</a:t>
            </a:r>
            <a:r>
              <a:rPr lang="en-US" altLang="ja-JP" sz="1600" baseline="-25000" dirty="0" smtClean="0"/>
              <a:t>+</a:t>
            </a:r>
            <a:r>
              <a:rPr lang="en-US" altLang="ja-JP" sz="1600" baseline="-25000" dirty="0"/>
              <a:t>1</a:t>
            </a:r>
            <a:r>
              <a:rPr lang="en-US" altLang="ja-JP" sz="1600" dirty="0"/>
              <a:t> appeared </a:t>
            </a:r>
            <a:r>
              <a:rPr lang="en-US" altLang="ja-JP" sz="1600" dirty="0">
                <a:solidFill>
                  <a:schemeClr val="tx2"/>
                </a:solidFill>
              </a:rPr>
              <a:t>in the morning </a:t>
            </a:r>
            <a:r>
              <a:rPr lang="en-US" altLang="ja-JP" sz="1600" dirty="0"/>
              <a:t>were </a:t>
            </a:r>
            <a:r>
              <a:rPr lang="en-US" altLang="ja-JP" sz="1600" b="1" dirty="0"/>
              <a:t>18% at A </a:t>
            </a:r>
            <a:r>
              <a:rPr lang="en-US" altLang="ja-JP" sz="1600" dirty="0"/>
              <a:t>(from D1 to D2), </a:t>
            </a:r>
            <a:r>
              <a:rPr lang="en-US" altLang="ja-JP" sz="1600" b="1" dirty="0">
                <a:solidFill>
                  <a:srgbClr val="000000"/>
                </a:solidFill>
              </a:rPr>
              <a:t>12% at B </a:t>
            </a:r>
            <a:r>
              <a:rPr lang="en-US" altLang="ja-JP" sz="1600" dirty="0"/>
              <a:t>(from D1 to D2), and </a:t>
            </a:r>
            <a:r>
              <a:rPr lang="en-US" altLang="ja-JP" sz="1600" b="1" dirty="0"/>
              <a:t>13% at C </a:t>
            </a:r>
            <a:r>
              <a:rPr lang="en-US" altLang="ja-JP" sz="1600" dirty="0"/>
              <a:t>(from D2 to D3) and </a:t>
            </a:r>
            <a:r>
              <a:rPr lang="en-US" altLang="ja-JP" sz="1600" b="1" dirty="0"/>
              <a:t>42% at </a:t>
            </a:r>
            <a:r>
              <a:rPr lang="en-US" altLang="ja-JP" sz="1600" b="1" dirty="0" smtClean="0"/>
              <a:t>D </a:t>
            </a:r>
            <a:r>
              <a:rPr lang="en-US" altLang="ja-JP" sz="1600" dirty="0"/>
              <a:t>(from D2 to D3</a:t>
            </a:r>
            <a:r>
              <a:rPr lang="en-US" altLang="ja-JP" sz="1600" dirty="0" smtClean="0"/>
              <a:t>)</a:t>
            </a:r>
            <a:endParaRPr lang="en-US" altLang="ja-JP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altLang="ja-JP" sz="1600" dirty="0" smtClean="0"/>
              <a:t>On </a:t>
            </a:r>
            <a:r>
              <a:rPr lang="en-US" altLang="ja-JP" sz="1600" dirty="0" smtClean="0"/>
              <a:t>the other hand, </a:t>
            </a:r>
            <a:r>
              <a:rPr lang="en-US" altLang="ja-JP" sz="1600" dirty="0" err="1" smtClean="0">
                <a:solidFill>
                  <a:schemeClr val="accent2"/>
                </a:solidFill>
              </a:rPr>
              <a:t>NOz</a:t>
            </a:r>
            <a:r>
              <a:rPr lang="en-US" altLang="ja-JP" sz="1600" dirty="0" smtClean="0">
                <a:solidFill>
                  <a:schemeClr val="accent2"/>
                </a:solidFill>
              </a:rPr>
              <a:t> </a:t>
            </a:r>
            <a:r>
              <a:rPr lang="en-US" altLang="ja-JP" sz="1600" dirty="0">
                <a:solidFill>
                  <a:schemeClr val="accent2"/>
                </a:solidFill>
              </a:rPr>
              <a:t>VCDs </a:t>
            </a:r>
            <a:r>
              <a:rPr lang="en-US" altLang="ja-JP" sz="1600" dirty="0" smtClean="0"/>
              <a:t>did not have monotonic </a:t>
            </a:r>
            <a:r>
              <a:rPr lang="en-US" altLang="ja-JP" sz="1600" dirty="0" smtClean="0"/>
              <a:t>changes</a:t>
            </a:r>
          </a:p>
          <a:p>
            <a:pPr marL="285750" indent="-285750" algn="just">
              <a:buFont typeface="Arial"/>
              <a:buChar char="•"/>
            </a:pPr>
            <a:r>
              <a:rPr lang="en-US" altLang="ja-JP" sz="1600" dirty="0" smtClean="0"/>
              <a:t>These </a:t>
            </a:r>
            <a:r>
              <a:rPr lang="en-US" altLang="ja-JP" sz="1600" dirty="0" smtClean="0"/>
              <a:t>seemed to be affected by both of</a:t>
            </a:r>
            <a:r>
              <a:rPr lang="en-US" altLang="ja-JP" sz="1600" i="1" dirty="0" smtClean="0"/>
              <a:t> </a:t>
            </a:r>
            <a:r>
              <a:rPr lang="en-US" altLang="ja-JP" sz="1600" i="1" dirty="0" smtClean="0">
                <a:solidFill>
                  <a:srgbClr val="C0504D"/>
                </a:solidFill>
              </a:rPr>
              <a:t>in-situ</a:t>
            </a:r>
            <a:r>
              <a:rPr lang="en-US" altLang="ja-JP" sz="1600" dirty="0" smtClean="0">
                <a:solidFill>
                  <a:srgbClr val="C0504D"/>
                </a:solidFill>
              </a:rPr>
              <a:t> non-linear chemistry </a:t>
            </a:r>
            <a:r>
              <a:rPr lang="en-US" altLang="ja-JP" sz="1600" dirty="0" smtClean="0"/>
              <a:t>and</a:t>
            </a:r>
            <a:r>
              <a:rPr lang="en-US" altLang="ja-JP" sz="1600" dirty="0" smtClean="0">
                <a:solidFill>
                  <a:srgbClr val="C0504D"/>
                </a:solidFill>
              </a:rPr>
              <a:t> </a:t>
            </a:r>
            <a:r>
              <a:rPr lang="en-US" altLang="ja-JP" sz="1600" dirty="0" smtClean="0">
                <a:solidFill>
                  <a:srgbClr val="C0504D"/>
                </a:solidFill>
              </a:rPr>
              <a:t>transport</a:t>
            </a:r>
            <a:r>
              <a:rPr lang="en-US" altLang="ja-JP" sz="1600" dirty="0" smtClean="0"/>
              <a:t>.</a:t>
            </a:r>
            <a:r>
              <a:rPr lang="ja-JP" altLang="ja-JP" sz="1600" dirty="0" smtClean="0"/>
              <a:t> </a:t>
            </a:r>
            <a:endParaRPr lang="en-US" altLang="ja-JP" sz="1600" dirty="0" smtClean="0"/>
          </a:p>
          <a:p>
            <a:pPr marL="285750" indent="-285750" algn="just">
              <a:buFont typeface="Arial"/>
              <a:buChar char="•"/>
            </a:pPr>
            <a:endParaRPr lang="en-US" altLang="ja-JP" sz="1600" dirty="0" smtClean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01037"/>
              </p:ext>
            </p:extLst>
          </p:nvPr>
        </p:nvGraphicFramePr>
        <p:xfrm>
          <a:off x="195943" y="571024"/>
          <a:ext cx="6108660" cy="4544172"/>
        </p:xfrm>
        <a:graphic>
          <a:graphicData uri="http://schemas.openxmlformats.org/drawingml/2006/table">
            <a:tbl>
              <a:tblPr/>
              <a:tblGrid>
                <a:gridCol w="428069"/>
                <a:gridCol w="85726"/>
                <a:gridCol w="342343"/>
                <a:gridCol w="428069"/>
                <a:gridCol w="428069"/>
                <a:gridCol w="138833"/>
                <a:gridCol w="428069"/>
                <a:gridCol w="428069"/>
                <a:gridCol w="428069"/>
                <a:gridCol w="94566"/>
                <a:gridCol w="113684"/>
                <a:gridCol w="428069"/>
                <a:gridCol w="428069"/>
                <a:gridCol w="428069"/>
                <a:gridCol w="196680"/>
                <a:gridCol w="428069"/>
                <a:gridCol w="428069"/>
                <a:gridCol w="428069"/>
              </a:tblGrid>
              <a:tr h="2313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313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resolution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89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 2007 (9:00 CST)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NOx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NOy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NOz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31389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 2007 (13:00 CST)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NOx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NOy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NOz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389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sng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2007 (9:00 CST)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NOx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NOy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NOz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31389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2007 (13:00 CST)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NOx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NOy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61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NOz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1569" marR="11569" marT="11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476999" y="4376532"/>
            <a:ext cx="20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rgbClr val="C0504D"/>
                </a:solidFill>
              </a:rPr>
              <a:t>*i</a:t>
            </a:r>
            <a:r>
              <a:rPr kumimoji="1" lang="en-US" altLang="ja-JP" dirty="0" smtClean="0">
                <a:solidFill>
                  <a:srgbClr val="C0504D"/>
                </a:solidFill>
              </a:rPr>
              <a:t>ncreasing </a:t>
            </a:r>
            <a:r>
              <a:rPr lang="en-US" altLang="ja-JP" dirty="0" smtClean="0">
                <a:solidFill>
                  <a:srgbClr val="C0504D"/>
                </a:solidFill>
              </a:rPr>
              <a:t>f</a:t>
            </a:r>
            <a:r>
              <a:rPr kumimoji="1" lang="en-US" altLang="ja-JP" dirty="0" smtClean="0">
                <a:solidFill>
                  <a:srgbClr val="C0504D"/>
                </a:solidFill>
              </a:rPr>
              <a:t>rom D1 </a:t>
            </a:r>
            <a:endParaRPr kumimoji="1" lang="ja-JP" altLang="en-US" dirty="0">
              <a:solidFill>
                <a:srgbClr val="C0504D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77000" y="4745864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2"/>
                </a:solidFill>
              </a:rPr>
              <a:t>*decreasing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f</a:t>
            </a:r>
            <a:r>
              <a:rPr kumimoji="1" lang="en-US" altLang="ja-JP" dirty="0" smtClean="0">
                <a:solidFill>
                  <a:schemeClr val="tx2"/>
                </a:solidFill>
              </a:rPr>
              <a:t>rom D1 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7" name="図 6" descr="GOME207121d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668492" y="570548"/>
            <a:ext cx="2473921" cy="21467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99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50862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SUMMARY</a:t>
            </a:r>
            <a:r>
              <a:rPr lang="ja-JP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ja-JP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00" y="1174264"/>
            <a:ext cx="91059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Bef>
                <a:spcPts val="600"/>
              </a:spcBef>
              <a:buFont typeface="Wingdings" charset="2"/>
              <a:buChar char="l"/>
            </a:pPr>
            <a:r>
              <a:rPr lang="en-US" sz="2400" dirty="0" smtClean="0">
                <a:solidFill>
                  <a:schemeClr val="tx2"/>
                </a:solidFill>
              </a:rPr>
              <a:t>Multi-scale nested simulations </a:t>
            </a:r>
            <a:r>
              <a:rPr lang="en-US" sz="2400" dirty="0" smtClean="0"/>
              <a:t>(horizontal resolutions, 80, 40, 20, and 10 km) has been done to </a:t>
            </a:r>
            <a:r>
              <a:rPr lang="en-US" sz="2400" dirty="0" smtClean="0">
                <a:solidFill>
                  <a:schemeClr val="accent2"/>
                </a:solidFill>
              </a:rPr>
              <a:t>investigate influence on NO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VCDs</a:t>
            </a:r>
          </a:p>
          <a:p>
            <a:pPr marL="266700" indent="-266700" algn="just">
              <a:spcBef>
                <a:spcPts val="600"/>
              </a:spcBef>
              <a:buFont typeface="Wingdings" charset="2"/>
              <a:buChar char="l"/>
            </a:pPr>
            <a:r>
              <a:rPr lang="en-US" sz="2400" dirty="0" smtClean="0"/>
              <a:t>This </a:t>
            </a:r>
            <a:r>
              <a:rPr lang="en-US" sz="2400" dirty="0" smtClean="0"/>
              <a:t>model, </a:t>
            </a:r>
            <a:r>
              <a:rPr lang="en-US" sz="2400" dirty="0" smtClean="0"/>
              <a:t>even at </a:t>
            </a:r>
            <a:r>
              <a:rPr lang="en-US" sz="2400" dirty="0" smtClean="0">
                <a:solidFill>
                  <a:schemeClr val="tx2"/>
                </a:solidFill>
              </a:rPr>
              <a:t>the coarsest resolution</a:t>
            </a:r>
            <a:r>
              <a:rPr lang="en-US" sz="2400" dirty="0" smtClean="0"/>
              <a:t>, </a:t>
            </a:r>
            <a:r>
              <a:rPr lang="en-US" sz="2400" dirty="0" smtClean="0"/>
              <a:t>can </a:t>
            </a:r>
            <a:r>
              <a:rPr lang="en-US" sz="2400" dirty="0" smtClean="0"/>
              <a:t>capture</a:t>
            </a:r>
            <a:r>
              <a:rPr lang="en-US" sz="2400" dirty="0" smtClean="0"/>
              <a:t> well </a:t>
            </a:r>
            <a:r>
              <a:rPr lang="en-US" altLang="ja-JP" sz="2400" dirty="0" smtClean="0"/>
              <a:t>satellite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VCDs</a:t>
            </a:r>
            <a:endParaRPr lang="en-US" sz="2400" dirty="0" smtClean="0"/>
          </a:p>
          <a:p>
            <a:pPr marL="266700" indent="-266700" algn="just">
              <a:spcBef>
                <a:spcPts val="600"/>
              </a:spcBef>
              <a:buFont typeface="Wingdings" charset="2"/>
              <a:buChar char="l"/>
            </a:pPr>
            <a:r>
              <a:rPr lang="en-US" altLang="ja-JP" sz="2400" dirty="0" smtClean="0">
                <a:solidFill>
                  <a:schemeClr val="accent2"/>
                </a:solidFill>
              </a:rPr>
              <a:t>NO</a:t>
            </a:r>
            <a:r>
              <a:rPr lang="en-US" altLang="ja-JP" sz="24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ja-JP" sz="2400" dirty="0" smtClean="0">
                <a:solidFill>
                  <a:schemeClr val="accent2"/>
                </a:solidFill>
              </a:rPr>
              <a:t> (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NOx</a:t>
            </a:r>
            <a:r>
              <a:rPr lang="en-US" altLang="ja-JP" sz="2400" dirty="0" smtClean="0">
                <a:solidFill>
                  <a:schemeClr val="accent2"/>
                </a:solidFill>
              </a:rPr>
              <a:t>) 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VCDs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>
                <a:solidFill>
                  <a:schemeClr val="accent2"/>
                </a:solidFill>
              </a:rPr>
              <a:t>are increased </a:t>
            </a:r>
            <a:r>
              <a:rPr lang="en-US" altLang="ja-JP" sz="2400" dirty="0" smtClean="0">
                <a:solidFill>
                  <a:schemeClr val="tx2"/>
                </a:solidFill>
              </a:rPr>
              <a:t>with</a:t>
            </a:r>
            <a:r>
              <a:rPr lang="en-US" altLang="ja-JP" sz="2400" dirty="0" smtClean="0">
                <a:solidFill>
                  <a:schemeClr val="tx2"/>
                </a:solidFill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</a:rPr>
              <a:t>the resolution change </a:t>
            </a:r>
            <a:r>
              <a:rPr lang="en-US" altLang="ja-JP" sz="2400" dirty="0" smtClean="0"/>
              <a:t>from D1 </a:t>
            </a:r>
            <a:r>
              <a:rPr lang="en-US" altLang="ja-JP" sz="2400" dirty="0" smtClean="0"/>
              <a:t>to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D</a:t>
            </a:r>
            <a:r>
              <a:rPr lang="en-US" altLang="ja-JP" sz="2400" dirty="0" smtClean="0"/>
              <a:t>2</a:t>
            </a:r>
            <a:r>
              <a:rPr lang="en-US" altLang="ja-JP" sz="2400" dirty="0" smtClean="0"/>
              <a:t>,</a:t>
            </a:r>
            <a:r>
              <a:rPr lang="en-US" altLang="ja-JP" sz="2400" dirty="0" smtClean="0"/>
              <a:t> D3</a:t>
            </a:r>
            <a:r>
              <a:rPr lang="en-US" altLang="ja-JP" sz="2400" dirty="0" smtClean="0"/>
              <a:t>, and</a:t>
            </a:r>
            <a:r>
              <a:rPr lang="en-US" altLang="ja-JP" sz="2400" dirty="0" smtClean="0"/>
              <a:t> D4</a:t>
            </a:r>
            <a:endParaRPr lang="en-US" altLang="ja-JP" sz="2400" dirty="0" smtClean="0">
              <a:solidFill>
                <a:srgbClr val="1F497D"/>
              </a:solidFill>
            </a:endParaRPr>
          </a:p>
          <a:p>
            <a:pPr marL="266700" indent="-266700" algn="just">
              <a:spcBef>
                <a:spcPts val="600"/>
              </a:spcBef>
              <a:buFont typeface="Wingdings" charset="2"/>
              <a:buChar char="l"/>
            </a:pPr>
            <a:r>
              <a:rPr lang="en-US" altLang="ja-JP" sz="2400" dirty="0" smtClean="0"/>
              <a:t>However, the </a:t>
            </a:r>
            <a:r>
              <a:rPr lang="en-US" altLang="ja-JP" sz="2400" dirty="0" smtClean="0">
                <a:solidFill>
                  <a:schemeClr val="accent2"/>
                </a:solidFill>
              </a:rPr>
              <a:t>increased </a:t>
            </a:r>
            <a:r>
              <a:rPr lang="en-US" altLang="ja-JP" sz="2400" dirty="0" smtClean="0">
                <a:solidFill>
                  <a:schemeClr val="accent2"/>
                </a:solidFill>
              </a:rPr>
              <a:t>NO</a:t>
            </a:r>
            <a:r>
              <a:rPr lang="en-US" altLang="ja-JP" sz="24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VCDs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due to the resolution change did </a:t>
            </a:r>
            <a:r>
              <a:rPr lang="en-US" sz="2400" dirty="0" smtClean="0">
                <a:solidFill>
                  <a:schemeClr val="tx2"/>
                </a:solidFill>
              </a:rPr>
              <a:t>not necessarily show better agreement with the satellite retrievals </a:t>
            </a:r>
            <a:r>
              <a:rPr lang="en-US" sz="2400" dirty="0" smtClean="0"/>
              <a:t>in this study</a:t>
            </a:r>
          </a:p>
          <a:p>
            <a:pPr marL="266700" indent="-266700" algn="just">
              <a:spcBef>
                <a:spcPts val="600"/>
              </a:spcBef>
              <a:buFont typeface="Wingdings" charset="2"/>
              <a:buChar char="l"/>
            </a:pPr>
            <a:r>
              <a:rPr lang="en-US" altLang="ja-JP" sz="2400" dirty="0" smtClean="0"/>
              <a:t>The </a:t>
            </a:r>
            <a:r>
              <a:rPr lang="en-US" altLang="ja-JP" sz="2400" dirty="0" smtClean="0">
                <a:solidFill>
                  <a:srgbClr val="1F497D"/>
                </a:solidFill>
              </a:rPr>
              <a:t>largest </a:t>
            </a:r>
            <a:r>
              <a:rPr lang="en-US" altLang="ja-JP" sz="2400" dirty="0" smtClean="0">
                <a:solidFill>
                  <a:srgbClr val="1F497D"/>
                </a:solidFill>
              </a:rPr>
              <a:t>increment </a:t>
            </a:r>
            <a:r>
              <a:rPr lang="en-US" altLang="ja-JP" sz="2400" dirty="0" smtClean="0"/>
              <a:t>in the change</a:t>
            </a:r>
            <a:r>
              <a:rPr lang="en-US" altLang="ja-JP" sz="2400" dirty="0" smtClean="0"/>
              <a:t> from D2 to </a:t>
            </a:r>
            <a:r>
              <a:rPr lang="en-US" altLang="ja-JP" sz="2400" dirty="0" smtClean="0"/>
              <a:t>D3 appears </a:t>
            </a:r>
            <a:r>
              <a:rPr lang="en-US" altLang="ja-JP" sz="2400" dirty="0" smtClean="0"/>
              <a:t>in </a:t>
            </a:r>
            <a:r>
              <a:rPr lang="en-US" altLang="ja-JP" sz="2400" dirty="0" smtClean="0">
                <a:solidFill>
                  <a:schemeClr val="tx2"/>
                </a:solidFill>
              </a:rPr>
              <a:t>the morning in June</a:t>
            </a:r>
            <a:r>
              <a:rPr lang="en-US" altLang="ja-JP" sz="2400" dirty="0" smtClean="0"/>
              <a:t> was </a:t>
            </a:r>
            <a:r>
              <a:rPr lang="en-US" altLang="ja-JP" sz="2400" dirty="0" smtClean="0">
                <a:solidFill>
                  <a:schemeClr val="accent2"/>
                </a:solidFill>
              </a:rPr>
              <a:t>42%</a:t>
            </a:r>
            <a:r>
              <a:rPr lang="en-US" altLang="ja-JP" sz="2400" dirty="0" smtClean="0"/>
              <a:t> at</a:t>
            </a:r>
            <a:r>
              <a:rPr lang="en-US" altLang="ja-JP" sz="2400" dirty="0" smtClean="0"/>
              <a:t> region D </a:t>
            </a:r>
            <a:r>
              <a:rPr lang="en-US" altLang="ja-JP" sz="2400" dirty="0" smtClean="0"/>
              <a:t>(near Tokyo)</a:t>
            </a:r>
            <a:r>
              <a:rPr lang="en-US" altLang="ja-JP" sz="2400" dirty="0" smtClean="0"/>
              <a:t> </a:t>
            </a:r>
          </a:p>
          <a:p>
            <a:pPr marL="266700" indent="-266700" algn="just">
              <a:spcBef>
                <a:spcPts val="600"/>
              </a:spcBef>
              <a:buFont typeface="Wingdings" charset="2"/>
              <a:buChar char="l"/>
            </a:pPr>
            <a:r>
              <a:rPr lang="en-US" altLang="ja-JP" sz="2400" dirty="0" err="1" smtClean="0">
                <a:solidFill>
                  <a:schemeClr val="accent2"/>
                </a:solidFill>
              </a:rPr>
              <a:t>NOz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accent2"/>
                </a:solidFill>
              </a:rPr>
              <a:t>VCDs</a:t>
            </a:r>
            <a:r>
              <a:rPr lang="en-US" altLang="ja-JP" sz="2400" dirty="0" smtClean="0">
                <a:solidFill>
                  <a:schemeClr val="accent2"/>
                </a:solidFill>
              </a:rPr>
              <a:t> changes </a:t>
            </a:r>
            <a:r>
              <a:rPr lang="en-US" altLang="ja-JP" sz="2400" dirty="0" smtClean="0"/>
              <a:t>due to</a:t>
            </a:r>
            <a:r>
              <a:rPr lang="en-US" altLang="ja-JP" sz="2400" dirty="0" smtClean="0"/>
              <a:t> the resolution change </a:t>
            </a:r>
            <a:r>
              <a:rPr lang="en-US" sz="2400" dirty="0" smtClean="0"/>
              <a:t>are </a:t>
            </a:r>
            <a:r>
              <a:rPr lang="en-US" sz="2400" dirty="0" smtClean="0"/>
              <a:t>more complex because of </a:t>
            </a:r>
            <a:r>
              <a:rPr lang="en-US" altLang="ja-JP" sz="2400" i="1" dirty="0" smtClean="0">
                <a:solidFill>
                  <a:schemeClr val="tx2"/>
                </a:solidFill>
              </a:rPr>
              <a:t>in-situ</a:t>
            </a:r>
            <a:r>
              <a:rPr lang="en-US" altLang="ja-JP" sz="2400" dirty="0" smtClean="0">
                <a:solidFill>
                  <a:schemeClr val="tx2"/>
                </a:solidFill>
              </a:rPr>
              <a:t> non-linear chemistry </a:t>
            </a:r>
            <a:r>
              <a:rPr lang="en-US" altLang="ja-JP" sz="2400" dirty="0" smtClean="0">
                <a:solidFill>
                  <a:schemeClr val="tx2"/>
                </a:solidFill>
              </a:rPr>
              <a:t>and transport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WIND.07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1948973"/>
            <a:ext cx="8928436" cy="390890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889125" y="2873375"/>
            <a:ext cx="1825625" cy="14128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-54214"/>
            <a:ext cx="9141718" cy="913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Monthly wind pattern in the first layer in Dec. 2007</a:t>
            </a:r>
            <a:endParaRPr lang="ja-JP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50" y="1524000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D1(80km)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60900" y="1524000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D3(</a:t>
            </a:r>
            <a:r>
              <a:rPr lang="en-US" altLang="ja-JP" sz="2800" dirty="0" smtClean="0"/>
              <a:t>4</a:t>
            </a:r>
            <a:r>
              <a:rPr kumimoji="1" lang="en-US" altLang="ja-JP" sz="2800" dirty="0" smtClean="0"/>
              <a:t>0km)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919" y="13728"/>
            <a:ext cx="7735329" cy="1016002"/>
          </a:xfrm>
        </p:spPr>
        <p:txBody>
          <a:bodyPr/>
          <a:lstStyle/>
          <a:p>
            <a:pPr algn="l"/>
            <a:r>
              <a:rPr lang="en-US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motivation</a:t>
            </a:r>
            <a:endParaRPr kumimoji="1" lang="ja-JP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03645"/>
            <a:ext cx="5684108" cy="1056502"/>
          </a:xfrm>
        </p:spPr>
        <p:txBody>
          <a:bodyPr>
            <a:noAutofit/>
          </a:bodyPr>
          <a:lstStyle/>
          <a:p>
            <a:pPr algn="just"/>
            <a:r>
              <a:rPr lang="en-US" altLang="ja-JP" sz="2800" dirty="0" smtClean="0"/>
              <a:t>East Asia, especially central eastern China(CEC), has largest emissions.</a:t>
            </a:r>
          </a:p>
        </p:txBody>
      </p:sp>
      <p:pic>
        <p:nvPicPr>
          <p:cNvPr id="4" name="図 3" descr="no2trop2011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69312" y="13728"/>
            <a:ext cx="3574686" cy="265670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19431" y="2594232"/>
            <a:ext cx="882457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800" dirty="0" smtClean="0"/>
              <a:t>(vertical column densities) were underestimated over CEC. </a:t>
            </a:r>
            <a:endParaRPr lang="ja-JP" altLang="en-US" sz="28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ja-JP" altLang="en-US" sz="2800" dirty="0"/>
          </a:p>
        </p:txBody>
      </p:sp>
      <p:sp>
        <p:nvSpPr>
          <p:cNvPr id="6" name="円/楕円 5"/>
          <p:cNvSpPr/>
          <p:nvPr/>
        </p:nvSpPr>
        <p:spPr>
          <a:xfrm>
            <a:off x="8340810" y="631570"/>
            <a:ext cx="274595" cy="274595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43658" y="8450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CEC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29603" y="370166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800" b="1" dirty="0" smtClean="0"/>
              <a:t>CTM’s horizontal grid resolutions may affect on simulated </a:t>
            </a:r>
            <a:r>
              <a:rPr lang="en-US" altLang="ja-JP" sz="2800" b="1" dirty="0"/>
              <a:t>NO</a:t>
            </a:r>
            <a:r>
              <a:rPr lang="en-US" altLang="ja-JP" sz="2800" b="1" baseline="-25000" dirty="0"/>
              <a:t>2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VCDs.  </a:t>
            </a:r>
            <a:endParaRPr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109" y="3295853"/>
            <a:ext cx="8288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These problems were caused by emissions?, retrievals?, or both?  BUT the reasons have been still unclear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" y="51916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altLang="ja-JP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study, we investigated influence of horizontal grid resolutions in the model system using, WRF-CMAQv4.7.1-updated REAS*, on </a:t>
            </a:r>
            <a:r>
              <a:rPr lang="en-US" altLang="ja-JP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altLang="ja-JP" sz="2800" b="1" baseline="-25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VCDs over East Asia  </a:t>
            </a:r>
            <a:endParaRPr lang="ja-JP" altLang="en-US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6811" y="6549081"/>
            <a:ext cx="86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*REAS: Regional emission inventory in Asia developed at Japan (</a:t>
            </a:r>
            <a:r>
              <a:rPr lang="en-US" altLang="ja-JP" dirty="0" err="1" smtClean="0"/>
              <a:t>Ohara</a:t>
            </a:r>
            <a:r>
              <a:rPr lang="en-US" altLang="ja-JP" dirty="0" smtClean="0"/>
              <a:t> et al., 2007)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27110" y="2992577"/>
            <a:ext cx="9426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1400" dirty="0" smtClean="0">
                <a:solidFill>
                  <a:prstClr val="black"/>
                </a:solidFill>
              </a:rPr>
              <a:t>e.g. by  RAMS/CMAQv4.4 +REASv1.0 (Uno et al., 2007), multi-model ensemble simulations (van </a:t>
            </a:r>
            <a:r>
              <a:rPr lang="en-US" altLang="ja-JP" sz="1400" dirty="0" err="1" smtClean="0">
                <a:solidFill>
                  <a:prstClr val="black"/>
                </a:solidFill>
              </a:rPr>
              <a:t>Noiji</a:t>
            </a:r>
            <a:r>
              <a:rPr lang="en-US" altLang="ja-JP" sz="1400" dirty="0" smtClean="0">
                <a:solidFill>
                  <a:prstClr val="black"/>
                </a:solidFill>
              </a:rPr>
              <a:t> et al., 2006)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19431" y="4533378"/>
            <a:ext cx="866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Finer resolutions made larger NO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VCDs</a:t>
            </a:r>
            <a:r>
              <a:rPr lang="en-US" altLang="ja-JP" dirty="0" smtClean="0"/>
              <a:t> over large source regions (e.g. Wild et al., 2006; </a:t>
            </a:r>
            <a:r>
              <a:rPr lang="en-US" altLang="ja-JP" dirty="0" err="1" smtClean="0"/>
              <a:t>Valin</a:t>
            </a:r>
            <a:r>
              <a:rPr lang="en-US" altLang="ja-JP" dirty="0" smtClean="0"/>
              <a:t> et al., 2011) .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-12699" y="2147212"/>
            <a:ext cx="5705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800" dirty="0" smtClean="0"/>
              <a:t> </a:t>
            </a:r>
            <a:r>
              <a:rPr lang="en-US" altLang="ja-JP" sz="2800" dirty="0" smtClean="0"/>
              <a:t>  </a:t>
            </a:r>
            <a:r>
              <a:rPr lang="en-US" altLang="ja-JP" sz="2800" dirty="0" smtClean="0"/>
              <a:t>S</a:t>
            </a:r>
            <a:r>
              <a:rPr lang="en-US" altLang="ja-JP" sz="2800" dirty="0" smtClean="0"/>
              <a:t>imulated </a:t>
            </a:r>
            <a:r>
              <a:rPr lang="en-US" altLang="ja-JP" sz="2800" dirty="0" smtClean="0"/>
              <a:t>NO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VCDs</a:t>
            </a:r>
            <a:endParaRPr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55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919" y="13728"/>
            <a:ext cx="8622270" cy="101600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kumimoji="1"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odel system </a:t>
            </a:r>
            <a:r>
              <a:rPr kumimoji="1"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kumimoji="1"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kumimoji="1"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altLang="ja-JP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WRF-CMAQ-updated 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REAS)</a:t>
            </a:r>
            <a:endParaRPr lang="ja-JP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7892" y="1140940"/>
            <a:ext cx="8841947" cy="5594178"/>
          </a:xfrm>
        </p:spPr>
        <p:txBody>
          <a:bodyPr lIns="0" tIns="0" rIns="0" bIns="0">
            <a:noAutofit/>
          </a:bodyPr>
          <a:lstStyle/>
          <a:p>
            <a:pPr algn="just">
              <a:spcBef>
                <a:spcPts val="0"/>
              </a:spcBef>
              <a:buFont typeface="Wingdings" charset="2"/>
              <a:buChar char="l"/>
            </a:pPr>
            <a:r>
              <a:rPr lang="en-US" altLang="ja-JP" sz="2400" b="1" dirty="0" smtClean="0"/>
              <a:t>Meteorology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WRF ver.3.3.1 with NCEP ds083.2 for the year 2007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000" dirty="0" smtClean="0"/>
              <a:t>	</a:t>
            </a:r>
            <a:r>
              <a:rPr lang="en-US" altLang="ja-JP" sz="1800" dirty="0" smtClean="0"/>
              <a:t>[setup]Thompson(microphysics),ACM2(</a:t>
            </a:r>
            <a:r>
              <a:rPr lang="en-US" altLang="ja-JP" sz="1800" dirty="0"/>
              <a:t>PBL </a:t>
            </a:r>
            <a:r>
              <a:rPr lang="en-US" altLang="ja-JP" sz="1800" dirty="0" smtClean="0"/>
              <a:t>physics),RRTM(</a:t>
            </a:r>
            <a:r>
              <a:rPr lang="en-US" altLang="ja-JP" sz="1800" dirty="0" err="1" smtClean="0"/>
              <a:t>longwave</a:t>
            </a:r>
            <a:r>
              <a:rPr lang="en-US" altLang="ja-JP" sz="1800" dirty="0" smtClean="0"/>
              <a:t>),</a:t>
            </a:r>
            <a:r>
              <a:rPr lang="en-US" altLang="ja-JP" sz="1800" dirty="0"/>
              <a:t> </a:t>
            </a:r>
            <a:r>
              <a:rPr lang="en-US" altLang="ja-JP" sz="1800" dirty="0" err="1" smtClean="0"/>
              <a:t>Dudhia</a:t>
            </a:r>
            <a:r>
              <a:rPr lang="en-US" altLang="ja-JP" sz="1800" dirty="0" smtClean="0"/>
              <a:t>(shortwave)</a:t>
            </a:r>
          </a:p>
          <a:p>
            <a:pPr algn="just">
              <a:spcBef>
                <a:spcPts val="1200"/>
              </a:spcBef>
              <a:buFont typeface="Wingdings" charset="2"/>
              <a:buChar char="l"/>
            </a:pPr>
            <a:r>
              <a:rPr lang="en-US" altLang="ja-JP" sz="2400" b="1" dirty="0"/>
              <a:t>Chemistry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400" dirty="0" smtClean="0"/>
              <a:t>	CMAQ </a:t>
            </a:r>
            <a:r>
              <a:rPr lang="en-US" altLang="ja-JP" sz="2400" dirty="0"/>
              <a:t>ver.4.7.1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000" dirty="0" smtClean="0"/>
              <a:t>	</a:t>
            </a:r>
            <a:r>
              <a:rPr lang="en-US" altLang="ja-JP" sz="1800" dirty="0" smtClean="0"/>
              <a:t>[</a:t>
            </a:r>
            <a:r>
              <a:rPr lang="en-US" altLang="ja-JP" sz="1800" dirty="0"/>
              <a:t>setup] PPM</a:t>
            </a:r>
            <a:r>
              <a:rPr lang="ja-JP" altLang="ja-JP" sz="1800" dirty="0"/>
              <a:t> </a:t>
            </a:r>
            <a:r>
              <a:rPr lang="en-US" altLang="ja-JP" sz="1800" dirty="0"/>
              <a:t>(advection),ACM2_inline(vertical diffusion), SAPRC99 (gas), AERO5</a:t>
            </a:r>
            <a:r>
              <a:rPr lang="ja-JP" altLang="ja-JP" sz="1800" dirty="0"/>
              <a:t> </a:t>
            </a:r>
            <a:r>
              <a:rPr lang="en-US" altLang="ja-JP" sz="1800" dirty="0"/>
              <a:t>(aerosol</a:t>
            </a:r>
            <a:r>
              <a:rPr lang="ja-JP" altLang="ja-JP" sz="1800" dirty="0"/>
              <a:t> </a:t>
            </a:r>
            <a:r>
              <a:rPr lang="en-US" altLang="ja-JP" sz="1800" dirty="0" smtClean="0"/>
              <a:t>)</a:t>
            </a:r>
          </a:p>
          <a:p>
            <a:pPr algn="just">
              <a:spcBef>
                <a:spcPts val="1200"/>
              </a:spcBef>
              <a:buFont typeface="Wingdings" charset="2"/>
              <a:buChar char="l"/>
            </a:pPr>
            <a:r>
              <a:rPr lang="en-US" altLang="ja-JP" sz="2400" b="1" dirty="0"/>
              <a:t>Emissions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000" dirty="0" smtClean="0"/>
              <a:t>	</a:t>
            </a:r>
            <a:r>
              <a:rPr lang="en-US" altLang="ja-JP" sz="1800" dirty="0" smtClean="0"/>
              <a:t>updated </a:t>
            </a:r>
            <a:r>
              <a:rPr lang="en-US" altLang="ja-JP" sz="1800" dirty="0"/>
              <a:t>REAS </a:t>
            </a:r>
            <a:r>
              <a:rPr lang="en-US" altLang="ja-JP" sz="1800" dirty="0" smtClean="0"/>
              <a:t>(monthly) with </a:t>
            </a:r>
            <a:r>
              <a:rPr lang="en-US" altLang="ja-JP" sz="1800" dirty="0"/>
              <a:t>0.25° horizontal resolution for 2007 (anthropogenic),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1800" dirty="0" smtClean="0"/>
              <a:t>	RETRO </a:t>
            </a:r>
            <a:r>
              <a:rPr lang="en-US" altLang="ja-JP" sz="1800" dirty="0"/>
              <a:t>(biomass burning), MEGANv2</a:t>
            </a:r>
            <a:r>
              <a:rPr lang="ja-JP" altLang="ja-JP" sz="1800" dirty="0"/>
              <a:t> </a:t>
            </a:r>
            <a:r>
              <a:rPr lang="en-US" altLang="ja-JP" sz="1800" dirty="0"/>
              <a:t>(biogenic emissions</a:t>
            </a:r>
            <a:r>
              <a:rPr lang="en-US" altLang="ja-JP" sz="1800" dirty="0" smtClean="0"/>
              <a:t>)</a:t>
            </a:r>
            <a:endParaRPr lang="en-US" altLang="ja-JP" sz="2000" dirty="0"/>
          </a:p>
          <a:p>
            <a:pPr algn="just">
              <a:spcBef>
                <a:spcPts val="1200"/>
              </a:spcBef>
              <a:buFont typeface="Wingdings" charset="2"/>
              <a:buChar char="l"/>
            </a:pPr>
            <a:r>
              <a:rPr lang="en-US" altLang="ja-JP" sz="2400" b="1" dirty="0"/>
              <a:t>Boundary conditions</a:t>
            </a:r>
            <a:endParaRPr lang="ja-JP" altLang="ja-JP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000" dirty="0" smtClean="0"/>
              <a:t>	outputs from global model (CHASER) for the outer domain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000" dirty="0" smtClean="0"/>
              <a:t>	outputs from the</a:t>
            </a:r>
            <a:r>
              <a:rPr lang="en-US" altLang="ja-JP" sz="2000" dirty="0" smtClean="0"/>
              <a:t> outer domains </a:t>
            </a:r>
            <a:r>
              <a:rPr lang="en-US" altLang="ja-JP" sz="2000" dirty="0" smtClean="0"/>
              <a:t>(nested) for the inner domains </a:t>
            </a:r>
          </a:p>
          <a:p>
            <a:pPr algn="just">
              <a:spcBef>
                <a:spcPts val="1200"/>
              </a:spcBef>
              <a:buFont typeface="Wingdings" charset="2"/>
              <a:buChar char="l"/>
            </a:pPr>
            <a:r>
              <a:rPr lang="en-US" altLang="ja-JP" sz="2400" b="1" dirty="0"/>
              <a:t>Vertical resolution </a:t>
            </a:r>
            <a:endParaRPr lang="ja-JP" altLang="ja-JP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2000" dirty="0"/>
              <a:t>	37 </a:t>
            </a:r>
            <a:r>
              <a:rPr lang="en-US" altLang="ja-JP" sz="2000" dirty="0" smtClean="0"/>
              <a:t>layers, top</a:t>
            </a:r>
            <a:r>
              <a:rPr lang="en-US" altLang="ja-JP" sz="2000" dirty="0"/>
              <a:t>=</a:t>
            </a:r>
            <a:r>
              <a:rPr lang="en-US" altLang="ja-JP" sz="2000" dirty="0" smtClean="0"/>
              <a:t>50hPa, the first mid-layer height=20 </a:t>
            </a:r>
            <a:r>
              <a:rPr lang="en-US" altLang="ja-JP" sz="2000" dirty="0"/>
              <a:t>m</a:t>
            </a:r>
            <a:r>
              <a:rPr lang="ja-JP" altLang="ja-JP" sz="2000" dirty="0"/>
              <a:t> </a:t>
            </a:r>
            <a:endParaRPr lang="en-US" altLang="ja-JP" sz="2000" dirty="0"/>
          </a:p>
          <a:p>
            <a:pPr marL="0" indent="0" algn="just">
              <a:spcBef>
                <a:spcPts val="0"/>
              </a:spcBef>
              <a:buNone/>
            </a:pPr>
            <a:endParaRPr lang="ja-JP" altLang="ja-JP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87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919" y="13728"/>
            <a:ext cx="8622270" cy="101600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kumimoji="1"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odel system </a:t>
            </a:r>
            <a:br>
              <a:rPr kumimoji="1"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kumimoji="1"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en-US" altLang="ja-JP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emissions and grids information)</a:t>
            </a:r>
            <a:endParaRPr lang="ja-JP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図 4" descr="NO2EMIS.07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04587" y="1467888"/>
            <a:ext cx="4487884" cy="3551537"/>
          </a:xfrm>
          <a:prstGeom prst="rect">
            <a:avLst/>
          </a:prstGeom>
        </p:spPr>
      </p:pic>
      <p:pic>
        <p:nvPicPr>
          <p:cNvPr id="6" name="図 5" descr="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523377"/>
            <a:ext cx="4487884" cy="35497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" y="1095121"/>
            <a:ext cx="443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terrain </a:t>
            </a:r>
            <a:r>
              <a:rPr kumimoji="1" lang="en-US" altLang="ja-JP" sz="2400" b="1" dirty="0" smtClean="0"/>
              <a:t>elevations 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4587" y="1095121"/>
            <a:ext cx="443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/>
              <a:t>NO</a:t>
            </a:r>
            <a:r>
              <a:rPr lang="en-US" altLang="ja-JP" sz="2400" b="1" baseline="-25000" dirty="0"/>
              <a:t>2</a:t>
            </a:r>
            <a:r>
              <a:rPr lang="en-US" altLang="ja-JP" sz="2400" b="1" dirty="0"/>
              <a:t> emissions in June 2007</a:t>
            </a:r>
            <a:r>
              <a:rPr lang="ja-JP" altLang="ja-JP" sz="2400" b="1" dirty="0"/>
              <a:t> </a:t>
            </a:r>
            <a:endParaRPr lang="ja-JP" altLang="en-US" sz="2400" b="1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0102076"/>
              </p:ext>
            </p:extLst>
          </p:nvPr>
        </p:nvGraphicFramePr>
        <p:xfrm>
          <a:off x="178647" y="5136776"/>
          <a:ext cx="8740711" cy="15960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87203"/>
                <a:gridCol w="1463377"/>
                <a:gridCol w="1463377"/>
                <a:gridCol w="1463377"/>
                <a:gridCol w="1463377"/>
              </a:tblGrid>
              <a:tr h="362324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rgbClr val="3366FF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  <a:latin typeface="+mj-lt"/>
                        </a:rPr>
                        <a:t>Domain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  <a:latin typeface="+mj-lt"/>
                        </a:rPr>
                        <a:t>1,</a:t>
                      </a:r>
                      <a:r>
                        <a:rPr kumimoji="1" lang="en-US" altLang="ja-JP" baseline="0" dirty="0" smtClean="0">
                          <a:solidFill>
                            <a:srgbClr val="3366FF"/>
                          </a:solidFill>
                          <a:latin typeface="+mj-lt"/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  <a:latin typeface="+mj-lt"/>
                        </a:rPr>
                        <a:t>D1</a:t>
                      </a:r>
                      <a:endParaRPr kumimoji="1" lang="ja-JP" altLang="en-US" dirty="0">
                        <a:solidFill>
                          <a:srgbClr val="3366FF"/>
                        </a:solidFill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r>
                        <a:rPr kumimoji="1" lang="en-US" altLang="ja-JP" sz="1800" b="1" kern="1200" baseline="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kumimoji="1" lang="en-US" altLang="ja-JP" sz="1800" b="1" kern="1200" baseline="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D2</a:t>
                      </a:r>
                      <a:endParaRPr kumimoji="1" lang="ja-JP" altLang="en-US" sz="1800" b="1" kern="1200" dirty="0" smtClean="0">
                        <a:solidFill>
                          <a:srgbClr val="33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r>
                        <a:rPr kumimoji="1" lang="en-US" altLang="ja-JP" sz="1800" b="1" kern="1200" baseline="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1" lang="en-US" altLang="ja-JP" sz="1800" b="1" kern="1200" baseline="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D3</a:t>
                      </a:r>
                      <a:endParaRPr kumimoji="1" lang="ja-JP" altLang="en-US" sz="1800" b="1" kern="1200" dirty="0" smtClean="0">
                        <a:solidFill>
                          <a:srgbClr val="33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r>
                        <a:rPr kumimoji="1" lang="en-US" altLang="ja-JP" sz="1800" b="1" kern="1200" baseline="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 4, </a:t>
                      </a:r>
                      <a:r>
                        <a:rPr kumimoji="1" lang="en-US" altLang="ja-JP" sz="1800" b="1" kern="1200" dirty="0" smtClean="0">
                          <a:solidFill>
                            <a:srgbClr val="3366FF"/>
                          </a:solidFill>
                          <a:latin typeface="+mn-lt"/>
                          <a:ea typeface="+mn-ea"/>
                          <a:cs typeface="+mn-cs"/>
                        </a:rPr>
                        <a:t>D4</a:t>
                      </a:r>
                      <a:endParaRPr kumimoji="1" lang="ja-JP" altLang="en-US" sz="1800" b="1" kern="1200" dirty="0" smtClean="0">
                        <a:solidFill>
                          <a:srgbClr val="3366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</a:tr>
              <a:tr h="4112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rgbClr val="3366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horizontal resolutions</a:t>
                      </a:r>
                      <a:r>
                        <a:rPr lang="ja-JP" altLang="ja-JP" dirty="0" smtClean="0">
                          <a:solidFill>
                            <a:srgbClr val="3366FF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1" lang="ja-JP" altLang="en-US" dirty="0">
                        <a:solidFill>
                          <a:srgbClr val="3366FF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+mj-lt"/>
                        </a:rPr>
                        <a:t>80km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+mj-lt"/>
                        </a:rPr>
                        <a:t>40km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+mj-lt"/>
                        </a:rPr>
                        <a:t>20km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latin typeface="+mj-lt"/>
                        </a:rPr>
                        <a:t>10km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</a:tr>
              <a:tr h="4112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rgbClr val="3366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grid numbers </a:t>
                      </a:r>
                      <a:endParaRPr kumimoji="1" lang="ja-JP" altLang="en-US" dirty="0">
                        <a:solidFill>
                          <a:srgbClr val="3366FF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× 75</a:t>
                      </a:r>
                      <a:r>
                        <a:rPr lang="ja-JP" altLang="ja-JP" sz="2400" b="1" dirty="0" smtClean="0">
                          <a:effectLst/>
                        </a:rPr>
                        <a:t> 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× 88</a:t>
                      </a:r>
                      <a:r>
                        <a:rPr lang="ja-JP" altLang="ja-JP" sz="2400" b="1" dirty="0" smtClean="0">
                          <a:effectLst/>
                        </a:rPr>
                        <a:t> 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 × 132</a:t>
                      </a:r>
                      <a:r>
                        <a:rPr lang="ja-JP" altLang="ja-JP" sz="2400" b="1" dirty="0" smtClean="0">
                          <a:effectLst/>
                        </a:rPr>
                        <a:t> 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 × 182</a:t>
                      </a:r>
                      <a:r>
                        <a:rPr lang="ja-JP" altLang="ja-JP" sz="2400" b="1" dirty="0" smtClean="0">
                          <a:effectLst/>
                        </a:rPr>
                        <a:t> </a:t>
                      </a:r>
                      <a:endParaRPr kumimoji="1" lang="ja-JP" altLang="en-US" sz="2400" b="1" dirty="0">
                        <a:latin typeface="+mj-lt"/>
                      </a:endParaRPr>
                    </a:p>
                  </a:txBody>
                  <a:tcPr marL="36000" marR="36000" marT="0" marB="0"/>
                </a:tc>
              </a:tr>
              <a:tr h="4112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  <a:latin typeface="+mj-lt"/>
                        </a:rPr>
                        <a:t>NO</a:t>
                      </a:r>
                      <a:r>
                        <a:rPr kumimoji="1" lang="en-US" altLang="ja-JP" baseline="-25000" dirty="0" smtClean="0">
                          <a:solidFill>
                            <a:srgbClr val="3366FF"/>
                          </a:solidFill>
                          <a:latin typeface="+mj-lt"/>
                        </a:rPr>
                        <a:t>2</a:t>
                      </a:r>
                      <a:r>
                        <a:rPr kumimoji="1" lang="en-US" altLang="ja-JP" dirty="0" smtClean="0">
                          <a:solidFill>
                            <a:srgbClr val="3366FF"/>
                          </a:solidFill>
                          <a:latin typeface="+mj-lt"/>
                        </a:rPr>
                        <a:t> emissions over CEC</a:t>
                      </a:r>
                      <a:endParaRPr kumimoji="1" lang="ja-JP" altLang="en-US" dirty="0">
                        <a:solidFill>
                          <a:srgbClr val="3366FF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1" lang="en-US" altLang="ja-JP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kmoles</a:t>
                      </a:r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ja-JP" altLang="ja-JP" b="1" dirty="0" smtClean="0">
                          <a:effectLst/>
                        </a:rPr>
                        <a:t> 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1" lang="en-US" altLang="ja-JP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kmoles</a:t>
                      </a:r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ja-JP" altLang="ja-JP" b="1" dirty="0" smtClean="0">
                          <a:effectLst/>
                        </a:rPr>
                        <a:t> 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1" lang="en-US" altLang="ja-JP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kmoles</a:t>
                      </a:r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ja-JP" altLang="ja-JP" b="1" dirty="0" smtClean="0">
                          <a:effectLst/>
                        </a:rPr>
                        <a:t> 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1" lang="en-US" altLang="ja-JP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kmoles</a:t>
                      </a:r>
                      <a:r>
                        <a:rPr kumimoji="1" lang="en-US" altLang="ja-JP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1" lang="en-US" altLang="ja-JP" sz="18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ja-JP" altLang="ja-JP" b="1" dirty="0" smtClean="0">
                          <a:effectLst/>
                        </a:rPr>
                        <a:t> 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 marL="36000" marR="36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05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8919" y="1236362"/>
            <a:ext cx="8443784" cy="1742989"/>
          </a:xfrm>
        </p:spPr>
        <p:txBody>
          <a:bodyPr>
            <a:noAutofit/>
          </a:bodyPr>
          <a:lstStyle/>
          <a:p>
            <a:pPr algn="just"/>
            <a:r>
              <a:rPr lang="en-US" altLang="ja-JP" sz="2800" b="1" dirty="0" smtClean="0">
                <a:latin typeface="+mj-lt"/>
              </a:rPr>
              <a:t>GOME</a:t>
            </a:r>
            <a:r>
              <a:rPr lang="en-US" altLang="ja-JP" sz="2800" b="1" dirty="0">
                <a:latin typeface="+mj-lt"/>
              </a:rPr>
              <a:t>-</a:t>
            </a:r>
            <a:r>
              <a:rPr lang="en-US" altLang="ja-JP" sz="2800" b="1" dirty="0" smtClean="0">
                <a:latin typeface="+mj-lt"/>
              </a:rPr>
              <a:t>2 passing </a:t>
            </a:r>
            <a:r>
              <a:rPr lang="en-US" altLang="ja-JP" sz="2800" b="1" dirty="0">
                <a:latin typeface="+mj-lt"/>
              </a:rPr>
              <a:t>over the equator at</a:t>
            </a:r>
            <a:r>
              <a:rPr lang="ja-JP" altLang="ja-JP" sz="2800" b="1" dirty="0">
                <a:latin typeface="+mj-lt"/>
              </a:rPr>
              <a:t> </a:t>
            </a:r>
            <a:r>
              <a:rPr lang="en-US" altLang="ja-JP" sz="2800" b="1" dirty="0" smtClean="0">
                <a:latin typeface="+mj-lt"/>
              </a:rPr>
              <a:t>9</a:t>
            </a:r>
            <a:r>
              <a:rPr lang="en-US" altLang="ja-JP" sz="2800" b="1" dirty="0">
                <a:latin typeface="+mj-lt"/>
              </a:rPr>
              <a:t>:30 </a:t>
            </a:r>
            <a:r>
              <a:rPr lang="en-US" altLang="ja-JP" sz="2800" b="1" dirty="0" smtClean="0">
                <a:latin typeface="+mj-lt"/>
              </a:rPr>
              <a:t>LT </a:t>
            </a:r>
          </a:p>
          <a:p>
            <a:pPr algn="just"/>
            <a:r>
              <a:rPr lang="en-US" altLang="ja-JP" sz="2800" b="1" dirty="0" smtClean="0">
                <a:latin typeface="+mj-lt"/>
              </a:rPr>
              <a:t>SCIAMACHY at</a:t>
            </a:r>
            <a:r>
              <a:rPr lang="ja-JP" altLang="ja-JP" sz="2800" b="1" dirty="0" smtClean="0">
                <a:latin typeface="+mj-lt"/>
              </a:rPr>
              <a:t> </a:t>
            </a:r>
            <a:r>
              <a:rPr lang="en-US" altLang="ja-JP" sz="2800" b="1" dirty="0" smtClean="0">
                <a:latin typeface="+mj-lt"/>
              </a:rPr>
              <a:t>10:00 LT</a:t>
            </a:r>
          </a:p>
          <a:p>
            <a:pPr algn="just"/>
            <a:r>
              <a:rPr lang="en-US" altLang="ja-JP" sz="2800" b="1" dirty="0" smtClean="0">
                <a:latin typeface="+mj-lt"/>
              </a:rPr>
              <a:t>OMI at 13:45 </a:t>
            </a:r>
            <a:r>
              <a:rPr lang="en-US" altLang="ja-JP" sz="2800" b="1" dirty="0" smtClean="0"/>
              <a:t>LT</a:t>
            </a:r>
            <a:endParaRPr lang="en-US" altLang="ja-JP" sz="2800" b="1" dirty="0" smtClean="0">
              <a:latin typeface="+mj-lt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3728"/>
            <a:ext cx="9144000" cy="1016002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 comparisons </a:t>
            </a:r>
            <a:r>
              <a:rPr lang="en-US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 satellite NO</a:t>
            </a:r>
            <a:r>
              <a:rPr lang="en-US" altLang="ja-JP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VCDs</a:t>
            </a:r>
            <a:r>
              <a:rPr lang="ja-JP" altLang="ja-JP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ja-JP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0348" y="2979351"/>
            <a:ext cx="8455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altLang="ja-JP" sz="2000" dirty="0" smtClean="0">
                <a:solidFill>
                  <a:prstClr val="black"/>
                </a:solidFill>
              </a:rPr>
              <a:t>*These retrievals using with </a:t>
            </a:r>
            <a:r>
              <a:rPr lang="en-US" altLang="ja-JP" sz="2000" dirty="0">
                <a:solidFill>
                  <a:prstClr val="black"/>
                </a:solidFill>
              </a:rPr>
              <a:t>the same basic algorithm (DOMINO products for OMI and TM4NO2A products for SCIAMACHY and GOME-2)  (</a:t>
            </a:r>
            <a:r>
              <a:rPr lang="en-US" altLang="ja-JP" sz="2000" dirty="0" err="1">
                <a:solidFill>
                  <a:prstClr val="black"/>
                </a:solidFill>
              </a:rPr>
              <a:t>Irie</a:t>
            </a:r>
            <a:r>
              <a:rPr lang="en-US" altLang="ja-JP" sz="2000" dirty="0">
                <a:solidFill>
                  <a:prstClr val="black"/>
                </a:solidFill>
              </a:rPr>
              <a:t> et al., 2012)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0348" y="3967892"/>
            <a:ext cx="8352355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in this study, CMAQ NO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 VCDs 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altLang="ja-JP" sz="2800" b="1" dirty="0" smtClean="0">
                <a:latin typeface="+mj-lt"/>
              </a:rPr>
              <a:t>at </a:t>
            </a:r>
            <a:r>
              <a:rPr lang="en-US" altLang="ja-JP" sz="2800" b="1" dirty="0">
                <a:latin typeface="+mj-lt"/>
              </a:rPr>
              <a:t>9:00 CST (Chinese Standard Time)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altLang="ja-JP" sz="2800" b="1" dirty="0" smtClean="0"/>
              <a:t>at </a:t>
            </a:r>
            <a:r>
              <a:rPr lang="en-US" altLang="ja-JP" sz="2800" b="1" dirty="0" smtClean="0">
                <a:latin typeface="+mj-lt"/>
              </a:rPr>
              <a:t>10</a:t>
            </a:r>
            <a:r>
              <a:rPr lang="en-US" altLang="ja-JP" sz="2800" b="1" dirty="0">
                <a:latin typeface="+mj-lt"/>
              </a:rPr>
              <a:t>:00 </a:t>
            </a:r>
            <a:r>
              <a:rPr lang="en-US" altLang="ja-JP" sz="2800" b="1" dirty="0" smtClean="0">
                <a:latin typeface="+mj-lt"/>
              </a:rPr>
              <a:t>CST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altLang="ja-JP" sz="2800" b="1" dirty="0" smtClean="0"/>
              <a:t>at </a:t>
            </a:r>
            <a:r>
              <a:rPr lang="en-US" altLang="ja-JP" sz="2800" b="1" dirty="0" smtClean="0">
                <a:latin typeface="+mj-lt"/>
              </a:rPr>
              <a:t>14</a:t>
            </a:r>
            <a:r>
              <a:rPr lang="en-US" altLang="ja-JP" sz="2800" b="1" dirty="0">
                <a:latin typeface="+mj-lt"/>
              </a:rPr>
              <a:t>:00 CST </a:t>
            </a:r>
            <a:endParaRPr lang="en-US" altLang="ja-JP" sz="2800" b="1" dirty="0" smtClean="0">
              <a:latin typeface="+mj-lt"/>
            </a:endParaRPr>
          </a:p>
          <a:p>
            <a:pPr algn="just">
              <a:spcBef>
                <a:spcPct val="20000"/>
              </a:spcBef>
            </a:pPr>
            <a:r>
              <a:rPr lang="en-US" altLang="ja-JP" sz="2000" dirty="0" smtClean="0">
                <a:latin typeface="+mj-lt"/>
              </a:rPr>
              <a:t>was </a:t>
            </a:r>
            <a:r>
              <a:rPr lang="en-US" altLang="ja-JP" sz="2000" dirty="0">
                <a:latin typeface="+mj-lt"/>
              </a:rPr>
              <a:t>used, respectively.</a:t>
            </a:r>
            <a:r>
              <a:rPr lang="ja-JP" altLang="ja-JP" sz="2000" dirty="0">
                <a:latin typeface="+mj-lt"/>
              </a:rPr>
              <a:t> </a:t>
            </a:r>
            <a:endParaRPr lang="ja-JP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3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08919" y="13728"/>
            <a:ext cx="8622270" cy="101600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ja-JP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Results</a:t>
            </a:r>
            <a: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ja-JP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altLang="ja-JP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CMAQ (D1,80km) vs. GOME-2 and OMI  </a:t>
            </a:r>
            <a:endParaRPr lang="ja-JP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図 1" descr="CMAS.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547291"/>
            <a:ext cx="9144000" cy="37714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4758" y="1261470"/>
            <a:ext cx="22118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JUN, </a:t>
            </a:r>
            <a:r>
              <a:rPr lang="en-US" altLang="ja-JP" sz="2400" b="1" dirty="0" smtClean="0"/>
              <a:t>morning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76616" y="1274170"/>
            <a:ext cx="21826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JUN, afternoon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9301" y="1274170"/>
            <a:ext cx="21902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DEC, </a:t>
            </a:r>
            <a:r>
              <a:rPr lang="en-US" altLang="ja-JP" sz="2400" b="1" dirty="0" smtClean="0"/>
              <a:t>morning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62234" y="1274170"/>
            <a:ext cx="22420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DEC,</a:t>
            </a:r>
            <a:r>
              <a:rPr lang="en-US" altLang="ja-JP" sz="2400" b="1" dirty="0" smtClean="0"/>
              <a:t> afternoon</a:t>
            </a:r>
            <a:endParaRPr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" y="523568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These maps compare </a:t>
            </a:r>
            <a:r>
              <a:rPr lang="en-US" altLang="ja-JP" sz="2000" dirty="0" smtClean="0">
                <a:solidFill>
                  <a:schemeClr val="accent2"/>
                </a:solidFill>
                <a:latin typeface="+mj-lt"/>
              </a:rPr>
              <a:t>monthly averaged </a:t>
            </a:r>
            <a:r>
              <a:rPr lang="en-US" altLang="ja-JP" sz="2000" dirty="0">
                <a:solidFill>
                  <a:schemeClr val="accent2"/>
                </a:solidFill>
              </a:rPr>
              <a:t>NO</a:t>
            </a:r>
            <a:r>
              <a:rPr lang="en-US" altLang="ja-JP" sz="2000" baseline="-25000" dirty="0">
                <a:solidFill>
                  <a:schemeClr val="accent2"/>
                </a:solidFill>
              </a:rPr>
              <a:t>2</a:t>
            </a:r>
            <a:r>
              <a:rPr lang="en-US" altLang="ja-JP" sz="2000" dirty="0">
                <a:solidFill>
                  <a:schemeClr val="accent2"/>
                </a:solidFill>
              </a:rPr>
              <a:t> VCDs </a:t>
            </a:r>
            <a:r>
              <a:rPr lang="en-US" altLang="ja-JP" sz="2000" dirty="0" smtClean="0"/>
              <a:t>from </a:t>
            </a:r>
            <a:r>
              <a:rPr lang="en-US" altLang="ja-JP" sz="2000" dirty="0" smtClean="0"/>
              <a:t>CMAQ(D1) </a:t>
            </a:r>
            <a:r>
              <a:rPr lang="en-US" altLang="ja-JP" sz="2000" dirty="0" smtClean="0"/>
              <a:t>and satellites.</a:t>
            </a:r>
            <a:endParaRPr lang="en-US" altLang="ja-JP" sz="20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CMAQv4.7.1 with updated REAS 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can capture </a:t>
            </a:r>
            <a:r>
              <a:rPr lang="en-US" altLang="ja-JP" sz="2000" dirty="0">
                <a:solidFill>
                  <a:schemeClr val="tx2"/>
                </a:solidFill>
                <a:latin typeface="+mj-lt"/>
              </a:rPr>
              <a:t>well </a:t>
            </a:r>
            <a:r>
              <a:rPr lang="en-US" altLang="ja-JP" sz="2000" dirty="0" smtClean="0">
                <a:solidFill>
                  <a:srgbClr val="1F497D"/>
                </a:solidFill>
                <a:latin typeface="+mj-lt"/>
              </a:rPr>
              <a:t>satellite </a:t>
            </a:r>
            <a:r>
              <a:rPr lang="en-US" altLang="ja-JP" sz="2000" dirty="0">
                <a:solidFill>
                  <a:srgbClr val="1F497D"/>
                </a:solidFill>
                <a:latin typeface="+mj-lt"/>
              </a:rPr>
              <a:t>NO</a:t>
            </a:r>
            <a:r>
              <a:rPr lang="en-US" altLang="ja-JP" sz="2000" baseline="-25000" dirty="0">
                <a:solidFill>
                  <a:srgbClr val="1F497D"/>
                </a:solidFill>
                <a:latin typeface="+mj-lt"/>
              </a:rPr>
              <a:t>2</a:t>
            </a:r>
            <a:r>
              <a:rPr lang="en-US" altLang="ja-JP" sz="2000" dirty="0">
                <a:solidFill>
                  <a:srgbClr val="1F497D"/>
                </a:solidFill>
                <a:latin typeface="+mj-lt"/>
              </a:rPr>
              <a:t> VCDs </a:t>
            </a:r>
            <a:r>
              <a:rPr lang="en-US" altLang="ja-JP" sz="2000" dirty="0">
                <a:latin typeface="+mj-lt"/>
              </a:rPr>
              <a:t>even</a:t>
            </a:r>
            <a:r>
              <a:rPr lang="en-US" altLang="ja-JP" sz="2000" dirty="0" smtClean="0">
                <a:latin typeface="+mj-lt"/>
              </a:rPr>
              <a:t> at D1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solidFill>
                  <a:schemeClr val="accent2"/>
                </a:solidFill>
                <a:latin typeface="+mj-lt"/>
              </a:rPr>
              <a:t>CMAQ overestimates</a:t>
            </a:r>
            <a:r>
              <a:rPr lang="en-US" altLang="ja-JP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over </a:t>
            </a:r>
            <a:r>
              <a:rPr lang="en-US" altLang="ja-JP" sz="2000" dirty="0">
                <a:solidFill>
                  <a:schemeClr val="tx2"/>
                </a:solidFill>
                <a:latin typeface="+mj-lt"/>
              </a:rPr>
              <a:t>Shanghai</a:t>
            </a:r>
            <a:r>
              <a:rPr lang="en-US" altLang="ja-JP" sz="2000" dirty="0">
                <a:latin typeface="+mj-lt"/>
              </a:rPr>
              <a:t> area</a:t>
            </a:r>
            <a:endParaRPr lang="en-US" altLang="ja-JP" sz="20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In 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December</a:t>
            </a:r>
            <a:r>
              <a:rPr lang="en-US" altLang="ja-JP" sz="2000" dirty="0" smtClean="0">
                <a:latin typeface="+mj-lt"/>
              </a:rPr>
              <a:t>, </a:t>
            </a:r>
            <a:r>
              <a:rPr lang="en-US" altLang="ja-JP" sz="2000" dirty="0" smtClean="0">
                <a:solidFill>
                  <a:schemeClr val="accent2"/>
                </a:solidFill>
                <a:latin typeface="+mj-lt"/>
              </a:rPr>
              <a:t>CMAQ underestimates</a:t>
            </a:r>
            <a:r>
              <a:rPr lang="en-US" altLang="ja-JP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over </a:t>
            </a:r>
            <a:r>
              <a:rPr lang="en-US" altLang="ja-JP" sz="2000" dirty="0" smtClean="0">
                <a:solidFill>
                  <a:srgbClr val="1F497D"/>
                </a:solidFill>
                <a:latin typeface="+mj-lt"/>
              </a:rPr>
              <a:t>large emission areas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On the other hand, </a:t>
            </a:r>
            <a:r>
              <a:rPr lang="en-US" altLang="ja-JP" sz="2000" dirty="0" smtClean="0">
                <a:solidFill>
                  <a:schemeClr val="accent2"/>
                </a:solidFill>
                <a:latin typeface="+mj-lt"/>
              </a:rPr>
              <a:t>CMAQ </a:t>
            </a:r>
            <a:r>
              <a:rPr lang="en-US" altLang="ja-JP" sz="2000" dirty="0" smtClean="0">
                <a:solidFill>
                  <a:schemeClr val="accent2"/>
                </a:solidFill>
              </a:rPr>
              <a:t>NO</a:t>
            </a:r>
            <a:r>
              <a:rPr lang="en-US" altLang="ja-JP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ja-JP" sz="2000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accent2"/>
                </a:solidFill>
              </a:rPr>
              <a:t>VCDs</a:t>
            </a:r>
            <a:r>
              <a:rPr lang="en-US" altLang="ja-JP" sz="2000" dirty="0" smtClean="0">
                <a:solidFill>
                  <a:schemeClr val="accent2"/>
                </a:solidFill>
              </a:rPr>
              <a:t> are higher </a:t>
            </a:r>
            <a:r>
              <a:rPr lang="en-US" altLang="ja-JP" sz="2000" dirty="0" smtClean="0">
                <a:solidFill>
                  <a:srgbClr val="1F497D"/>
                </a:solidFill>
              </a:rPr>
              <a:t>over clear area</a:t>
            </a:r>
            <a:r>
              <a:rPr lang="en-US" altLang="ja-JP" sz="2000" dirty="0" smtClean="0"/>
              <a:t>, e.g. over sea </a:t>
            </a:r>
            <a:endParaRPr kumimoji="1" lang="ja-JP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3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1359448" y="491338"/>
            <a:ext cx="6443772" cy="5128391"/>
            <a:chOff x="1339180" y="671926"/>
            <a:chExt cx="6561748" cy="5222284"/>
          </a:xfrm>
        </p:grpSpPr>
        <p:pic>
          <p:nvPicPr>
            <p:cNvPr id="2" name="図 1" descr="CMAS.fig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1339180" y="892432"/>
              <a:ext cx="6561748" cy="500177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543231" y="671926"/>
              <a:ext cx="1538110" cy="344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JUN, morning</a:t>
              </a:r>
              <a:endParaRPr kumimoji="1" lang="ja-JP" altLang="en-US" sz="1600" b="1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081341" y="671926"/>
              <a:ext cx="1608736" cy="344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JUN, afternoon</a:t>
              </a:r>
              <a:endParaRPr kumimoji="1" lang="ja-JP" altLang="en-US" sz="1600" b="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690077" y="671926"/>
              <a:ext cx="1576831" cy="344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DEC,</a:t>
              </a:r>
              <a:r>
                <a:rPr lang="en-US" altLang="ja-JP" sz="1600" b="1" dirty="0" smtClean="0"/>
                <a:t> morning</a:t>
              </a:r>
              <a:endParaRPr kumimoji="1" lang="ja-JP" altLang="en-US" sz="1600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66908" y="671926"/>
              <a:ext cx="1634020" cy="3447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DEC,</a:t>
              </a:r>
              <a:r>
                <a:rPr lang="en-US" altLang="ja-JP" sz="1600" b="1" dirty="0" smtClean="0"/>
                <a:t> afternoon</a:t>
              </a:r>
              <a:endParaRPr kumimoji="1" lang="ja-JP" altLang="en-US" sz="1600" b="1" dirty="0"/>
            </a:p>
          </p:txBody>
        </p:sp>
      </p:grpSp>
      <p:sp>
        <p:nvSpPr>
          <p:cNvPr id="4" name="タイトル 1"/>
          <p:cNvSpPr txBox="1">
            <a:spLocks/>
          </p:cNvSpPr>
          <p:nvPr/>
        </p:nvSpPr>
        <p:spPr>
          <a:xfrm>
            <a:off x="0" y="-168508"/>
            <a:ext cx="9144000" cy="89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ja-JP" sz="3282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CMAQ</a:t>
            </a:r>
            <a:r>
              <a:rPr lang="en-US" altLang="ja-JP" sz="2051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(D2-40km, D3-20km, and D4-10km) </a:t>
            </a:r>
            <a:r>
              <a:rPr lang="en-US" altLang="ja-JP" sz="3282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vs. GOME-2 and OMI  </a:t>
            </a:r>
            <a:endParaRPr lang="ja-JP" altLang="en-US" sz="3282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" y="5294503"/>
            <a:ext cx="9142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These maps compare monthly averaged NO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VCDs</a:t>
            </a:r>
            <a:r>
              <a:rPr lang="en-US" altLang="ja-JP" sz="2000" dirty="0" smtClean="0"/>
              <a:t> from CMAQ at D2, D3, and D4</a:t>
            </a:r>
            <a:r>
              <a:rPr lang="ja-JP" altLang="ja-JP" sz="2000" dirty="0" smtClean="0"/>
              <a:t> </a:t>
            </a:r>
            <a:r>
              <a:rPr lang="en-US" altLang="ja-JP" sz="2000" dirty="0" smtClean="0"/>
              <a:t>and satellites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solidFill>
                  <a:srgbClr val="C0504D"/>
                </a:solidFill>
                <a:latin typeface="+mj-lt"/>
              </a:rPr>
              <a:t>CMAQ </a:t>
            </a:r>
            <a:r>
              <a:rPr lang="en-US" altLang="ja-JP" sz="2000" dirty="0" smtClean="0">
                <a:solidFill>
                  <a:srgbClr val="C0504D"/>
                </a:solidFill>
              </a:rPr>
              <a:t>NO</a:t>
            </a:r>
            <a:r>
              <a:rPr lang="en-US" altLang="ja-JP" sz="2000" baseline="-25000" dirty="0" smtClean="0">
                <a:solidFill>
                  <a:srgbClr val="C0504D"/>
                </a:solidFill>
              </a:rPr>
              <a:t>2</a:t>
            </a:r>
            <a:r>
              <a:rPr lang="en-US" altLang="ja-JP" sz="2000" dirty="0" smtClean="0">
                <a:solidFill>
                  <a:srgbClr val="C0504D"/>
                </a:solidFill>
              </a:rPr>
              <a:t> </a:t>
            </a:r>
            <a:r>
              <a:rPr lang="en-US" altLang="ja-JP" sz="2000" dirty="0" err="1" smtClean="0">
                <a:solidFill>
                  <a:srgbClr val="C0504D"/>
                </a:solidFill>
              </a:rPr>
              <a:t>VCDs</a:t>
            </a:r>
            <a:r>
              <a:rPr lang="en-US" altLang="ja-JP" sz="2000" dirty="0" smtClean="0">
                <a:solidFill>
                  <a:srgbClr val="C0504D"/>
                </a:solidFill>
              </a:rPr>
              <a:t> are increased </a:t>
            </a:r>
            <a:r>
              <a:rPr lang="en-US" altLang="ja-JP" sz="2000" dirty="0" smtClean="0"/>
              <a:t>due to the horizontal resolution </a:t>
            </a:r>
            <a:r>
              <a:rPr lang="en-US" altLang="ja-JP" sz="2000" dirty="0" smtClean="0"/>
              <a:t>change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>
                <a:solidFill>
                  <a:srgbClr val="C0504D"/>
                </a:solidFill>
                <a:latin typeface="+mj-lt"/>
              </a:rPr>
              <a:t>Finer resolutions </a:t>
            </a:r>
            <a:r>
              <a:rPr lang="en-US" altLang="ja-JP" sz="2000" dirty="0" smtClean="0">
                <a:latin typeface="+mj-lt"/>
              </a:rPr>
              <a:t>can </a:t>
            </a:r>
            <a:r>
              <a:rPr lang="en-US" altLang="ja-JP" sz="2000" dirty="0" smtClean="0">
                <a:latin typeface="+mj-lt"/>
              </a:rPr>
              <a:t>produce </a:t>
            </a:r>
            <a:r>
              <a:rPr lang="en-US" altLang="ja-JP" sz="2000" dirty="0" smtClean="0">
                <a:solidFill>
                  <a:schemeClr val="tx2"/>
                </a:solidFill>
                <a:latin typeface="+mj-lt"/>
              </a:rPr>
              <a:t>in detail </a:t>
            </a:r>
            <a:r>
              <a:rPr lang="en-US" altLang="ja-JP" sz="2000" dirty="0">
                <a:solidFill>
                  <a:schemeClr val="tx2"/>
                </a:solidFill>
              </a:rPr>
              <a:t>NO</a:t>
            </a:r>
            <a:r>
              <a:rPr lang="en-US" altLang="ja-JP" sz="2000" baseline="-25000" dirty="0">
                <a:solidFill>
                  <a:schemeClr val="tx2"/>
                </a:solidFill>
              </a:rPr>
              <a:t>2</a:t>
            </a:r>
            <a:r>
              <a:rPr lang="en-US" altLang="ja-JP" sz="2000" dirty="0">
                <a:solidFill>
                  <a:schemeClr val="tx2"/>
                </a:solidFill>
              </a:rPr>
              <a:t> VCDs </a:t>
            </a:r>
            <a:r>
              <a:rPr lang="en-US" altLang="ja-JP" sz="2000" dirty="0" smtClean="0">
                <a:solidFill>
                  <a:schemeClr val="tx2"/>
                </a:solidFill>
              </a:rPr>
              <a:t>distribution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 smtClean="0"/>
              <a:t>Meanwhile, </a:t>
            </a:r>
            <a:r>
              <a:rPr lang="en-US" altLang="ja-JP" sz="2000" dirty="0">
                <a:solidFill>
                  <a:srgbClr val="1F497D"/>
                </a:solidFill>
              </a:rPr>
              <a:t>the </a:t>
            </a:r>
            <a:r>
              <a:rPr lang="en-US" altLang="ja-JP" sz="2000" dirty="0" smtClean="0">
                <a:solidFill>
                  <a:srgbClr val="1F497D"/>
                </a:solidFill>
              </a:rPr>
              <a:t>finer resolutions results overestimation </a:t>
            </a:r>
            <a:r>
              <a:rPr lang="en-US" altLang="ja-JP" sz="2000" dirty="0" smtClean="0"/>
              <a:t>at some grids.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63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99826" y="0"/>
            <a:ext cx="4446037" cy="705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r>
              <a:rPr lang="en-US" altLang="ja-JP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CMAQ vs</a:t>
            </a:r>
            <a:r>
              <a:rPr lang="en-US" altLang="ja-JP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satellites</a:t>
            </a:r>
            <a:endParaRPr lang="ja-JP" altLang="en-US" sz="3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図 1" descr="GOME207121d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6519" y="1103610"/>
            <a:ext cx="3076322" cy="2669518"/>
          </a:xfrm>
          <a:prstGeom prst="rect">
            <a:avLst/>
          </a:prstGeom>
        </p:spPr>
      </p:pic>
      <p:pic>
        <p:nvPicPr>
          <p:cNvPr id="5" name="図 4" descr="obs.cmaq.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417780" y="0"/>
            <a:ext cx="4726220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559400"/>
            <a:ext cx="4545863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ja-JP" sz="1400" dirty="0"/>
              <a:t>u</a:t>
            </a:r>
            <a:r>
              <a:rPr lang="en-US" altLang="ja-JP" sz="1400" dirty="0" smtClean="0"/>
              <a:t>sing monthly averaged NO</a:t>
            </a:r>
            <a:r>
              <a:rPr lang="en-US" altLang="ja-JP" sz="1400" baseline="-25000" dirty="0" smtClean="0"/>
              <a:t>2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VCDs</a:t>
            </a:r>
            <a:r>
              <a:rPr lang="en-US" altLang="ja-JP" sz="1400" dirty="0" smtClean="0"/>
              <a:t> </a:t>
            </a:r>
            <a:r>
              <a:rPr lang="en-US" altLang="ja-JP" sz="1400" dirty="0" smtClean="0"/>
              <a:t>in</a:t>
            </a:r>
            <a:r>
              <a:rPr lang="en-US" altLang="ja-JP" sz="1400" dirty="0" smtClean="0"/>
              <a:t> a </a:t>
            </a:r>
            <a:r>
              <a:rPr lang="en-US" altLang="ja-JP" sz="1400" dirty="0" smtClean="0"/>
              <a:t>1 </a:t>
            </a:r>
            <a:r>
              <a:rPr lang="en-US" altLang="ja-JP" sz="1400" dirty="0" smtClean="0"/>
              <a:t>degree grid</a:t>
            </a:r>
            <a:r>
              <a:rPr lang="en-US" altLang="ja-JP" sz="1400" dirty="0" smtClean="0"/>
              <a:t> of all</a:t>
            </a:r>
            <a:r>
              <a:rPr lang="en-US" altLang="ja-JP" sz="1400" dirty="0" smtClean="0"/>
              <a:t> and diagnostic</a:t>
            </a:r>
            <a:r>
              <a:rPr lang="en-US" altLang="ja-JP" sz="1400" dirty="0" smtClean="0"/>
              <a:t> regions</a:t>
            </a:r>
            <a:r>
              <a:rPr lang="en-US" altLang="ja-JP" sz="1400" dirty="0" smtClean="0"/>
              <a:t> (A</a:t>
            </a:r>
            <a:r>
              <a:rPr lang="en-US" altLang="ja-JP" sz="1400" dirty="0"/>
              <a:t>, B, C, and </a:t>
            </a:r>
            <a:r>
              <a:rPr lang="en-US" altLang="ja-JP" sz="1400" dirty="0" smtClean="0"/>
              <a:t>D) shown </a:t>
            </a:r>
            <a:r>
              <a:rPr lang="en-US" altLang="ja-JP" sz="1400" dirty="0" smtClean="0"/>
              <a:t>in this map.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684228"/>
            <a:ext cx="4545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altLang="ja-JP" sz="2000" dirty="0" smtClean="0">
                <a:latin typeface="+mj-lt"/>
              </a:rPr>
              <a:t>Generally, </a:t>
            </a:r>
            <a:r>
              <a:rPr lang="en-US" altLang="ja-JP" sz="2000" dirty="0" smtClean="0"/>
              <a:t>correlations between CMAQ and satellites are reasonable</a:t>
            </a:r>
          </a:p>
          <a:p>
            <a:pPr marL="285750" indent="-285750" algn="just">
              <a:buFont typeface="Arial"/>
              <a:buChar char="•"/>
            </a:pPr>
            <a:r>
              <a:rPr lang="en-US" altLang="ja-JP" sz="2000" dirty="0" smtClean="0">
                <a:solidFill>
                  <a:schemeClr val="accent2"/>
                </a:solidFill>
              </a:rPr>
              <a:t>Finer resolutions </a:t>
            </a:r>
            <a:r>
              <a:rPr lang="en-US" altLang="ja-JP" sz="2000" dirty="0" smtClean="0"/>
              <a:t>produce </a:t>
            </a:r>
            <a:r>
              <a:rPr lang="en-US" altLang="ja-JP" sz="2000" dirty="0" smtClean="0">
                <a:solidFill>
                  <a:schemeClr val="tx2"/>
                </a:solidFill>
              </a:rPr>
              <a:t>larger NO</a:t>
            </a:r>
            <a:r>
              <a:rPr lang="en-US" altLang="ja-JP" sz="20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ja-JP" sz="2000" dirty="0" smtClean="0">
                <a:solidFill>
                  <a:schemeClr val="tx2"/>
                </a:solidFill>
              </a:rPr>
              <a:t> VCDs </a:t>
            </a:r>
            <a:r>
              <a:rPr lang="en-US" altLang="ja-JP" sz="2000" dirty="0" smtClean="0"/>
              <a:t>at most grid</a:t>
            </a:r>
            <a:endParaRPr lang="en-US" altLang="ja-JP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altLang="ja-JP" sz="2000" dirty="0" smtClean="0"/>
              <a:t>In </a:t>
            </a:r>
            <a:r>
              <a:rPr lang="en-US" altLang="ja-JP" sz="2000" dirty="0" smtClean="0"/>
              <a:t>December, </a:t>
            </a:r>
            <a:r>
              <a:rPr lang="en-US" altLang="ja-JP" sz="2000" dirty="0"/>
              <a:t>CMAQ </a:t>
            </a:r>
            <a:r>
              <a:rPr lang="en-US" altLang="ja-JP" sz="2000" dirty="0" smtClean="0">
                <a:solidFill>
                  <a:srgbClr val="1F497D"/>
                </a:solidFill>
              </a:rPr>
              <a:t>tends </a:t>
            </a:r>
            <a:r>
              <a:rPr lang="en-US" altLang="ja-JP" sz="2000" dirty="0">
                <a:solidFill>
                  <a:srgbClr val="1F497D"/>
                </a:solidFill>
              </a:rPr>
              <a:t>to </a:t>
            </a:r>
            <a:r>
              <a:rPr lang="en-US" altLang="ja-JP" sz="2000" dirty="0" smtClean="0">
                <a:solidFill>
                  <a:srgbClr val="1F497D"/>
                </a:solidFill>
              </a:rPr>
              <a:t>overestimate</a:t>
            </a:r>
            <a:r>
              <a:rPr lang="en-US" altLang="ja-JP" sz="2000" dirty="0" smtClean="0"/>
              <a:t> over </a:t>
            </a:r>
            <a:r>
              <a:rPr lang="en-US" altLang="ja-JP" sz="2000" dirty="0" smtClean="0">
                <a:solidFill>
                  <a:schemeClr val="accent2"/>
                </a:solidFill>
              </a:rPr>
              <a:t>the cleaner area</a:t>
            </a:r>
          </a:p>
          <a:p>
            <a:pPr marL="285750" indent="-285750" algn="just">
              <a:buFont typeface="Arial"/>
              <a:buChar char="•"/>
            </a:pPr>
            <a:r>
              <a:rPr lang="en-US" altLang="ja-JP" sz="2000" dirty="0" smtClean="0"/>
              <a:t>In the morning in December, </a:t>
            </a:r>
            <a:r>
              <a:rPr lang="en-US" altLang="ja-JP" sz="2000" dirty="0"/>
              <a:t>CMAQ </a:t>
            </a:r>
            <a:r>
              <a:rPr lang="en-US" altLang="ja-JP" sz="2000" dirty="0" smtClean="0"/>
              <a:t>tends </a:t>
            </a:r>
            <a:r>
              <a:rPr lang="en-US" altLang="ja-JP" sz="2000" dirty="0"/>
              <a:t>to </a:t>
            </a:r>
            <a:r>
              <a:rPr lang="en-US" altLang="ja-JP" sz="2000" dirty="0" smtClean="0">
                <a:solidFill>
                  <a:schemeClr val="tx2"/>
                </a:solidFill>
              </a:rPr>
              <a:t>underestimate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over </a:t>
            </a:r>
            <a:r>
              <a:rPr lang="en-US" altLang="ja-JP" sz="2000" dirty="0">
                <a:solidFill>
                  <a:schemeClr val="accent2"/>
                </a:solidFill>
              </a:rPr>
              <a:t>the </a:t>
            </a:r>
            <a:r>
              <a:rPr lang="en-US" altLang="ja-JP" sz="2000" dirty="0" smtClean="0">
                <a:solidFill>
                  <a:schemeClr val="accent2"/>
                </a:solidFill>
              </a:rPr>
              <a:t>large emission areas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43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-54214"/>
            <a:ext cx="9141718" cy="913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Biases </a:t>
            </a:r>
            <a:r>
              <a:rPr lang="en-US" altLang="ja-JP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between satellite retrievals and CMAQ NO</a:t>
            </a:r>
            <a:r>
              <a:rPr lang="en-US" altLang="ja-JP" sz="80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altLang="ja-JP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VCDs</a:t>
            </a:r>
            <a:r>
              <a:rPr lang="en-US" altLang="ja-JP" sz="7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ja-JP" altLang="en-US" sz="7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2780781"/>
              </p:ext>
            </p:extLst>
          </p:nvPr>
        </p:nvGraphicFramePr>
        <p:xfrm>
          <a:off x="-15490" y="991193"/>
          <a:ext cx="9143999" cy="3332622"/>
        </p:xfrm>
        <a:graphic>
          <a:graphicData uri="http://schemas.openxmlformats.org/drawingml/2006/table">
            <a:tbl>
              <a:tblPr/>
              <a:tblGrid>
                <a:gridCol w="527547"/>
                <a:gridCol w="432207"/>
                <a:gridCol w="432207"/>
                <a:gridCol w="432207"/>
                <a:gridCol w="432207"/>
                <a:gridCol w="40745"/>
                <a:gridCol w="355937"/>
                <a:gridCol w="483055"/>
                <a:gridCol w="483055"/>
                <a:gridCol w="483055"/>
                <a:gridCol w="40745"/>
                <a:gridCol w="425851"/>
                <a:gridCol w="425851"/>
                <a:gridCol w="425851"/>
                <a:gridCol w="425851"/>
                <a:gridCol w="40745"/>
                <a:gridCol w="355937"/>
                <a:gridCol w="355937"/>
                <a:gridCol w="483055"/>
                <a:gridCol w="483055"/>
                <a:gridCol w="40745"/>
                <a:gridCol w="355937"/>
                <a:gridCol w="355937"/>
                <a:gridCol w="470343"/>
                <a:gridCol w="355937"/>
              </a:tblGrid>
              <a:tr h="19214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36111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  <a:r>
                        <a:rPr lang="en-US" altLang="ja-JP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resolution</a:t>
                      </a:r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D3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80">
                <a:tc>
                  <a:txBody>
                    <a:bodyPr/>
                    <a:lstStyle/>
                    <a:p>
                      <a:pPr algn="ctr" fontAlgn="b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3777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n-US" altLang="ja-JP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JUN   2007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3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GOME-2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SCIA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-40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-37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-32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OMI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780">
                <a:tc>
                  <a:txBody>
                    <a:bodyPr/>
                    <a:lstStyle/>
                    <a:p>
                      <a:pPr algn="ctr" fontAlgn="b"/>
                      <a:endParaRPr lang="ja-JP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777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n-US" altLang="ja-JP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DEC   2007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53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GOME-2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-23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-21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SCIA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-29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-23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-20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-48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-46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-43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-2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OMI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　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5759" marR="5759" marT="57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38">
                <a:tc gridSpan="25"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Biase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(%)=(CMAQ NO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VCDs - satellite NO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VCDs) / satellite NO</a:t>
                      </a:r>
                      <a:r>
                        <a:rPr lang="en-US" sz="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VCDs *100, using monthly and regional averages</a:t>
                      </a:r>
                    </a:p>
                  </a:txBody>
                  <a:tcPr marL="5759" marR="5759" marT="575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図 8" descr="GOME207121d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408150"/>
            <a:ext cx="2602061" cy="225797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602061" y="4365990"/>
            <a:ext cx="64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altLang="ja-JP" dirty="0" smtClean="0"/>
              <a:t>The</a:t>
            </a:r>
            <a:r>
              <a:rPr lang="en-US" altLang="ja-JP" dirty="0" smtClean="0"/>
              <a:t> horizontal resolution change, </a:t>
            </a:r>
            <a:r>
              <a:rPr lang="en-US" altLang="ja-JP" dirty="0"/>
              <a:t>from D1 to D2, D3, and D4 </a:t>
            </a:r>
            <a:r>
              <a:rPr lang="en-US" altLang="ja-JP" dirty="0" smtClean="0"/>
              <a:t>was </a:t>
            </a:r>
            <a:r>
              <a:rPr lang="en-US" altLang="ja-JP" dirty="0">
                <a:solidFill>
                  <a:srgbClr val="C0504D"/>
                </a:solidFill>
              </a:rPr>
              <a:t>not necessarily make improvements </a:t>
            </a:r>
            <a:r>
              <a:rPr lang="en-US" altLang="ja-JP" dirty="0"/>
              <a:t>the biases between CMAQ NO</a:t>
            </a:r>
            <a:r>
              <a:rPr lang="en-US" altLang="ja-JP" baseline="-25000" dirty="0"/>
              <a:t>2</a:t>
            </a:r>
            <a:r>
              <a:rPr lang="en-US" altLang="ja-JP" dirty="0"/>
              <a:t> VCDs and satellite </a:t>
            </a:r>
            <a:r>
              <a:rPr lang="en-US" altLang="ja-JP" dirty="0" smtClean="0"/>
              <a:t>retrievals</a:t>
            </a:r>
          </a:p>
          <a:p>
            <a:pPr marL="285750" indent="-285750" algn="just">
              <a:buFont typeface="Arial"/>
              <a:buChar char="•"/>
            </a:pPr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chemeClr val="tx2"/>
                </a:solidFill>
              </a:rPr>
              <a:t>negative biases</a:t>
            </a:r>
            <a:r>
              <a:rPr lang="en-US" altLang="ja-JP" dirty="0" smtClean="0"/>
              <a:t> at D1 are </a:t>
            </a:r>
            <a:r>
              <a:rPr lang="en-US" altLang="ja-JP" dirty="0" smtClean="0">
                <a:solidFill>
                  <a:schemeClr val="accent2"/>
                </a:solidFill>
              </a:rPr>
              <a:t>decreased or changed to positive </a:t>
            </a:r>
            <a:r>
              <a:rPr lang="en-US" altLang="ja-JP" dirty="0"/>
              <a:t>biases </a:t>
            </a:r>
            <a:r>
              <a:rPr lang="en-US" altLang="ja-JP" dirty="0" smtClean="0"/>
              <a:t>due to the</a:t>
            </a:r>
            <a:r>
              <a:rPr lang="en-US" altLang="ja-JP" dirty="0" smtClean="0"/>
              <a:t> </a:t>
            </a:r>
            <a:r>
              <a:rPr lang="en-US" altLang="ja-JP" dirty="0" smtClean="0"/>
              <a:t>resolution change</a:t>
            </a:r>
            <a:endParaRPr lang="en-US" altLang="ja-JP" dirty="0" smtClean="0"/>
          </a:p>
          <a:p>
            <a:pPr marL="285750" indent="-285750" algn="just">
              <a:buFont typeface="Arial"/>
              <a:buChar char="•"/>
            </a:pPr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chemeClr val="tx2"/>
                </a:solidFill>
              </a:rPr>
              <a:t>positive biases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/>
              <a:t>are </a:t>
            </a:r>
            <a:r>
              <a:rPr lang="en-US" altLang="ja-JP" dirty="0" smtClean="0">
                <a:solidFill>
                  <a:schemeClr val="accent2"/>
                </a:solidFill>
              </a:rPr>
              <a:t>increased</a:t>
            </a:r>
            <a:r>
              <a:rPr lang="en-US" altLang="ja-JP" dirty="0" smtClean="0"/>
              <a:t> </a:t>
            </a:r>
            <a:r>
              <a:rPr lang="en-US" altLang="ja-JP" dirty="0"/>
              <a:t>due to the</a:t>
            </a:r>
            <a:r>
              <a:rPr lang="en-US" altLang="ja-JP" dirty="0" smtClean="0"/>
              <a:t> resolution change, </a:t>
            </a:r>
            <a:r>
              <a:rPr lang="en-US" altLang="ja-JP" dirty="0" smtClean="0"/>
              <a:t>esp. comparing with </a:t>
            </a:r>
            <a:r>
              <a:rPr lang="en-US" altLang="ja-JP" dirty="0" smtClean="0">
                <a:solidFill>
                  <a:srgbClr val="C0504D"/>
                </a:solidFill>
              </a:rPr>
              <a:t>GOME-2</a:t>
            </a:r>
            <a:r>
              <a:rPr lang="en-US" altLang="ja-JP" dirty="0" smtClean="0"/>
              <a:t> in the morning in JUN and </a:t>
            </a:r>
            <a:r>
              <a:rPr lang="en-US" altLang="ja-JP" dirty="0" smtClean="0">
                <a:solidFill>
                  <a:srgbClr val="C0504D"/>
                </a:solidFill>
              </a:rPr>
              <a:t>OMI</a:t>
            </a:r>
            <a:r>
              <a:rPr lang="en-US" altLang="ja-JP" dirty="0" smtClean="0"/>
              <a:t> in the afternoon in DEC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2200" y="902293"/>
            <a:ext cx="439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u="sng" dirty="0" smtClean="0"/>
              <a:t>diagnostic regions </a:t>
            </a:r>
            <a:endParaRPr kumimoji="1" lang="ja-JP" altLang="en-US" sz="2000" b="1" u="sng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63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1728</Words>
  <Application>Microsoft Macintosh PowerPoint</Application>
  <PresentationFormat>画面に合わせる (4:3)</PresentationFormat>
  <Paragraphs>480</Paragraphs>
  <Slides>13</Slides>
  <Notes>5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ホワイト</vt:lpstr>
      <vt:lpstr>INFLUENCE OF MODEL GRID RESOLUTION ON NO2 VERTICAL COLUMN DENSITIES OVER EAST ASIA</vt:lpstr>
      <vt:lpstr>motivation</vt:lpstr>
      <vt:lpstr>model system  (WRF-CMAQ-updated REAS)</vt:lpstr>
      <vt:lpstr>model system  (emissions and grids information)</vt:lpstr>
      <vt:lpstr>for comparisons with satellite NO2 VCDs  </vt:lpstr>
      <vt:lpstr>Results CMAQ (D1,80km) vs. GOME-2 and OMI  </vt:lpstr>
      <vt:lpstr>スライド 7</vt:lpstr>
      <vt:lpstr>スライド 8</vt:lpstr>
      <vt:lpstr>スライド 9</vt:lpstr>
      <vt:lpstr>スライド 10</vt:lpstr>
      <vt:lpstr>SUMMARY </vt:lpstr>
      <vt:lpstr>スライド 12</vt:lpstr>
      <vt:lpstr>スライド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MODEL GRID RESOLUTION ON NO2 VERTICAL COLUMN DENSITIES OVER EAST ASIA</dc:title>
  <dc:creator>山地 一代</dc:creator>
  <cp:lastModifiedBy>山地 一代</cp:lastModifiedBy>
  <cp:revision>81</cp:revision>
  <dcterms:created xsi:type="dcterms:W3CDTF">2012-10-16T05:16:56Z</dcterms:created>
  <dcterms:modified xsi:type="dcterms:W3CDTF">2012-10-16T07:06:03Z</dcterms:modified>
</cp:coreProperties>
</file>