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57" r:id="rId2"/>
    <p:sldId id="301" r:id="rId3"/>
    <p:sldId id="324" r:id="rId4"/>
    <p:sldId id="323" r:id="rId5"/>
    <p:sldId id="307" r:id="rId6"/>
    <p:sldId id="310" r:id="rId7"/>
    <p:sldId id="312" r:id="rId8"/>
    <p:sldId id="313" r:id="rId9"/>
    <p:sldId id="314" r:id="rId10"/>
    <p:sldId id="316" r:id="rId11"/>
    <p:sldId id="317" r:id="rId12"/>
    <p:sldId id="318" r:id="rId13"/>
    <p:sldId id="319" r:id="rId14"/>
    <p:sldId id="320" r:id="rId15"/>
    <p:sldId id="311" r:id="rId16"/>
    <p:sldId id="286" r:id="rId17"/>
    <p:sldId id="297" r:id="rId18"/>
    <p:sldId id="321" r:id="rId19"/>
    <p:sldId id="322" r:id="rId20"/>
    <p:sldId id="289" r:id="rId21"/>
    <p:sldId id="30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Default Section" id="{2EFE9198-D661-9D44-AD12-BD86A4D0AE40}">
          <p14:sldIdLst>
            <p14:sldId id="257"/>
            <p14:sldId id="301"/>
            <p14:sldId id="324"/>
            <p14:sldId id="323"/>
            <p14:sldId id="307"/>
            <p14:sldId id="310"/>
            <p14:sldId id="312"/>
            <p14:sldId id="313"/>
            <p14:sldId id="314"/>
            <p14:sldId id="316"/>
            <p14:sldId id="317"/>
            <p14:sldId id="318"/>
            <p14:sldId id="319"/>
            <p14:sldId id="320"/>
            <p14:sldId id="311"/>
            <p14:sldId id="286"/>
            <p14:sldId id="297"/>
            <p14:sldId id="321"/>
            <p14:sldId id="322"/>
            <p14:sldId id="289"/>
            <p14:sldId id="30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50021"/>
    <a:srgbClr val="003300"/>
    <a:srgbClr val="CC0000"/>
    <a:srgbClr val="FFFFFF"/>
    <a:srgbClr val="FFFF00"/>
    <a:srgbClr val="99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702" autoAdjust="0"/>
  </p:normalViewPr>
  <p:slideViewPr>
    <p:cSldViewPr>
      <p:cViewPr>
        <p:scale>
          <a:sx n="100" d="100"/>
          <a:sy n="100" d="100"/>
        </p:scale>
        <p:origin x="-784" y="-128"/>
      </p:cViewPr>
      <p:guideLst>
        <p:guide orient="horz" pos="2160"/>
        <p:guide pos="2880"/>
      </p:guideLst>
    </p:cSldViewPr>
  </p:slideViewPr>
  <p:outlineViewPr>
    <p:cViewPr>
      <p:scale>
        <a:sx n="33" d="100"/>
        <a:sy n="33" d="100"/>
      </p:scale>
      <p:origin x="4296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884" y="-10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dirty="0"/>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dirty="0"/>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6CCFA1-9E6F-2644-B3A7-68C386835255}" type="slidenum">
              <a:rPr lang="en-US"/>
              <a:pPr/>
              <a:t>‹#›</a:t>
            </a:fld>
            <a:endParaRPr lang="en-US" dirty="0"/>
          </a:p>
        </p:txBody>
      </p:sp>
    </p:spTree>
    <p:extLst>
      <p:ext uri="{BB962C8B-B14F-4D97-AF65-F5344CB8AC3E}">
        <p14:creationId xmlns:p14="http://schemas.microsoft.com/office/powerpoint/2010/main" val="3362247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CCFA1-9E6F-2644-B3A7-68C386835255}" type="slidenum">
              <a:rPr lang="en-US" smtClean="0"/>
              <a:pPr/>
              <a:t>1</a:t>
            </a:fld>
            <a:endParaRPr lang="en-US" dirty="0"/>
          </a:p>
        </p:txBody>
      </p:sp>
    </p:spTree>
    <p:extLst>
      <p:ext uri="{BB962C8B-B14F-4D97-AF65-F5344CB8AC3E}">
        <p14:creationId xmlns:p14="http://schemas.microsoft.com/office/powerpoint/2010/main" val="400733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3810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326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20193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59055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9741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396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447800"/>
            <a:ext cx="396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114800"/>
            <a:ext cx="396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817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0772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396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447800"/>
            <a:ext cx="396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396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72000" y="4114800"/>
            <a:ext cx="3962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519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0772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68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050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099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4478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757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695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65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4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283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29532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228600"/>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SLIDE TITLE</a:t>
            </a:r>
          </a:p>
        </p:txBody>
      </p:sp>
      <p:sp>
        <p:nvSpPr>
          <p:cNvPr id="1027" name="Rectangle 4"/>
          <p:cNvSpPr>
            <a:spLocks noGrp="1" noChangeArrowheads="1"/>
          </p:cNvSpPr>
          <p:nvPr>
            <p:ph type="body" idx="1"/>
          </p:nvPr>
        </p:nvSpPr>
        <p:spPr bwMode="auto">
          <a:xfrm>
            <a:off x="457200" y="14478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3079" name="Text Box 7"/>
          <p:cNvSpPr txBox="1">
            <a:spLocks noChangeArrowheads="1"/>
          </p:cNvSpPr>
          <p:nvPr/>
        </p:nvSpPr>
        <p:spPr bwMode="auto">
          <a:xfrm>
            <a:off x="746125" y="5983288"/>
            <a:ext cx="184150" cy="457200"/>
          </a:xfrm>
          <a:prstGeom prst="rect">
            <a:avLst/>
          </a:prstGeom>
          <a:noFill/>
          <a:ln w="12700">
            <a:noFill/>
            <a:miter lim="800000"/>
            <a:headEnd/>
            <a:tailEnd/>
          </a:ln>
          <a:effectLst/>
        </p:spPr>
        <p:txBody>
          <a:bodyPr wrap="none">
            <a:spAutoFit/>
          </a:bodyPr>
          <a:lstStyle/>
          <a:p>
            <a:pPr algn="ctr" eaLnBrk="0" hangingPunct="0">
              <a:defRPr/>
            </a:pPr>
            <a:endParaRPr lang="en-US" sz="2400" b="1" dirty="0">
              <a:solidFill>
                <a:srgbClr val="FFFFFF"/>
              </a:solidFill>
              <a:ea typeface="+mn-ea"/>
            </a:endParaRPr>
          </a:p>
        </p:txBody>
      </p:sp>
      <p:sp>
        <p:nvSpPr>
          <p:cNvPr id="3081" name="Text Box 9"/>
          <p:cNvSpPr txBox="1">
            <a:spLocks noChangeArrowheads="1"/>
          </p:cNvSpPr>
          <p:nvPr/>
        </p:nvSpPr>
        <p:spPr bwMode="auto">
          <a:xfrm>
            <a:off x="503238" y="5949950"/>
            <a:ext cx="2133600" cy="457200"/>
          </a:xfrm>
          <a:prstGeom prst="rect">
            <a:avLst/>
          </a:prstGeom>
          <a:noFill/>
          <a:ln w="12700">
            <a:noFill/>
            <a:miter lim="800000"/>
            <a:headEnd/>
            <a:tailEnd/>
          </a:ln>
          <a:effectLst/>
        </p:spPr>
        <p:txBody>
          <a:bodyPr>
            <a:spAutoFit/>
          </a:bodyPr>
          <a:lstStyle/>
          <a:p>
            <a:pPr algn="ctr" eaLnBrk="0" hangingPunct="0">
              <a:spcBef>
                <a:spcPct val="50000"/>
              </a:spcBef>
              <a:defRPr/>
            </a:pPr>
            <a:endParaRPr lang="en-US" sz="2400" b="1" dirty="0">
              <a:solidFill>
                <a:srgbClr val="FFFFFF"/>
              </a:solidFill>
              <a:ea typeface="+mn-ea"/>
            </a:endParaRPr>
          </a:p>
        </p:txBody>
      </p:sp>
      <p:pic>
        <p:nvPicPr>
          <p:cNvPr id="1030" name="Picture 19" descr="UNC_IFE_542blue"/>
          <p:cNvPicPr>
            <a:picLocks noChangeAspect="1" noChangeArrowheads="1"/>
          </p:cNvPicPr>
          <p:nvPr/>
        </p:nvPicPr>
        <p:blipFill>
          <a:blip r:embed="rId16">
            <a:extLst>
              <a:ext uri="{28A0092B-C50C-407E-A947-70E740481C1C}">
                <a14:useLocalDpi xmlns:a14="http://schemas.microsoft.com/office/drawing/2010/main" val="0"/>
              </a:ext>
            </a:extLst>
          </a:blip>
          <a:srcRect l="5882" t="19048" b="19048"/>
          <a:stretch>
            <a:fillRect/>
          </a:stretch>
        </p:blipFill>
        <p:spPr bwMode="auto">
          <a:xfrm>
            <a:off x="0" y="6180138"/>
            <a:ext cx="25923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eaLnBrk="1" fontAlgn="base" hangingPunct="1">
        <a:spcBef>
          <a:spcPct val="0"/>
        </a:spcBef>
        <a:spcAft>
          <a:spcPct val="0"/>
        </a:spcAft>
        <a:defRPr sz="3600" b="1">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3600" b="1">
          <a:solidFill>
            <a:schemeClr val="tx1"/>
          </a:solidFill>
          <a:latin typeface="Arial" charset="0"/>
          <a:ea typeface="ＭＳ Ｐゴシック" charset="-128"/>
          <a:cs typeface="ＭＳ Ｐゴシック" charset="-128"/>
        </a:defRPr>
      </a:lvl2pPr>
      <a:lvl3pPr algn="ctr" rtl="0" eaLnBrk="1" fontAlgn="base" hangingPunct="1">
        <a:spcBef>
          <a:spcPct val="0"/>
        </a:spcBef>
        <a:spcAft>
          <a:spcPct val="0"/>
        </a:spcAft>
        <a:defRPr sz="3600" b="1">
          <a:solidFill>
            <a:schemeClr val="tx1"/>
          </a:solidFill>
          <a:latin typeface="Arial" charset="0"/>
          <a:ea typeface="ＭＳ Ｐゴシック" charset="-128"/>
          <a:cs typeface="ＭＳ Ｐゴシック" charset="-128"/>
        </a:defRPr>
      </a:lvl3pPr>
      <a:lvl4pPr algn="ctr" rtl="0" eaLnBrk="1" fontAlgn="base" hangingPunct="1">
        <a:spcBef>
          <a:spcPct val="0"/>
        </a:spcBef>
        <a:spcAft>
          <a:spcPct val="0"/>
        </a:spcAft>
        <a:defRPr sz="3600" b="1">
          <a:solidFill>
            <a:schemeClr val="tx1"/>
          </a:solidFill>
          <a:latin typeface="Arial" charset="0"/>
          <a:ea typeface="ＭＳ Ｐゴシック" charset="-128"/>
          <a:cs typeface="ＭＳ Ｐゴシック" charset="-128"/>
        </a:defRPr>
      </a:lvl4pPr>
      <a:lvl5pPr algn="ctr" rtl="0" eaLnBrk="1" fontAlgn="base" hangingPunct="1">
        <a:spcBef>
          <a:spcPct val="0"/>
        </a:spcBef>
        <a:spcAft>
          <a:spcPct val="0"/>
        </a:spcAft>
        <a:defRPr sz="3600" b="1">
          <a:solidFill>
            <a:schemeClr val="tx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lr>
          <a:srgbClr val="990000"/>
        </a:buClr>
        <a:buSzPct val="75000"/>
        <a:buFont typeface="Monotype Sorts" charset="0"/>
        <a:buChar char="l"/>
        <a:defRPr sz="2400" b="1">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rgbClr val="990000"/>
        </a:buClr>
        <a:buSzPct val="130000"/>
        <a:buFont typeface="Wingdings" charset="0"/>
        <a:buChar char="§"/>
        <a:defRPr sz="2000">
          <a:solidFill>
            <a:schemeClr val="accent2"/>
          </a:solidFill>
          <a:latin typeface="+mn-lt"/>
          <a:ea typeface="ＭＳ Ｐゴシック" charset="-128"/>
        </a:defRPr>
      </a:lvl2pPr>
      <a:lvl3pPr marL="1085850" indent="-228600" algn="l" rtl="0" eaLnBrk="1" fontAlgn="base" hangingPunct="1">
        <a:spcBef>
          <a:spcPct val="20000"/>
        </a:spcBef>
        <a:spcAft>
          <a:spcPct val="0"/>
        </a:spcAft>
        <a:buClr>
          <a:srgbClr val="990000"/>
        </a:buClr>
        <a:buSzPct val="75000"/>
        <a:buFont typeface="Monotype Sorts" charset="0"/>
        <a:buChar char="l"/>
        <a:defRPr b="1">
          <a:solidFill>
            <a:schemeClr val="accent2"/>
          </a:solidFill>
          <a:latin typeface="+mn-lt"/>
          <a:ea typeface="ＭＳ Ｐゴシック" charset="-128"/>
        </a:defRPr>
      </a:lvl3pPr>
      <a:lvl4pPr marL="1428750" indent="-228600" algn="l" rtl="0" eaLnBrk="1" fontAlgn="base" hangingPunct="1">
        <a:spcBef>
          <a:spcPct val="20000"/>
        </a:spcBef>
        <a:spcAft>
          <a:spcPct val="0"/>
        </a:spcAft>
        <a:buClr>
          <a:srgbClr val="990000"/>
        </a:buClr>
        <a:buSzPct val="115000"/>
        <a:buFont typeface="Times New Roman" charset="0"/>
        <a:buChar char="–"/>
        <a:defRPr sz="1400" b="1">
          <a:solidFill>
            <a:schemeClr val="accent2"/>
          </a:solidFill>
          <a:latin typeface="+mn-lt"/>
          <a:ea typeface="ＭＳ Ｐゴシック" charset="-128"/>
        </a:defRPr>
      </a:lvl4pPr>
      <a:lvl5pPr marL="1771650" indent="-228600" algn="l" rtl="0" eaLnBrk="1" fontAlgn="base" hangingPunct="1">
        <a:spcBef>
          <a:spcPct val="20000"/>
        </a:spcBef>
        <a:spcAft>
          <a:spcPct val="0"/>
        </a:spcAft>
        <a:buClr>
          <a:srgbClr val="990000"/>
        </a:buClr>
        <a:buSzPct val="105000"/>
        <a:buFont typeface="Times New Roman" charset="0"/>
        <a:buChar char="–"/>
        <a:defRPr sz="1400" b="1">
          <a:solidFill>
            <a:schemeClr val="accent2"/>
          </a:solidFill>
          <a:latin typeface="+mn-lt"/>
          <a:ea typeface="ＭＳ Ｐゴシック" charset="-128"/>
        </a:defRPr>
      </a:lvl5pPr>
      <a:lvl6pPr marL="2228850" indent="-228600" algn="l" rtl="0" eaLnBrk="1" fontAlgn="base" hangingPunct="1">
        <a:spcBef>
          <a:spcPct val="20000"/>
        </a:spcBef>
        <a:spcAft>
          <a:spcPct val="0"/>
        </a:spcAft>
        <a:buClr>
          <a:srgbClr val="990000"/>
        </a:buClr>
        <a:buSzPct val="105000"/>
        <a:buFont typeface="Times New Roman" pitchFamily="18" charset="0"/>
        <a:buChar char="–"/>
        <a:defRPr sz="1400" b="1">
          <a:solidFill>
            <a:schemeClr val="accent2"/>
          </a:solidFill>
          <a:latin typeface="+mn-lt"/>
        </a:defRPr>
      </a:lvl6pPr>
      <a:lvl7pPr marL="2686050" indent="-228600" algn="l" rtl="0" eaLnBrk="1" fontAlgn="base" hangingPunct="1">
        <a:spcBef>
          <a:spcPct val="20000"/>
        </a:spcBef>
        <a:spcAft>
          <a:spcPct val="0"/>
        </a:spcAft>
        <a:buClr>
          <a:srgbClr val="990000"/>
        </a:buClr>
        <a:buSzPct val="105000"/>
        <a:buFont typeface="Times New Roman" pitchFamily="18" charset="0"/>
        <a:buChar char="–"/>
        <a:defRPr sz="1400" b="1">
          <a:solidFill>
            <a:schemeClr val="accent2"/>
          </a:solidFill>
          <a:latin typeface="+mn-lt"/>
        </a:defRPr>
      </a:lvl7pPr>
      <a:lvl8pPr marL="3143250" indent="-228600" algn="l" rtl="0" eaLnBrk="1" fontAlgn="base" hangingPunct="1">
        <a:spcBef>
          <a:spcPct val="20000"/>
        </a:spcBef>
        <a:spcAft>
          <a:spcPct val="0"/>
        </a:spcAft>
        <a:buClr>
          <a:srgbClr val="990000"/>
        </a:buClr>
        <a:buSzPct val="105000"/>
        <a:buFont typeface="Times New Roman" pitchFamily="18" charset="0"/>
        <a:buChar char="–"/>
        <a:defRPr sz="1400" b="1">
          <a:solidFill>
            <a:schemeClr val="accent2"/>
          </a:solidFill>
          <a:latin typeface="+mn-lt"/>
        </a:defRPr>
      </a:lvl8pPr>
      <a:lvl9pPr marL="3600450" indent="-228600" algn="l" rtl="0" eaLnBrk="1" fontAlgn="base" hangingPunct="1">
        <a:spcBef>
          <a:spcPct val="20000"/>
        </a:spcBef>
        <a:spcAft>
          <a:spcPct val="0"/>
        </a:spcAft>
        <a:buClr>
          <a:srgbClr val="990000"/>
        </a:buClr>
        <a:buSzPct val="105000"/>
        <a:buFont typeface="Times New Roman" pitchFamily="18" charset="0"/>
        <a:buChar char="–"/>
        <a:defRPr sz="14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3.emf"/><Relationship Id="rId5" Type="http://schemas.openxmlformats.org/officeDocument/2006/relationships/oleObject" Target="../embeddings/oleObject2.bin"/><Relationship Id="rId6" Type="http://schemas.openxmlformats.org/officeDocument/2006/relationships/image" Target="../media/image34.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87338" y="152400"/>
            <a:ext cx="8605837" cy="5508625"/>
          </a:xfrm>
        </p:spPr>
        <p:txBody>
          <a:bodyPr/>
          <a:lstStyle/>
          <a:p>
            <a:r>
              <a:rPr lang="en-US" dirty="0" smtClean="0">
                <a:solidFill>
                  <a:srgbClr val="0000FF"/>
                </a:solidFill>
                <a:latin typeface="Arial" charset="0"/>
                <a:ea typeface="ＭＳ Ｐゴシック" charset="0"/>
                <a:cs typeface="ＭＳ Ｐゴシック" charset="0"/>
              </a:rPr>
              <a:t>Comparison of the CAM and RRTMG Radiation Schemes in WRF and coupled WRF-CMAQ models</a:t>
            </a:r>
            <a:r>
              <a:rPr lang="en-US" sz="4000" dirty="0" smtClean="0">
                <a:solidFill>
                  <a:srgbClr val="0000FF"/>
                </a:solidFill>
                <a:latin typeface="Arial" charset="0"/>
                <a:ea typeface="ＭＳ Ｐゴシック" charset="0"/>
                <a:cs typeface="ＭＳ Ｐゴシック" charset="0"/>
              </a:rPr>
              <a:t/>
            </a:r>
            <a:br>
              <a:rPr lang="en-US" sz="4000" dirty="0" smtClean="0">
                <a:solidFill>
                  <a:srgbClr val="0000FF"/>
                </a:solidFill>
                <a:latin typeface="Arial" charset="0"/>
                <a:ea typeface="ＭＳ Ｐゴシック" charset="0"/>
                <a:cs typeface="ＭＳ Ｐゴシック" charset="0"/>
              </a:rPr>
            </a:br>
            <a:r>
              <a:rPr lang="en-US" sz="2400" dirty="0" smtClean="0">
                <a:solidFill>
                  <a:srgbClr val="0000FF"/>
                </a:solidFill>
                <a:latin typeface="Arial" charset="0"/>
                <a:ea typeface="ＭＳ Ｐゴシック" charset="0"/>
                <a:cs typeface="ＭＳ Ｐゴシック" charset="0"/>
              </a:rPr>
              <a:t/>
            </a:r>
            <a:br>
              <a:rPr lang="en-US" sz="2400" dirty="0" smtClean="0">
                <a:solidFill>
                  <a:srgbClr val="0000FF"/>
                </a:solidFill>
                <a:latin typeface="Arial" charset="0"/>
                <a:ea typeface="ＭＳ Ｐゴシック" charset="0"/>
                <a:cs typeface="ＭＳ Ｐゴシック" charset="0"/>
              </a:rPr>
            </a:br>
            <a:r>
              <a:rPr lang="en-US" sz="2400" dirty="0" smtClean="0">
                <a:solidFill>
                  <a:srgbClr val="0000FF"/>
                </a:solidFill>
                <a:latin typeface="Arial" charset="0"/>
                <a:ea typeface="ＭＳ Ｐゴシック" charset="0"/>
                <a:cs typeface="ＭＳ Ｐゴシック" charset="0"/>
              </a:rPr>
              <a:t>Aijun Xiu, </a:t>
            </a:r>
            <a:r>
              <a:rPr lang="en-US" sz="2400" dirty="0" err="1" smtClean="0">
                <a:solidFill>
                  <a:srgbClr val="0000FF"/>
                </a:solidFill>
                <a:latin typeface="Arial" charset="0"/>
                <a:ea typeface="ＭＳ Ｐゴシック" charset="0"/>
                <a:cs typeface="ＭＳ Ｐゴシック" charset="0"/>
              </a:rPr>
              <a:t>Zac</a:t>
            </a:r>
            <a:r>
              <a:rPr lang="en-US" sz="2400" dirty="0" smtClean="0">
                <a:solidFill>
                  <a:srgbClr val="0000FF"/>
                </a:solidFill>
                <a:latin typeface="Arial" charset="0"/>
                <a:ea typeface="ＭＳ Ｐゴシック" charset="0"/>
                <a:cs typeface="ＭＳ Ｐゴシック" charset="0"/>
              </a:rPr>
              <a:t> Adelman, Frank </a:t>
            </a:r>
            <a:r>
              <a:rPr lang="en-US" sz="2400" dirty="0" err="1" smtClean="0">
                <a:solidFill>
                  <a:srgbClr val="0000FF"/>
                </a:solidFill>
                <a:latin typeface="Arial" charset="0"/>
                <a:ea typeface="ＭＳ Ｐゴシック" charset="0"/>
                <a:cs typeface="ＭＳ Ｐゴシック" charset="0"/>
              </a:rPr>
              <a:t>Binkowski</a:t>
            </a:r>
            <a:r>
              <a:rPr lang="en-US" sz="2400" dirty="0" smtClean="0">
                <a:solidFill>
                  <a:srgbClr val="0000FF"/>
                </a:solidFill>
                <a:latin typeface="Arial" charset="0"/>
                <a:ea typeface="ＭＳ Ｐゴシック" charset="0"/>
                <a:cs typeface="ＭＳ Ｐゴシック" charset="0"/>
              </a:rPr>
              <a:t>, Adel Hanna, </a:t>
            </a:r>
            <a:r>
              <a:rPr lang="en-US" sz="2400" dirty="0" err="1" smtClean="0">
                <a:solidFill>
                  <a:srgbClr val="0000FF"/>
                </a:solidFill>
                <a:latin typeface="Arial" charset="0"/>
                <a:ea typeface="ＭＳ Ｐゴシック" charset="0"/>
                <a:cs typeface="ＭＳ Ｐゴシック" charset="0"/>
              </a:rPr>
              <a:t>Limei</a:t>
            </a:r>
            <a:r>
              <a:rPr lang="en-US" sz="2400" dirty="0" smtClean="0">
                <a:solidFill>
                  <a:srgbClr val="0000FF"/>
                </a:solidFill>
                <a:latin typeface="Arial" charset="0"/>
                <a:ea typeface="ＭＳ Ｐゴシック" charset="0"/>
                <a:cs typeface="ＭＳ Ｐゴシック" charset="0"/>
              </a:rPr>
              <a:t> Ran</a:t>
            </a:r>
            <a:r>
              <a:rPr lang="en-US" sz="2400" dirty="0">
                <a:solidFill>
                  <a:srgbClr val="0000FF"/>
                </a:solidFill>
                <a:latin typeface="Arial" charset="0"/>
                <a:ea typeface="ＭＳ Ｐゴシック" charset="0"/>
                <a:cs typeface="ＭＳ Ｐゴシック" charset="0"/>
              </a:rPr>
              <a:t/>
            </a:r>
            <a:br>
              <a:rPr lang="en-US" sz="2400" dirty="0">
                <a:solidFill>
                  <a:srgbClr val="0000FF"/>
                </a:solidFill>
                <a:latin typeface="Arial" charset="0"/>
                <a:ea typeface="ＭＳ Ｐゴシック" charset="0"/>
                <a:cs typeface="ＭＳ Ｐゴシック" charset="0"/>
              </a:rPr>
            </a:br>
            <a:r>
              <a:rPr lang="en-US" sz="2000" i="1" dirty="0">
                <a:latin typeface="Arial" charset="0"/>
                <a:ea typeface="ＭＳ Ｐゴシック" charset="0"/>
                <a:cs typeface="ＭＳ Ｐゴシック" charset="0"/>
              </a:rPr>
              <a:t>Center for Environmental Modeling for Policy Development (CEMPD)</a:t>
            </a:r>
            <a:br>
              <a:rPr lang="en-US" sz="2000" i="1" dirty="0">
                <a:latin typeface="Arial" charset="0"/>
                <a:ea typeface="ＭＳ Ｐゴシック" charset="0"/>
                <a:cs typeface="ＭＳ Ｐゴシック" charset="0"/>
              </a:rPr>
            </a:br>
            <a:r>
              <a:rPr lang="en-US" sz="2000" i="1" dirty="0">
                <a:latin typeface="Arial" charset="0"/>
                <a:ea typeface="ＭＳ Ｐゴシック" charset="0"/>
                <a:cs typeface="ＭＳ Ｐゴシック" charset="0"/>
              </a:rPr>
              <a:t>Institute for the Environment</a:t>
            </a:r>
            <a:br>
              <a:rPr lang="en-US" sz="2000" i="1" dirty="0">
                <a:latin typeface="Arial" charset="0"/>
                <a:ea typeface="ＭＳ Ｐゴシック" charset="0"/>
                <a:cs typeface="ＭＳ Ｐゴシック" charset="0"/>
              </a:rPr>
            </a:br>
            <a:r>
              <a:rPr lang="en-US" sz="2000" i="1" dirty="0">
                <a:latin typeface="Arial" charset="0"/>
                <a:ea typeface="ＭＳ Ｐゴシック" charset="0"/>
                <a:cs typeface="ＭＳ Ｐゴシック" charset="0"/>
              </a:rPr>
              <a:t>University of North Carolina at Chapel Hill</a:t>
            </a:r>
            <a:br>
              <a:rPr lang="en-US" sz="2000" i="1" dirty="0">
                <a:latin typeface="Arial" charset="0"/>
                <a:ea typeface="ＭＳ Ｐゴシック" charset="0"/>
                <a:cs typeface="ＭＳ Ｐゴシック" charset="0"/>
              </a:rPr>
            </a:br>
            <a:r>
              <a:rPr lang="en-US" sz="2400" i="1" dirty="0">
                <a:latin typeface="Arial" charset="0"/>
                <a:ea typeface="ＭＳ Ｐゴシック" charset="0"/>
                <a:cs typeface="ＭＳ Ｐゴシック" charset="0"/>
              </a:rPr>
              <a:t/>
            </a:r>
            <a:br>
              <a:rPr lang="en-US" sz="2400" i="1" dirty="0">
                <a:latin typeface="Arial" charset="0"/>
                <a:ea typeface="ＭＳ Ｐゴシック" charset="0"/>
                <a:cs typeface="ＭＳ Ｐゴシック" charset="0"/>
              </a:rPr>
            </a:br>
            <a:r>
              <a:rPr lang="en-US" sz="2400" dirty="0" err="1">
                <a:solidFill>
                  <a:srgbClr val="0000FF"/>
                </a:solidFill>
                <a:latin typeface="Arial" charset="0"/>
                <a:ea typeface="ＭＳ Ｐゴシック" charset="0"/>
                <a:cs typeface="ＭＳ Ｐゴシック" charset="0"/>
              </a:rPr>
              <a:t>Rohit</a:t>
            </a:r>
            <a:r>
              <a:rPr lang="en-US" sz="2400" dirty="0">
                <a:solidFill>
                  <a:srgbClr val="0000FF"/>
                </a:solidFill>
                <a:latin typeface="Arial" charset="0"/>
                <a:ea typeface="ＭＳ Ｐゴシック" charset="0"/>
                <a:cs typeface="ＭＳ Ｐゴシック" charset="0"/>
              </a:rPr>
              <a:t> </a:t>
            </a:r>
            <a:r>
              <a:rPr lang="en-US" sz="2400" dirty="0" err="1" smtClean="0">
                <a:solidFill>
                  <a:srgbClr val="0000FF"/>
                </a:solidFill>
                <a:latin typeface="Arial" charset="0"/>
                <a:ea typeface="ＭＳ Ｐゴシック" charset="0"/>
                <a:cs typeface="ＭＳ Ｐゴシック" charset="0"/>
              </a:rPr>
              <a:t>Mathur</a:t>
            </a:r>
            <a:r>
              <a:rPr lang="en-US" sz="2400" dirty="0" smtClean="0">
                <a:solidFill>
                  <a:srgbClr val="0000FF"/>
                </a:solidFill>
                <a:latin typeface="Arial" charset="0"/>
                <a:ea typeface="ＭＳ Ｐゴシック" charset="0"/>
                <a:cs typeface="ＭＳ Ｐゴシック" charset="0"/>
              </a:rPr>
              <a:t>, Jon </a:t>
            </a:r>
            <a:r>
              <a:rPr lang="en-US" sz="2400" dirty="0" err="1" smtClean="0">
                <a:solidFill>
                  <a:srgbClr val="0000FF"/>
                </a:solidFill>
                <a:latin typeface="Arial" charset="0"/>
                <a:ea typeface="ＭＳ Ｐゴシック" charset="0"/>
                <a:cs typeface="ＭＳ Ｐゴシック" charset="0"/>
              </a:rPr>
              <a:t>Pleim</a:t>
            </a:r>
            <a:r>
              <a:rPr lang="en-US" sz="2400" dirty="0">
                <a:solidFill>
                  <a:srgbClr val="0000FF"/>
                </a:solidFill>
                <a:latin typeface="Arial" charset="0"/>
                <a:ea typeface="ＭＳ Ｐゴシック" charset="0"/>
                <a:cs typeface="ＭＳ Ｐゴシック" charset="0"/>
              </a:rPr>
              <a:t>, David Wong</a:t>
            </a:r>
            <a:br>
              <a:rPr lang="en-US" sz="2400" dirty="0">
                <a:solidFill>
                  <a:srgbClr val="0000FF"/>
                </a:solidFill>
                <a:latin typeface="Arial" charset="0"/>
                <a:ea typeface="ＭＳ Ｐゴシック" charset="0"/>
                <a:cs typeface="ＭＳ Ｐゴシック" charset="0"/>
              </a:rPr>
            </a:br>
            <a:r>
              <a:rPr lang="en-US" sz="2000" i="1" dirty="0" smtClean="0">
                <a:latin typeface="Arial" charset="0"/>
                <a:ea typeface="ＭＳ Ｐゴシック" charset="0"/>
                <a:cs typeface="ＭＳ Ｐゴシック" charset="0"/>
              </a:rPr>
              <a:t>U.S. EPA</a:t>
            </a:r>
            <a:r>
              <a:rPr lang="en-US" sz="2400" i="1" dirty="0">
                <a:latin typeface="Arial" charset="0"/>
                <a:ea typeface="ＭＳ Ｐゴシック" charset="0"/>
                <a:cs typeface="ＭＳ Ｐゴシック" charset="0"/>
              </a:rPr>
              <a:t/>
            </a:r>
            <a:br>
              <a:rPr lang="en-US" sz="2400" i="1" dirty="0">
                <a:latin typeface="Arial" charset="0"/>
                <a:ea typeface="ＭＳ Ｐゴシック" charset="0"/>
                <a:cs typeface="ＭＳ Ｐゴシック" charset="0"/>
              </a:rPr>
            </a:br>
            <a:endParaRPr lang="en-US" sz="2000" i="1"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WRF3.2 Configuration</a:t>
            </a:r>
            <a:endParaRPr lang="en-US" dirty="0"/>
          </a:p>
        </p:txBody>
      </p:sp>
      <p:sp>
        <p:nvSpPr>
          <p:cNvPr id="5" name="Content Placeholder 4"/>
          <p:cNvSpPr>
            <a:spLocks noGrp="1"/>
          </p:cNvSpPr>
          <p:nvPr>
            <p:ph idx="1"/>
          </p:nvPr>
        </p:nvSpPr>
        <p:spPr/>
        <p:txBody>
          <a:bodyPr>
            <a:normAutofit fontScale="55000" lnSpcReduction="20000"/>
          </a:bodyPr>
          <a:lstStyle/>
          <a:p>
            <a:r>
              <a:rPr lang="en-US" sz="2400" dirty="0" smtClean="0"/>
              <a:t>Operation</a:t>
            </a:r>
          </a:p>
          <a:p>
            <a:pPr lvl="1"/>
            <a:r>
              <a:rPr lang="en-US" sz="2000" dirty="0" smtClean="0"/>
              <a:t>5.5 day simulation periods</a:t>
            </a:r>
          </a:p>
          <a:p>
            <a:pPr lvl="1"/>
            <a:r>
              <a:rPr lang="en-US" sz="2000" dirty="0" smtClean="0"/>
              <a:t>108 and 36 km CONUS grids</a:t>
            </a:r>
          </a:p>
          <a:p>
            <a:pPr lvl="1"/>
            <a:r>
              <a:rPr lang="en-US" sz="2000" dirty="0" smtClean="0"/>
              <a:t>34 vertical layers</a:t>
            </a:r>
          </a:p>
          <a:p>
            <a:r>
              <a:rPr lang="en-US" sz="2400" dirty="0" smtClean="0"/>
              <a:t>Inputs: NNRP 2.5° and RTG SST analysis</a:t>
            </a:r>
          </a:p>
          <a:p>
            <a:r>
              <a:rPr lang="en-US" sz="2400" dirty="0" smtClean="0"/>
              <a:t>Physics</a:t>
            </a:r>
          </a:p>
          <a:p>
            <a:pPr lvl="1"/>
            <a:r>
              <a:rPr lang="en-US" sz="2000" dirty="0" smtClean="0"/>
              <a:t>Microphysics: Morrison Double Moment</a:t>
            </a:r>
          </a:p>
          <a:p>
            <a:pPr lvl="1"/>
            <a:r>
              <a:rPr lang="en-US" sz="2000" dirty="0" smtClean="0"/>
              <a:t>LWR: RRTMG or CAM</a:t>
            </a:r>
          </a:p>
          <a:p>
            <a:pPr lvl="1"/>
            <a:r>
              <a:rPr lang="en-US" sz="2000" dirty="0" smtClean="0"/>
              <a:t>SWR: RRTMG or CAM</a:t>
            </a:r>
          </a:p>
          <a:p>
            <a:pPr lvl="1"/>
            <a:r>
              <a:rPr lang="en-US" sz="2000" dirty="0" smtClean="0"/>
              <a:t>Land Surface and Surface Layer: P-X</a:t>
            </a:r>
          </a:p>
          <a:p>
            <a:pPr lvl="1"/>
            <a:r>
              <a:rPr lang="en-US" sz="2000" dirty="0" smtClean="0"/>
              <a:t>PBL: ACM2</a:t>
            </a:r>
          </a:p>
          <a:p>
            <a:pPr lvl="1"/>
            <a:r>
              <a:rPr lang="en-US" sz="2000" dirty="0" smtClean="0"/>
              <a:t>Cumulus: </a:t>
            </a:r>
            <a:r>
              <a:rPr lang="en-US" sz="2000" dirty="0" err="1" smtClean="0"/>
              <a:t>Kain</a:t>
            </a:r>
            <a:r>
              <a:rPr lang="en-US" sz="2000" dirty="0" smtClean="0"/>
              <a:t>-Fritsch</a:t>
            </a:r>
          </a:p>
          <a:p>
            <a:pPr lvl="1"/>
            <a:r>
              <a:rPr lang="en-US" sz="2000" dirty="0" smtClean="0"/>
              <a:t>Heat/moisture surface fluxes, snow cover, and cloud effects included</a:t>
            </a:r>
          </a:p>
          <a:p>
            <a:r>
              <a:rPr lang="en-US" sz="2400" dirty="0" smtClean="0"/>
              <a:t>Dynamics</a:t>
            </a:r>
          </a:p>
          <a:p>
            <a:pPr lvl="1"/>
            <a:r>
              <a:rPr lang="en-US" sz="2000" dirty="0" smtClean="0"/>
              <a:t>Non-hydrostatic mode</a:t>
            </a:r>
          </a:p>
          <a:p>
            <a:pPr lvl="1"/>
            <a:r>
              <a:rPr lang="en-US" sz="2000" dirty="0" smtClean="0"/>
              <a:t>Horizontal </a:t>
            </a:r>
            <a:r>
              <a:rPr lang="en-US" sz="2000" dirty="0" err="1" smtClean="0"/>
              <a:t>Smagorinsky</a:t>
            </a:r>
            <a:r>
              <a:rPr lang="en-US" sz="2000" dirty="0" smtClean="0"/>
              <a:t> 1</a:t>
            </a:r>
            <a:r>
              <a:rPr lang="en-US" sz="2000" baseline="30000" dirty="0" smtClean="0"/>
              <a:t>st</a:t>
            </a:r>
            <a:r>
              <a:rPr lang="en-US" sz="2000" dirty="0" smtClean="0"/>
              <a:t>  order closure</a:t>
            </a:r>
          </a:p>
          <a:p>
            <a:pPr lvl="1"/>
            <a:r>
              <a:rPr lang="en-US" sz="2000" dirty="0" smtClean="0"/>
              <a:t>6</a:t>
            </a:r>
            <a:r>
              <a:rPr lang="en-US" sz="2000" baseline="30000" dirty="0" smtClean="0"/>
              <a:t>th</a:t>
            </a:r>
            <a:r>
              <a:rPr lang="en-US" sz="2000" dirty="0" smtClean="0"/>
              <a:t> order numerical diffusion but prohibit up-gradient diffusion</a:t>
            </a:r>
          </a:p>
          <a:p>
            <a:pPr lvl="1"/>
            <a:r>
              <a:rPr lang="en-US" sz="2000" dirty="0" smtClean="0"/>
              <a:t>Rayleigh damping</a:t>
            </a:r>
          </a:p>
          <a:p>
            <a:pPr lvl="1"/>
            <a:r>
              <a:rPr lang="en-US" sz="2000" dirty="0" smtClean="0"/>
              <a:t>Monotonic advection of moisture, scalars, and TKE</a:t>
            </a:r>
          </a:p>
          <a:p>
            <a:r>
              <a:rPr lang="en-US" sz="2400" dirty="0" smtClean="0"/>
              <a:t>FDDA</a:t>
            </a:r>
          </a:p>
          <a:p>
            <a:pPr lvl="1"/>
            <a:r>
              <a:rPr lang="en-US" sz="2000" dirty="0" smtClean="0"/>
              <a:t>Grid and analysis nudging continuously in d1, sensitivity to also nudge in d2</a:t>
            </a:r>
          </a:p>
          <a:p>
            <a:r>
              <a:rPr lang="en-US" sz="2400" dirty="0" smtClean="0"/>
              <a:t>CAM FDDA-2 Configuration</a:t>
            </a:r>
          </a:p>
          <a:p>
            <a:pPr lvl="1"/>
            <a:r>
              <a:rPr lang="en-US" sz="2000" dirty="0" smtClean="0"/>
              <a:t>IPX for soil moisture, UV wind nudging below the PBL, relaxed nudging coefficients in the 36km domain</a:t>
            </a:r>
          </a:p>
          <a:p>
            <a:r>
              <a:rPr lang="en-US" sz="2400" dirty="0" smtClean="0"/>
              <a:t>CAM OBSGRID</a:t>
            </a:r>
          </a:p>
          <a:p>
            <a:pPr lvl="1"/>
            <a:r>
              <a:rPr lang="en-US" sz="2000" dirty="0" smtClean="0"/>
              <a:t>IPX for soil moisture, nudging with actual observations using OBSGRID rather than reanalysis data using MG2SFDDA</a:t>
            </a:r>
          </a:p>
          <a:p>
            <a:pPr lvl="1"/>
            <a:endParaRPr lang="en-US" sz="2000" dirty="0"/>
          </a:p>
        </p:txBody>
      </p:sp>
    </p:spTree>
    <p:extLst>
      <p:ext uri="{BB962C8B-B14F-4D97-AF65-F5344CB8AC3E}">
        <p14:creationId xmlns:p14="http://schemas.microsoft.com/office/powerpoint/2010/main" val="12936418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2636"/>
            <a:ext cx="8077200" cy="648072"/>
          </a:xfrm>
        </p:spPr>
        <p:txBody>
          <a:bodyPr/>
          <a:lstStyle/>
          <a:p>
            <a:r>
              <a:rPr lang="en-US" dirty="0" smtClean="0"/>
              <a:t>January Humidity</a:t>
            </a:r>
            <a:endParaRPr lang="en-US" dirty="0"/>
          </a:p>
        </p:txBody>
      </p:sp>
      <p:pic>
        <p:nvPicPr>
          <p:cNvPr id="4" name="Content Placeholder 3" descr="NNRP_WRF_36k.base.Q.ametplot.png"/>
          <p:cNvPicPr>
            <a:picLocks noGrp="1" noChangeAspect="1"/>
          </p:cNvPicPr>
          <p:nvPr>
            <p:ph idx="1"/>
          </p:nvPr>
        </p:nvPicPr>
        <p:blipFill>
          <a:blip r:embed="rId2">
            <a:extLst>
              <a:ext uri="{28A0092B-C50C-407E-A947-70E740481C1C}">
                <a14:useLocalDpi xmlns:a14="http://schemas.microsoft.com/office/drawing/2010/main" val="0"/>
              </a:ext>
            </a:extLst>
          </a:blip>
          <a:srcRect l="-50786" r="-50786"/>
          <a:stretch>
            <a:fillRect/>
          </a:stretch>
        </p:blipFill>
        <p:spPr>
          <a:xfrm>
            <a:off x="2843808" y="1088740"/>
            <a:ext cx="6480720" cy="3600400"/>
          </a:xfrm>
          <a:prstGeom prst="rect">
            <a:avLst/>
          </a:prstGeom>
        </p:spPr>
      </p:pic>
      <p:pic>
        <p:nvPicPr>
          <p:cNvPr id="5" name="Picture 4" descr="NNRP_CAM_WRF_36k.base.Q.ametpl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088741"/>
            <a:ext cx="3600400" cy="3600399"/>
          </a:xfrm>
          <a:prstGeom prst="rect">
            <a:avLst/>
          </a:prstGeom>
        </p:spPr>
      </p:pic>
      <p:sp>
        <p:nvSpPr>
          <p:cNvPr id="6" name="TextBox 5"/>
          <p:cNvSpPr txBox="1"/>
          <p:nvPr/>
        </p:nvSpPr>
        <p:spPr>
          <a:xfrm>
            <a:off x="1943708" y="692696"/>
            <a:ext cx="697614" cy="369332"/>
          </a:xfrm>
          <a:prstGeom prst="rect">
            <a:avLst/>
          </a:prstGeom>
          <a:noFill/>
        </p:spPr>
        <p:txBody>
          <a:bodyPr wrap="none" rtlCol="0">
            <a:spAutoFit/>
          </a:bodyPr>
          <a:lstStyle/>
          <a:p>
            <a:r>
              <a:rPr lang="en-US" dirty="0" smtClean="0"/>
              <a:t>CAM</a:t>
            </a:r>
            <a:endParaRPr lang="en-US" dirty="0"/>
          </a:p>
        </p:txBody>
      </p:sp>
      <p:sp>
        <p:nvSpPr>
          <p:cNvPr id="7" name="TextBox 6"/>
          <p:cNvSpPr txBox="1"/>
          <p:nvPr/>
        </p:nvSpPr>
        <p:spPr>
          <a:xfrm>
            <a:off x="5472100" y="764704"/>
            <a:ext cx="1026731" cy="369332"/>
          </a:xfrm>
          <a:prstGeom prst="rect">
            <a:avLst/>
          </a:prstGeom>
          <a:noFill/>
        </p:spPr>
        <p:txBody>
          <a:bodyPr wrap="none" rtlCol="0">
            <a:spAutoFit/>
          </a:bodyPr>
          <a:lstStyle/>
          <a:p>
            <a:r>
              <a:rPr lang="en-US" dirty="0" smtClean="0"/>
              <a:t>RRTMG</a:t>
            </a:r>
            <a:endParaRPr lang="en-US" dirty="0"/>
          </a:p>
        </p:txBody>
      </p:sp>
      <p:pic>
        <p:nvPicPr>
          <p:cNvPr id="8" name="Picture 7" descr="NNRP_CAM_WRF_36k.base.Q.diurnal.png"/>
          <p:cNvPicPr>
            <a:picLocks noChangeAspect="1"/>
          </p:cNvPicPr>
          <p:nvPr/>
        </p:nvPicPr>
        <p:blipFill rotWithShape="1">
          <a:blip r:embed="rId4">
            <a:extLst>
              <a:ext uri="{28A0092B-C50C-407E-A947-70E740481C1C}">
                <a14:useLocalDpi xmlns:a14="http://schemas.microsoft.com/office/drawing/2010/main" val="0"/>
              </a:ext>
            </a:extLst>
          </a:blip>
          <a:srcRect r="4044"/>
          <a:stretch/>
        </p:blipFill>
        <p:spPr>
          <a:xfrm>
            <a:off x="467544" y="4689140"/>
            <a:ext cx="3600400" cy="1692188"/>
          </a:xfrm>
          <a:prstGeom prst="rect">
            <a:avLst/>
          </a:prstGeom>
        </p:spPr>
      </p:pic>
      <p:pic>
        <p:nvPicPr>
          <p:cNvPr id="9" name="Picture 8" descr="NNRP_WRF_36k.base.Q.diurnal.png"/>
          <p:cNvPicPr>
            <a:picLocks noChangeAspect="1"/>
          </p:cNvPicPr>
          <p:nvPr/>
        </p:nvPicPr>
        <p:blipFill rotWithShape="1">
          <a:blip r:embed="rId5">
            <a:extLst>
              <a:ext uri="{28A0092B-C50C-407E-A947-70E740481C1C}">
                <a14:useLocalDpi xmlns:a14="http://schemas.microsoft.com/office/drawing/2010/main" val="0"/>
              </a:ext>
            </a:extLst>
          </a:blip>
          <a:srcRect r="4344"/>
          <a:stretch/>
        </p:blipFill>
        <p:spPr>
          <a:xfrm>
            <a:off x="4391980" y="4725144"/>
            <a:ext cx="3312368" cy="1655064"/>
          </a:xfrm>
          <a:prstGeom prst="rect">
            <a:avLst/>
          </a:prstGeom>
        </p:spPr>
      </p:pic>
    </p:spTree>
    <p:extLst>
      <p:ext uri="{BB962C8B-B14F-4D97-AF65-F5344CB8AC3E}">
        <p14:creationId xmlns:p14="http://schemas.microsoft.com/office/powerpoint/2010/main" val="22962821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644116"/>
          </a:xfrm>
        </p:spPr>
        <p:txBody>
          <a:bodyPr/>
          <a:lstStyle/>
          <a:p>
            <a:r>
              <a:rPr lang="en-US" dirty="0" smtClean="0"/>
              <a:t>January Temperature</a:t>
            </a:r>
            <a:endParaRPr lang="en-US" dirty="0"/>
          </a:p>
        </p:txBody>
      </p:sp>
      <p:sp>
        <p:nvSpPr>
          <p:cNvPr id="6" name="TextBox 5"/>
          <p:cNvSpPr txBox="1"/>
          <p:nvPr/>
        </p:nvSpPr>
        <p:spPr>
          <a:xfrm>
            <a:off x="1655676" y="836712"/>
            <a:ext cx="841630" cy="369332"/>
          </a:xfrm>
          <a:prstGeom prst="rect">
            <a:avLst/>
          </a:prstGeom>
          <a:noFill/>
        </p:spPr>
        <p:txBody>
          <a:bodyPr wrap="square" rtlCol="0">
            <a:spAutoFit/>
          </a:bodyPr>
          <a:lstStyle/>
          <a:p>
            <a:r>
              <a:rPr lang="en-US" dirty="0" smtClean="0"/>
              <a:t>CAM</a:t>
            </a:r>
            <a:endParaRPr lang="en-US" dirty="0"/>
          </a:p>
        </p:txBody>
      </p:sp>
      <p:sp>
        <p:nvSpPr>
          <p:cNvPr id="7" name="TextBox 6"/>
          <p:cNvSpPr txBox="1"/>
          <p:nvPr/>
        </p:nvSpPr>
        <p:spPr>
          <a:xfrm>
            <a:off x="5652120" y="836712"/>
            <a:ext cx="1026731" cy="369332"/>
          </a:xfrm>
          <a:prstGeom prst="rect">
            <a:avLst/>
          </a:prstGeom>
          <a:noFill/>
        </p:spPr>
        <p:txBody>
          <a:bodyPr wrap="none" rtlCol="0">
            <a:spAutoFit/>
          </a:bodyPr>
          <a:lstStyle/>
          <a:p>
            <a:r>
              <a:rPr lang="en-US" dirty="0" smtClean="0"/>
              <a:t>RRTMG</a:t>
            </a:r>
            <a:endParaRPr lang="en-US" dirty="0"/>
          </a:p>
        </p:txBody>
      </p:sp>
      <p:pic>
        <p:nvPicPr>
          <p:cNvPr id="8" name="Picture 7" descr="NNRP_CAM_WRF_36k.base.T.ametpl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3564396" cy="3960440"/>
          </a:xfrm>
          <a:prstGeom prst="rect">
            <a:avLst/>
          </a:prstGeom>
        </p:spPr>
      </p:pic>
      <p:sp>
        <p:nvSpPr>
          <p:cNvPr id="3" name="Content Placeholder 2"/>
          <p:cNvSpPr>
            <a:spLocks noGrp="1"/>
          </p:cNvSpPr>
          <p:nvPr>
            <p:ph idx="1"/>
          </p:nvPr>
        </p:nvSpPr>
        <p:spPr>
          <a:xfrm>
            <a:off x="-1342371" y="1447800"/>
            <a:ext cx="45719" cy="5181600"/>
          </a:xfrm>
        </p:spPr>
        <p:txBody>
          <a:bodyPr/>
          <a:lstStyle/>
          <a:p>
            <a:pPr marL="0" indent="0">
              <a:buNone/>
            </a:pPr>
            <a:endParaRPr lang="en-US" dirty="0"/>
          </a:p>
        </p:txBody>
      </p:sp>
      <p:pic>
        <p:nvPicPr>
          <p:cNvPr id="9" name="Picture 8" descr="NNRP_WRF_36k.base.T.ametpl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996" y="1160748"/>
            <a:ext cx="3600400" cy="3922776"/>
          </a:xfrm>
          <a:prstGeom prst="rect">
            <a:avLst/>
          </a:prstGeom>
        </p:spPr>
      </p:pic>
      <p:pic>
        <p:nvPicPr>
          <p:cNvPr id="11" name="Picture 10" descr="NNRP_CAM_WRF_36k.base.T.diurnal.png"/>
          <p:cNvPicPr>
            <a:picLocks noChangeAspect="1"/>
          </p:cNvPicPr>
          <p:nvPr/>
        </p:nvPicPr>
        <p:blipFill rotWithShape="1">
          <a:blip r:embed="rId4">
            <a:extLst>
              <a:ext uri="{28A0092B-C50C-407E-A947-70E740481C1C}">
                <a14:useLocalDpi xmlns:a14="http://schemas.microsoft.com/office/drawing/2010/main" val="0"/>
              </a:ext>
            </a:extLst>
          </a:blip>
          <a:srcRect r="4530"/>
          <a:stretch/>
        </p:blipFill>
        <p:spPr>
          <a:xfrm>
            <a:off x="575556" y="5121188"/>
            <a:ext cx="3600400" cy="1511048"/>
          </a:xfrm>
          <a:prstGeom prst="rect">
            <a:avLst/>
          </a:prstGeom>
        </p:spPr>
      </p:pic>
      <p:pic>
        <p:nvPicPr>
          <p:cNvPr id="12" name="Picture 11" descr="NNRP_WRF_36k.base.T.diurnal.png"/>
          <p:cNvPicPr>
            <a:picLocks noChangeAspect="1"/>
          </p:cNvPicPr>
          <p:nvPr/>
        </p:nvPicPr>
        <p:blipFill rotWithShape="1">
          <a:blip r:embed="rId5">
            <a:extLst>
              <a:ext uri="{28A0092B-C50C-407E-A947-70E740481C1C}">
                <a14:useLocalDpi xmlns:a14="http://schemas.microsoft.com/office/drawing/2010/main" val="0"/>
              </a:ext>
            </a:extLst>
          </a:blip>
          <a:srcRect r="2745"/>
          <a:stretch/>
        </p:blipFill>
        <p:spPr>
          <a:xfrm>
            <a:off x="4535996" y="5157192"/>
            <a:ext cx="3600400" cy="1511048"/>
          </a:xfrm>
          <a:prstGeom prst="rect">
            <a:avLst/>
          </a:prstGeom>
        </p:spPr>
      </p:pic>
    </p:spTree>
    <p:extLst>
      <p:ext uri="{BB962C8B-B14F-4D97-AF65-F5344CB8AC3E}">
        <p14:creationId xmlns:p14="http://schemas.microsoft.com/office/powerpoint/2010/main" val="12116093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2636"/>
            <a:ext cx="8077200" cy="648072"/>
          </a:xfrm>
        </p:spPr>
        <p:txBody>
          <a:bodyPr/>
          <a:lstStyle/>
          <a:p>
            <a:r>
              <a:rPr lang="en-US" dirty="0" smtClean="0"/>
              <a:t>June Humidity</a:t>
            </a:r>
            <a:endParaRPr lang="en-US" dirty="0"/>
          </a:p>
        </p:txBody>
      </p:sp>
      <p:sp>
        <p:nvSpPr>
          <p:cNvPr id="6" name="TextBox 5"/>
          <p:cNvSpPr txBox="1"/>
          <p:nvPr/>
        </p:nvSpPr>
        <p:spPr>
          <a:xfrm>
            <a:off x="1943708" y="692696"/>
            <a:ext cx="697614" cy="369332"/>
          </a:xfrm>
          <a:prstGeom prst="rect">
            <a:avLst/>
          </a:prstGeom>
          <a:noFill/>
        </p:spPr>
        <p:txBody>
          <a:bodyPr wrap="none" rtlCol="0">
            <a:spAutoFit/>
          </a:bodyPr>
          <a:lstStyle/>
          <a:p>
            <a:r>
              <a:rPr lang="en-US" dirty="0" smtClean="0"/>
              <a:t>CAM</a:t>
            </a:r>
            <a:endParaRPr lang="en-US" dirty="0"/>
          </a:p>
        </p:txBody>
      </p:sp>
      <p:sp>
        <p:nvSpPr>
          <p:cNvPr id="7" name="TextBox 6"/>
          <p:cNvSpPr txBox="1"/>
          <p:nvPr/>
        </p:nvSpPr>
        <p:spPr>
          <a:xfrm>
            <a:off x="5472100" y="764704"/>
            <a:ext cx="1026731" cy="369332"/>
          </a:xfrm>
          <a:prstGeom prst="rect">
            <a:avLst/>
          </a:prstGeom>
          <a:noFill/>
        </p:spPr>
        <p:txBody>
          <a:bodyPr wrap="none" rtlCol="0">
            <a:spAutoFit/>
          </a:bodyPr>
          <a:lstStyle/>
          <a:p>
            <a:r>
              <a:rPr lang="en-US" dirty="0" smtClean="0"/>
              <a:t>RRTMG</a:t>
            </a:r>
            <a:endParaRPr lang="en-US" dirty="0"/>
          </a:p>
        </p:txBody>
      </p:sp>
      <p:pic>
        <p:nvPicPr>
          <p:cNvPr id="10" name="Picture 9" descr="NNRP_CAM_WRF_36k.base.Q.ametpl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8" y="980728"/>
            <a:ext cx="3744416" cy="3888432"/>
          </a:xfrm>
          <a:prstGeom prst="rect">
            <a:avLst/>
          </a:prstGeom>
        </p:spPr>
      </p:pic>
      <p:sp>
        <p:nvSpPr>
          <p:cNvPr id="11" name="Content Placeholder 10"/>
          <p:cNvSpPr>
            <a:spLocks noGrp="1"/>
          </p:cNvSpPr>
          <p:nvPr>
            <p:ph idx="1"/>
          </p:nvPr>
        </p:nvSpPr>
        <p:spPr>
          <a:xfrm>
            <a:off x="-1512676" y="1447800"/>
            <a:ext cx="288032" cy="5181600"/>
          </a:xfrm>
        </p:spPr>
        <p:txBody>
          <a:bodyPr/>
          <a:lstStyle/>
          <a:p>
            <a:endParaRPr lang="en-US"/>
          </a:p>
        </p:txBody>
      </p:sp>
      <p:pic>
        <p:nvPicPr>
          <p:cNvPr id="12" name="Picture 11" descr="NNRP_WRF_36k.base.Q.ametpl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04" y="1052736"/>
            <a:ext cx="3744416" cy="3922776"/>
          </a:xfrm>
          <a:prstGeom prst="rect">
            <a:avLst/>
          </a:prstGeom>
        </p:spPr>
      </p:pic>
      <p:pic>
        <p:nvPicPr>
          <p:cNvPr id="13" name="Picture 12" descr="NNRP_CAM_WRF_36k.base.Q.diurnal.png"/>
          <p:cNvPicPr>
            <a:picLocks noChangeAspect="1"/>
          </p:cNvPicPr>
          <p:nvPr/>
        </p:nvPicPr>
        <p:blipFill rotWithShape="1">
          <a:blip r:embed="rId4">
            <a:extLst>
              <a:ext uri="{28A0092B-C50C-407E-A947-70E740481C1C}">
                <a14:useLocalDpi xmlns:a14="http://schemas.microsoft.com/office/drawing/2010/main" val="0"/>
              </a:ext>
            </a:extLst>
          </a:blip>
          <a:srcRect r="3994"/>
          <a:stretch/>
        </p:blipFill>
        <p:spPr>
          <a:xfrm>
            <a:off x="431540" y="5013176"/>
            <a:ext cx="3852428" cy="1511048"/>
          </a:xfrm>
          <a:prstGeom prst="rect">
            <a:avLst/>
          </a:prstGeom>
        </p:spPr>
      </p:pic>
      <p:pic>
        <p:nvPicPr>
          <p:cNvPr id="14" name="Picture 13" descr="NNRP_WRF_36k.base.Q.diurnal.png"/>
          <p:cNvPicPr>
            <a:picLocks noChangeAspect="1"/>
          </p:cNvPicPr>
          <p:nvPr/>
        </p:nvPicPr>
        <p:blipFill rotWithShape="1">
          <a:blip r:embed="rId5">
            <a:extLst>
              <a:ext uri="{28A0092B-C50C-407E-A947-70E740481C1C}">
                <a14:useLocalDpi xmlns:a14="http://schemas.microsoft.com/office/drawing/2010/main" val="0"/>
              </a:ext>
            </a:extLst>
          </a:blip>
          <a:srcRect r="4611"/>
          <a:stretch/>
        </p:blipFill>
        <p:spPr>
          <a:xfrm>
            <a:off x="4499992" y="4977172"/>
            <a:ext cx="3744416" cy="1547052"/>
          </a:xfrm>
          <a:prstGeom prst="rect">
            <a:avLst/>
          </a:prstGeom>
        </p:spPr>
      </p:pic>
    </p:spTree>
    <p:extLst>
      <p:ext uri="{BB962C8B-B14F-4D97-AF65-F5344CB8AC3E}">
        <p14:creationId xmlns:p14="http://schemas.microsoft.com/office/powerpoint/2010/main" val="114322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2636"/>
            <a:ext cx="8077200" cy="648072"/>
          </a:xfrm>
        </p:spPr>
        <p:txBody>
          <a:bodyPr/>
          <a:lstStyle/>
          <a:p>
            <a:r>
              <a:rPr lang="en-US" dirty="0" smtClean="0"/>
              <a:t>June Temperature</a:t>
            </a:r>
            <a:endParaRPr lang="en-US" dirty="0"/>
          </a:p>
        </p:txBody>
      </p:sp>
      <p:sp>
        <p:nvSpPr>
          <p:cNvPr id="6" name="TextBox 5"/>
          <p:cNvSpPr txBox="1"/>
          <p:nvPr/>
        </p:nvSpPr>
        <p:spPr>
          <a:xfrm>
            <a:off x="1943708" y="692696"/>
            <a:ext cx="697614" cy="369332"/>
          </a:xfrm>
          <a:prstGeom prst="rect">
            <a:avLst/>
          </a:prstGeom>
          <a:noFill/>
        </p:spPr>
        <p:txBody>
          <a:bodyPr wrap="none" rtlCol="0">
            <a:spAutoFit/>
          </a:bodyPr>
          <a:lstStyle/>
          <a:p>
            <a:r>
              <a:rPr lang="en-US" dirty="0" smtClean="0"/>
              <a:t>CAM</a:t>
            </a:r>
            <a:endParaRPr lang="en-US" dirty="0"/>
          </a:p>
        </p:txBody>
      </p:sp>
      <p:sp>
        <p:nvSpPr>
          <p:cNvPr id="7" name="TextBox 6"/>
          <p:cNvSpPr txBox="1"/>
          <p:nvPr/>
        </p:nvSpPr>
        <p:spPr>
          <a:xfrm>
            <a:off x="5472100" y="764704"/>
            <a:ext cx="1026731" cy="369332"/>
          </a:xfrm>
          <a:prstGeom prst="rect">
            <a:avLst/>
          </a:prstGeom>
          <a:noFill/>
        </p:spPr>
        <p:txBody>
          <a:bodyPr wrap="none" rtlCol="0">
            <a:spAutoFit/>
          </a:bodyPr>
          <a:lstStyle/>
          <a:p>
            <a:r>
              <a:rPr lang="en-US" dirty="0" smtClean="0"/>
              <a:t>RRTMG</a:t>
            </a:r>
            <a:endParaRPr lang="en-US" dirty="0"/>
          </a:p>
        </p:txBody>
      </p:sp>
      <p:sp>
        <p:nvSpPr>
          <p:cNvPr id="11" name="Content Placeholder 10"/>
          <p:cNvSpPr>
            <a:spLocks noGrp="1"/>
          </p:cNvSpPr>
          <p:nvPr>
            <p:ph idx="1"/>
          </p:nvPr>
        </p:nvSpPr>
        <p:spPr>
          <a:xfrm>
            <a:off x="-1512676" y="1447800"/>
            <a:ext cx="288032" cy="5181600"/>
          </a:xfrm>
        </p:spPr>
        <p:txBody>
          <a:bodyPr/>
          <a:lstStyle/>
          <a:p>
            <a:endParaRPr lang="en-US"/>
          </a:p>
        </p:txBody>
      </p:sp>
      <p:pic>
        <p:nvPicPr>
          <p:cNvPr id="15" name="Picture 14" descr="NNRP_CAM_WRF_36k.base.T.ametpl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16732"/>
            <a:ext cx="3348372" cy="3922776"/>
          </a:xfrm>
          <a:prstGeom prst="rect">
            <a:avLst/>
          </a:prstGeom>
        </p:spPr>
      </p:pic>
      <p:pic>
        <p:nvPicPr>
          <p:cNvPr id="16" name="Picture 15" descr="NNRP_WRF_36k.base.T.ametpl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052736"/>
            <a:ext cx="3528392" cy="3922776"/>
          </a:xfrm>
          <a:prstGeom prst="rect">
            <a:avLst/>
          </a:prstGeom>
        </p:spPr>
      </p:pic>
      <p:pic>
        <p:nvPicPr>
          <p:cNvPr id="17" name="Picture 16" descr="NNRP_CAM_WRF_36k.base.T.diurnal.png"/>
          <p:cNvPicPr>
            <a:picLocks noChangeAspect="1"/>
          </p:cNvPicPr>
          <p:nvPr/>
        </p:nvPicPr>
        <p:blipFill rotWithShape="1">
          <a:blip r:embed="rId4">
            <a:extLst>
              <a:ext uri="{28A0092B-C50C-407E-A947-70E740481C1C}">
                <a14:useLocalDpi xmlns:a14="http://schemas.microsoft.com/office/drawing/2010/main" val="0"/>
              </a:ext>
            </a:extLst>
          </a:blip>
          <a:srcRect r="4657"/>
          <a:stretch/>
        </p:blipFill>
        <p:spPr>
          <a:xfrm>
            <a:off x="647564" y="5013176"/>
            <a:ext cx="3384376" cy="1547052"/>
          </a:xfrm>
          <a:prstGeom prst="rect">
            <a:avLst/>
          </a:prstGeom>
        </p:spPr>
      </p:pic>
      <p:pic>
        <p:nvPicPr>
          <p:cNvPr id="18" name="Picture 17" descr="NNRP_WRF_36k.base.T.diurnal.png"/>
          <p:cNvPicPr>
            <a:picLocks noChangeAspect="1"/>
          </p:cNvPicPr>
          <p:nvPr/>
        </p:nvPicPr>
        <p:blipFill rotWithShape="1">
          <a:blip r:embed="rId5">
            <a:extLst>
              <a:ext uri="{28A0092B-C50C-407E-A947-70E740481C1C}">
                <a14:useLocalDpi xmlns:a14="http://schemas.microsoft.com/office/drawing/2010/main" val="0"/>
              </a:ext>
            </a:extLst>
          </a:blip>
          <a:srcRect r="3012"/>
          <a:stretch/>
        </p:blipFill>
        <p:spPr>
          <a:xfrm>
            <a:off x="4608004" y="5013176"/>
            <a:ext cx="3564396" cy="1655064"/>
          </a:xfrm>
          <a:prstGeom prst="rect">
            <a:avLst/>
          </a:prstGeom>
        </p:spPr>
      </p:pic>
    </p:spTree>
    <p:extLst>
      <p:ext uri="{BB962C8B-B14F-4D97-AF65-F5344CB8AC3E}">
        <p14:creationId xmlns:p14="http://schemas.microsoft.com/office/powerpoint/2010/main" val="1765862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 </a:t>
            </a:r>
            <a:r>
              <a:rPr lang="en-US" dirty="0" err="1" smtClean="0"/>
              <a:t>vs</a:t>
            </a:r>
            <a:r>
              <a:rPr lang="en-US" dirty="0" smtClean="0"/>
              <a:t> RRTMG in the WRF-CMAQ coupled </a:t>
            </a:r>
            <a:r>
              <a:rPr lang="en-US" dirty="0" smtClean="0"/>
              <a:t>model</a:t>
            </a:r>
            <a:br>
              <a:rPr lang="en-US" dirty="0" smtClean="0"/>
            </a:br>
            <a:r>
              <a:rPr lang="en-US" dirty="0" smtClean="0"/>
              <a:t>AOD</a:t>
            </a:r>
            <a:endParaRPr lang="en-US" dirty="0"/>
          </a:p>
        </p:txBody>
      </p:sp>
      <p:pic>
        <p:nvPicPr>
          <p:cNvPr id="4" name="Picture 69" descr="MODIS AOD 6-17-1915Z.png"/>
          <p:cNvPicPr>
            <a:picLocks noGrp="1" noChangeAspect="1"/>
          </p:cNvPicPr>
          <p:nvPr>
            <p:ph idx="1"/>
          </p:nvPr>
        </p:nvPicPr>
        <p:blipFill>
          <a:blip r:embed="rId2">
            <a:extLst>
              <a:ext uri="{28A0092B-C50C-407E-A947-70E740481C1C}">
                <a14:useLocalDpi xmlns:a14="http://schemas.microsoft.com/office/drawing/2010/main" val="0"/>
              </a:ext>
            </a:extLst>
          </a:blip>
          <a:srcRect l="-25917" r="-25917"/>
          <a:stretch>
            <a:fillRect/>
          </a:stretch>
        </p:blipFill>
        <p:spPr bwMode="auto">
          <a:xfrm>
            <a:off x="-1008620" y="1808820"/>
            <a:ext cx="6264696" cy="464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828" y="1988840"/>
            <a:ext cx="3060340" cy="428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180" y="2060848"/>
            <a:ext cx="295182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91580" y="1592796"/>
            <a:ext cx="1711226" cy="369332"/>
          </a:xfrm>
          <a:prstGeom prst="rect">
            <a:avLst/>
          </a:prstGeom>
          <a:noFill/>
        </p:spPr>
        <p:txBody>
          <a:bodyPr wrap="none" rtlCol="0">
            <a:spAutoFit/>
          </a:bodyPr>
          <a:lstStyle/>
          <a:p>
            <a:r>
              <a:rPr lang="en-US" dirty="0" smtClean="0"/>
              <a:t>MODIS 550nm</a:t>
            </a:r>
            <a:endParaRPr lang="en-US" dirty="0"/>
          </a:p>
        </p:txBody>
      </p:sp>
      <p:sp>
        <p:nvSpPr>
          <p:cNvPr id="8" name="TextBox 7"/>
          <p:cNvSpPr txBox="1"/>
          <p:nvPr/>
        </p:nvSpPr>
        <p:spPr>
          <a:xfrm>
            <a:off x="4067944" y="1628800"/>
            <a:ext cx="1467544" cy="369332"/>
          </a:xfrm>
          <a:prstGeom prst="rect">
            <a:avLst/>
          </a:prstGeom>
          <a:noFill/>
        </p:spPr>
        <p:txBody>
          <a:bodyPr wrap="none" rtlCol="0">
            <a:spAutoFit/>
          </a:bodyPr>
          <a:lstStyle/>
          <a:p>
            <a:r>
              <a:rPr lang="en-US" dirty="0" smtClean="0"/>
              <a:t>CAM 495nm</a:t>
            </a:r>
            <a:endParaRPr lang="en-US" dirty="0"/>
          </a:p>
        </p:txBody>
      </p:sp>
      <p:sp>
        <p:nvSpPr>
          <p:cNvPr id="9" name="TextBox 8"/>
          <p:cNvSpPr txBox="1"/>
          <p:nvPr/>
        </p:nvSpPr>
        <p:spPr>
          <a:xfrm>
            <a:off x="7056276" y="1664804"/>
            <a:ext cx="1796661" cy="369332"/>
          </a:xfrm>
          <a:prstGeom prst="rect">
            <a:avLst/>
          </a:prstGeom>
          <a:noFill/>
        </p:spPr>
        <p:txBody>
          <a:bodyPr wrap="none" rtlCol="0">
            <a:spAutoFit/>
          </a:bodyPr>
          <a:lstStyle/>
          <a:p>
            <a:r>
              <a:rPr lang="en-US" dirty="0" smtClean="0"/>
              <a:t>RRTMG 533nm</a:t>
            </a:r>
            <a:endParaRPr lang="en-US" dirty="0"/>
          </a:p>
        </p:txBody>
      </p:sp>
      <p:sp>
        <p:nvSpPr>
          <p:cNvPr id="3" name="TextBox 2"/>
          <p:cNvSpPr txBox="1"/>
          <p:nvPr/>
        </p:nvSpPr>
        <p:spPr>
          <a:xfrm>
            <a:off x="3707904" y="6381328"/>
            <a:ext cx="2315019" cy="369332"/>
          </a:xfrm>
          <a:prstGeom prst="rect">
            <a:avLst/>
          </a:prstGeom>
          <a:noFill/>
        </p:spPr>
        <p:txBody>
          <a:bodyPr wrap="none" rtlCol="0">
            <a:spAutoFit/>
          </a:bodyPr>
          <a:lstStyle/>
          <a:p>
            <a:r>
              <a:rPr lang="en-US" dirty="0" smtClean="0"/>
              <a:t>19UT, June 27, 2008</a:t>
            </a:r>
            <a:endParaRPr lang="en-US" dirty="0"/>
          </a:p>
        </p:txBody>
      </p:sp>
    </p:spTree>
    <p:extLst>
      <p:ext uri="{BB962C8B-B14F-4D97-AF65-F5344CB8AC3E}">
        <p14:creationId xmlns:p14="http://schemas.microsoft.com/office/powerpoint/2010/main" val="9898689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latin typeface="Arial" charset="0"/>
                <a:ea typeface="ＭＳ Ｐゴシック" charset="0"/>
                <a:cs typeface="ＭＳ Ｐゴシック" charset="0"/>
              </a:rPr>
              <a:t>Background Aerosol profile in CAM and RRTMG</a:t>
            </a:r>
            <a:endParaRPr lang="en-US" dirty="0">
              <a:latin typeface="Arial" charset="0"/>
              <a:ea typeface="ＭＳ Ｐゴシック" charset="0"/>
              <a:cs typeface="ＭＳ Ｐゴシック" charset="0"/>
            </a:endParaRPr>
          </a:p>
        </p:txBody>
      </p:sp>
      <p:sp>
        <p:nvSpPr>
          <p:cNvPr id="33795" name="Rectangle 3"/>
          <p:cNvSpPr>
            <a:spLocks noGrp="1" noChangeArrowheads="1"/>
          </p:cNvSpPr>
          <p:nvPr>
            <p:ph type="body" idx="1"/>
          </p:nvPr>
        </p:nvSpPr>
        <p:spPr/>
        <p:txBody>
          <a:bodyPr/>
          <a:lstStyle/>
          <a:p>
            <a:pPr>
              <a:lnSpc>
                <a:spcPct val="90000"/>
              </a:lnSpc>
            </a:pPr>
            <a:r>
              <a:rPr lang="en-US" dirty="0" smtClean="0">
                <a:latin typeface="Arial" charset="0"/>
                <a:ea typeface="ＭＳ Ｐゴシック" charset="0"/>
                <a:cs typeface="ＭＳ Ｐゴシック" charset="0"/>
              </a:rPr>
              <a:t>CAM radiation scheme in WRF model has a background aerosol profile so it accounts for the direct </a:t>
            </a:r>
            <a:r>
              <a:rPr lang="en-US" dirty="0" err="1" smtClean="0">
                <a:latin typeface="Arial" charset="0"/>
                <a:ea typeface="ＭＳ Ｐゴシック" charset="0"/>
                <a:cs typeface="ＭＳ Ｐゴシック" charset="0"/>
              </a:rPr>
              <a:t>radiative</a:t>
            </a:r>
            <a:r>
              <a:rPr lang="en-US" dirty="0" smtClean="0">
                <a:latin typeface="Arial" charset="0"/>
                <a:ea typeface="ＭＳ Ｐゴシック" charset="0"/>
                <a:cs typeface="ＭＳ Ｐゴシック" charset="0"/>
              </a:rPr>
              <a:t> feedback of aerosols</a:t>
            </a:r>
          </a:p>
          <a:p>
            <a:pPr lvl="1">
              <a:lnSpc>
                <a:spcPct val="90000"/>
              </a:lnSpc>
            </a:pPr>
            <a:r>
              <a:rPr lang="en-US" b="1" dirty="0" smtClean="0">
                <a:solidFill>
                  <a:schemeClr val="tx1"/>
                </a:solidFill>
                <a:latin typeface="Arial" charset="0"/>
                <a:ea typeface="ＭＳ Ｐゴシック" charset="0"/>
              </a:rPr>
              <a:t>but the background aerosol profile does not vary with time or location</a:t>
            </a:r>
            <a:endParaRPr lang="en-US" b="1" dirty="0">
              <a:solidFill>
                <a:schemeClr val="tx1"/>
              </a:solidFill>
              <a:latin typeface="Arial" charset="0"/>
              <a:ea typeface="ＭＳ Ｐゴシック" charset="0"/>
            </a:endParaRPr>
          </a:p>
          <a:p>
            <a:pPr>
              <a:lnSpc>
                <a:spcPct val="90000"/>
              </a:lnSpc>
            </a:pPr>
            <a:r>
              <a:rPr lang="en-US" dirty="0" smtClean="0">
                <a:latin typeface="Arial" charset="0"/>
                <a:ea typeface="ＭＳ Ｐゴシック" charset="0"/>
                <a:cs typeface="ＭＳ Ｐゴシック" charset="0"/>
              </a:rPr>
              <a:t>RRTMG radiation scheme in WRF model actually does not account for aerosol effect (it may be corrected in the future)</a:t>
            </a:r>
            <a:endParaRPr lang="en-US" dirty="0">
              <a:latin typeface="Arial" charset="0"/>
              <a:ea typeface="ＭＳ Ｐゴシック" charset="0"/>
              <a:cs typeface="ＭＳ Ｐゴシック" charset="0"/>
            </a:endParaRPr>
          </a:p>
          <a:p>
            <a:pPr lvl="1">
              <a:lnSpc>
                <a:spcPct val="90000"/>
              </a:lnSpc>
            </a:pPr>
            <a:r>
              <a:rPr lang="en-US" b="1" dirty="0" smtClean="0">
                <a:solidFill>
                  <a:schemeClr val="tx1"/>
                </a:solidFill>
                <a:latin typeface="Arial" charset="0"/>
                <a:ea typeface="ＭＳ Ｐゴシック" charset="0"/>
              </a:rPr>
              <a:t>Even though there is a control variable, IAER, </a:t>
            </a:r>
            <a:r>
              <a:rPr lang="en-US" b="1" dirty="0">
                <a:solidFill>
                  <a:schemeClr val="tx1"/>
                </a:solidFill>
                <a:latin typeface="Arial" charset="0"/>
                <a:ea typeface="ＭＳ Ｐゴシック" charset="0"/>
              </a:rPr>
              <a:t>in WRF </a:t>
            </a:r>
            <a:r>
              <a:rPr lang="en-US" b="1" dirty="0" smtClean="0">
                <a:solidFill>
                  <a:schemeClr val="tx1"/>
                </a:solidFill>
                <a:latin typeface="Arial" charset="0"/>
                <a:ea typeface="ＭＳ Ｐゴシック" charset="0"/>
              </a:rPr>
              <a:t>that user can set as: </a:t>
            </a:r>
            <a:endParaRPr lang="en-US" b="1" dirty="0" smtClean="0">
              <a:solidFill>
                <a:schemeClr val="tx1"/>
              </a:solidFill>
              <a:latin typeface="Arial" charset="0"/>
              <a:ea typeface="ＭＳ Ｐゴシック" charset="0"/>
            </a:endParaRPr>
          </a:p>
          <a:p>
            <a:pPr marL="457200" lvl="1" indent="0">
              <a:lnSpc>
                <a:spcPct val="90000"/>
              </a:lnSpc>
              <a:buNone/>
            </a:pPr>
            <a:r>
              <a:rPr lang="en-US" b="1" dirty="0" smtClean="0">
                <a:solidFill>
                  <a:schemeClr val="tx1"/>
                </a:solidFill>
                <a:latin typeface="Arial" charset="0"/>
                <a:ea typeface="ＭＳ Ｐゴシック" charset="0"/>
              </a:rPr>
              <a:t>			IAER</a:t>
            </a:r>
            <a:r>
              <a:rPr lang="en-US" b="1" dirty="0" smtClean="0">
                <a:solidFill>
                  <a:schemeClr val="tx1"/>
                </a:solidFill>
                <a:latin typeface="Arial" charset="0"/>
                <a:ea typeface="ＭＳ Ｐゴシック" charset="0"/>
              </a:rPr>
              <a:t>=10 user </a:t>
            </a:r>
            <a:r>
              <a:rPr lang="en-US" b="1" dirty="0" smtClean="0">
                <a:solidFill>
                  <a:schemeClr val="tx1"/>
                </a:solidFill>
                <a:latin typeface="Arial" charset="0"/>
                <a:ea typeface="ＭＳ Ｐゴシック" charset="0"/>
              </a:rPr>
              <a:t>defined</a:t>
            </a:r>
            <a:r>
              <a:rPr lang="en-US" b="1" dirty="0" smtClean="0">
                <a:solidFill>
                  <a:schemeClr val="tx1"/>
                </a:solidFill>
                <a:latin typeface="Arial" charset="0"/>
                <a:ea typeface="ＭＳ Ｐゴシック" charset="0"/>
              </a:rPr>
              <a:t> </a:t>
            </a:r>
            <a:r>
              <a:rPr lang="en-US" b="1" dirty="0" smtClean="0">
                <a:solidFill>
                  <a:schemeClr val="tx1"/>
                </a:solidFill>
                <a:latin typeface="Arial" charset="0"/>
                <a:ea typeface="ＭＳ Ｐゴシック" charset="0"/>
              </a:rPr>
              <a:t>aerosol profile</a:t>
            </a:r>
          </a:p>
          <a:p>
            <a:pPr marL="2457450" lvl="6" indent="0">
              <a:lnSpc>
                <a:spcPct val="90000"/>
              </a:lnSpc>
              <a:buNone/>
            </a:pPr>
            <a:r>
              <a:rPr lang="en-US" sz="2000" dirty="0" smtClean="0">
                <a:solidFill>
                  <a:schemeClr val="tx1"/>
                </a:solidFill>
                <a:latin typeface="Arial" charset="0"/>
                <a:ea typeface="ＭＳ Ｐゴシック" charset="0"/>
              </a:rPr>
              <a:t>	IAER=6  using ECMWF aerosol profile</a:t>
            </a:r>
          </a:p>
          <a:p>
            <a:pPr marL="2457450" lvl="6" indent="0">
              <a:lnSpc>
                <a:spcPct val="90000"/>
              </a:lnSpc>
              <a:buNone/>
            </a:pPr>
            <a:r>
              <a:rPr lang="en-US" sz="2000" b="1" dirty="0">
                <a:solidFill>
                  <a:schemeClr val="tx1"/>
                </a:solidFill>
                <a:latin typeface="Arial" charset="0"/>
                <a:ea typeface="ＭＳ Ｐゴシック" charset="0"/>
              </a:rPr>
              <a:t>	</a:t>
            </a:r>
            <a:r>
              <a:rPr lang="en-US" sz="2000" b="1" dirty="0" smtClean="0">
                <a:solidFill>
                  <a:schemeClr val="tx1"/>
                </a:solidFill>
                <a:latin typeface="Arial" charset="0"/>
                <a:ea typeface="ＭＳ Ｐゴシック" charset="0"/>
              </a:rPr>
              <a:t>IAER=0  no aerosol effect</a:t>
            </a:r>
          </a:p>
          <a:p>
            <a:pPr lvl="1">
              <a:lnSpc>
                <a:spcPct val="90000"/>
              </a:lnSpc>
            </a:pPr>
            <a:endParaRPr lang="en-US" b="1" dirty="0">
              <a:solidFill>
                <a:srgbClr val="0000FF"/>
              </a:solidFill>
              <a:latin typeface="Arial" charset="0"/>
              <a:ea typeface="ＭＳ Ｐゴシック" charset="0"/>
            </a:endParaRPr>
          </a:p>
          <a:p>
            <a:pPr marL="457200" lvl="1" indent="0">
              <a:lnSpc>
                <a:spcPct val="90000"/>
              </a:lnSpc>
              <a:buNone/>
            </a:pPr>
            <a:endParaRPr lang="en-US" b="1" dirty="0">
              <a:solidFill>
                <a:srgbClr val="0000FF"/>
              </a:solidFill>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838200" y="228600"/>
            <a:ext cx="7772400" cy="1143000"/>
          </a:xfrm>
        </p:spPr>
        <p:txBody>
          <a:bodyPr/>
          <a:lstStyle/>
          <a:p>
            <a:r>
              <a:rPr lang="en-US" dirty="0" smtClean="0">
                <a:latin typeface="Arial" charset="0"/>
                <a:ea typeface="ＭＳ Ｐゴシック" charset="0"/>
                <a:cs typeface="ＭＳ Ｐゴシック" charset="0"/>
              </a:rPr>
              <a:t>Define a common aerosol profile for both CAM and RRTMG</a:t>
            </a:r>
            <a:endParaRPr lang="en-US" dirty="0">
              <a:latin typeface="Arial" charset="0"/>
              <a:ea typeface="ＭＳ Ｐゴシック" charset="0"/>
              <a:cs typeface="ＭＳ Ｐゴシック" charset="0"/>
            </a:endParaRPr>
          </a:p>
        </p:txBody>
      </p:sp>
      <p:sp>
        <p:nvSpPr>
          <p:cNvPr id="37891" name="Subtitle 2"/>
          <p:cNvSpPr>
            <a:spLocks noGrp="1"/>
          </p:cNvSpPr>
          <p:nvPr>
            <p:ph type="subTitle" idx="1"/>
          </p:nvPr>
        </p:nvSpPr>
        <p:spPr>
          <a:xfrm>
            <a:off x="323528" y="1448780"/>
            <a:ext cx="8424936" cy="4536504"/>
          </a:xfrm>
        </p:spPr>
        <p:txBody>
          <a:bodyPr/>
          <a:lstStyle/>
          <a:p>
            <a:pPr algn="l"/>
            <a:r>
              <a:rPr lang="en-US" dirty="0"/>
              <a:t>The mathematical formulae for the </a:t>
            </a:r>
            <a:r>
              <a:rPr lang="en-US" dirty="0" smtClean="0"/>
              <a:t>extinction </a:t>
            </a:r>
            <a:r>
              <a:rPr lang="en-US" dirty="0"/>
              <a:t>coefficient, the aerosol optical depth, the single scattering albedo, and the asymmetry factor are:</a:t>
            </a:r>
          </a:p>
          <a:p>
            <a:pPr algn="l"/>
            <a:endParaRPr lang="en-US" dirty="0" smtClean="0"/>
          </a:p>
          <a:p>
            <a:pPr algn="l"/>
            <a:endParaRPr lang="en-US" dirty="0" smtClean="0"/>
          </a:p>
          <a:p>
            <a:pPr algn="l"/>
            <a:r>
              <a:rPr lang="en-US" dirty="0" smtClean="0"/>
              <a:t>where </a:t>
            </a:r>
            <a:r>
              <a:rPr lang="en-US" dirty="0" err="1" smtClean="0"/>
              <a:t>λ</a:t>
            </a:r>
            <a:r>
              <a:rPr lang="en-US" dirty="0" smtClean="0"/>
              <a:t> </a:t>
            </a:r>
            <a:r>
              <a:rPr lang="en-US" dirty="0"/>
              <a:t>is the wavelength </a:t>
            </a:r>
            <a:r>
              <a:rPr lang="en-US" dirty="0" smtClean="0"/>
              <a:t>in nm.</a:t>
            </a:r>
            <a:r>
              <a:rPr lang="en-US" dirty="0"/>
              <a:t>; </a:t>
            </a:r>
            <a:r>
              <a:rPr lang="en-US" i="1" dirty="0"/>
              <a:t>H </a:t>
            </a:r>
            <a:r>
              <a:rPr lang="en-US" dirty="0"/>
              <a:t>is the altitude; and </a:t>
            </a:r>
            <a:r>
              <a:rPr lang="en-US" i="1" dirty="0" smtClean="0"/>
              <a:t>H</a:t>
            </a:r>
            <a:r>
              <a:rPr lang="en-US" i="1" baseline="-25000" dirty="0" smtClean="0"/>
              <a:t>S</a:t>
            </a:r>
            <a:r>
              <a:rPr lang="en-US" i="1" dirty="0" smtClean="0"/>
              <a:t> </a:t>
            </a:r>
            <a:r>
              <a:rPr lang="en-US" dirty="0" smtClean="0"/>
              <a:t>is </a:t>
            </a:r>
            <a:r>
              <a:rPr lang="en-US" dirty="0"/>
              <a:t>the scale height = </a:t>
            </a:r>
            <a:r>
              <a:rPr lang="en-US" dirty="0" smtClean="0"/>
              <a:t>1km</a:t>
            </a:r>
            <a:endParaRPr lang="en-US" dirty="0"/>
          </a:p>
          <a:p>
            <a:pPr algn="l"/>
            <a:r>
              <a:rPr lang="en-US" dirty="0" smtClean="0"/>
              <a:t>The </a:t>
            </a:r>
            <a:r>
              <a:rPr lang="en-US" dirty="0"/>
              <a:t>contribution to the aerosol optical depth at any altitude </a:t>
            </a:r>
            <a:r>
              <a:rPr lang="en-US" dirty="0" smtClean="0"/>
              <a:t>is                     where </a:t>
            </a:r>
            <a:r>
              <a:rPr lang="en-US" dirty="0" err="1" smtClean="0"/>
              <a:t>δH</a:t>
            </a:r>
            <a:r>
              <a:rPr lang="en-US" i="1" dirty="0" smtClean="0"/>
              <a:t> </a:t>
            </a:r>
            <a:r>
              <a:rPr lang="en-US" dirty="0"/>
              <a:t>is the layer thickness.</a:t>
            </a:r>
          </a:p>
          <a:p>
            <a:pPr algn="l"/>
            <a:r>
              <a:rPr lang="en-US" dirty="0"/>
              <a:t>The single scattering albedo, </a:t>
            </a:r>
            <a:r>
              <a:rPr lang="en-US" dirty="0" err="1" smtClean="0"/>
              <a:t>ϖ</a:t>
            </a:r>
            <a:r>
              <a:rPr lang="en-US" dirty="0" smtClean="0"/>
              <a:t>=0.99 </a:t>
            </a:r>
            <a:r>
              <a:rPr lang="en-US" dirty="0"/>
              <a:t>; the asymmetry factor </a:t>
            </a:r>
            <a:r>
              <a:rPr lang="en-US" i="1" dirty="0" smtClean="0"/>
              <a:t>g=</a:t>
            </a:r>
            <a:r>
              <a:rPr lang="en-US" dirty="0" smtClean="0"/>
              <a:t>0.61 </a:t>
            </a:r>
            <a:r>
              <a:rPr lang="en-US" dirty="0"/>
              <a:t>.</a:t>
            </a:r>
            <a:endParaRPr lang="en-US" dirty="0">
              <a:latin typeface="Arial" charset="0"/>
              <a:ea typeface="ＭＳ Ｐゴシック" charset="0"/>
              <a:cs typeface="ＭＳ Ｐゴシック"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98164203"/>
              </p:ext>
            </p:extLst>
          </p:nvPr>
        </p:nvGraphicFramePr>
        <p:xfrm>
          <a:off x="2231740" y="2672916"/>
          <a:ext cx="4464496" cy="864096"/>
        </p:xfrm>
        <a:graphic>
          <a:graphicData uri="http://schemas.openxmlformats.org/presentationml/2006/ole">
            <mc:AlternateContent xmlns:mc="http://schemas.openxmlformats.org/markup-compatibility/2006">
              <mc:Choice xmlns:v="urn:schemas-microsoft-com:vml" Requires="v">
                <p:oleObj spid="_x0000_s29753" name="Equation" r:id="rId3" imgW="2616200" imgH="622300" progId="Equation.3">
                  <p:embed/>
                </p:oleObj>
              </mc:Choice>
              <mc:Fallback>
                <p:oleObj name="Equation" r:id="rId3" imgW="2616200" imgH="622300" progId="Equation.3">
                  <p:embed/>
                  <p:pic>
                    <p:nvPicPr>
                      <p:cNvPr id="0" name=""/>
                      <p:cNvPicPr/>
                      <p:nvPr/>
                    </p:nvPicPr>
                    <p:blipFill>
                      <a:blip r:embed="rId4"/>
                      <a:stretch>
                        <a:fillRect/>
                      </a:stretch>
                    </p:blipFill>
                    <p:spPr>
                      <a:xfrm>
                        <a:off x="2231740" y="2672916"/>
                        <a:ext cx="4464496" cy="864096"/>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94898763"/>
              </p:ext>
            </p:extLst>
          </p:nvPr>
        </p:nvGraphicFramePr>
        <p:xfrm>
          <a:off x="1943708" y="4689140"/>
          <a:ext cx="1584176" cy="456459"/>
        </p:xfrm>
        <a:graphic>
          <a:graphicData uri="http://schemas.openxmlformats.org/presentationml/2006/ole">
            <mc:AlternateContent xmlns:mc="http://schemas.openxmlformats.org/markup-compatibility/2006">
              <mc:Choice xmlns:v="urn:schemas-microsoft-com:vml" Requires="v">
                <p:oleObj spid="_x0000_s29754" name="Equation" r:id="rId5" imgW="749300" imgH="215900" progId="Equation.3">
                  <p:embed/>
                </p:oleObj>
              </mc:Choice>
              <mc:Fallback>
                <p:oleObj name="Equation" r:id="rId5" imgW="749300" imgH="215900" progId="Equation.3">
                  <p:embed/>
                  <p:pic>
                    <p:nvPicPr>
                      <p:cNvPr id="0" name=""/>
                      <p:cNvPicPr/>
                      <p:nvPr/>
                    </p:nvPicPr>
                    <p:blipFill>
                      <a:blip r:embed="rId6"/>
                      <a:stretch>
                        <a:fillRect/>
                      </a:stretch>
                    </p:blipFill>
                    <p:spPr>
                      <a:xfrm>
                        <a:off x="1943708" y="4689140"/>
                        <a:ext cx="1584176" cy="456459"/>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752128"/>
          </a:xfrm>
        </p:spPr>
        <p:txBody>
          <a:bodyPr/>
          <a:lstStyle/>
          <a:p>
            <a:r>
              <a:rPr lang="en-US" sz="2400" dirty="0" smtClean="0"/>
              <a:t>Shortwave Radiation from the WRF model with the common aerosol profile</a:t>
            </a:r>
            <a:endParaRPr lang="en-US" sz="2400" dirty="0"/>
          </a:p>
        </p:txBody>
      </p:sp>
      <p:pic>
        <p:nvPicPr>
          <p:cNvPr id="4" name="Content Placeholder 3" descr="GSW-CAM-default.jpg"/>
          <p:cNvPicPr>
            <a:picLocks noGrp="1" noChangeAspect="1"/>
          </p:cNvPicPr>
          <p:nvPr>
            <p:ph idx="1"/>
          </p:nvPr>
        </p:nvPicPr>
        <p:blipFill>
          <a:blip r:embed="rId2">
            <a:extLst>
              <a:ext uri="{28A0092B-C50C-407E-A947-70E740481C1C}">
                <a14:useLocalDpi xmlns:a14="http://schemas.microsoft.com/office/drawing/2010/main" val="0"/>
              </a:ext>
            </a:extLst>
          </a:blip>
          <a:srcRect l="-46762" r="-46762"/>
          <a:stretch>
            <a:fillRect/>
          </a:stretch>
        </p:blipFill>
        <p:spPr>
          <a:xfrm>
            <a:off x="-1548680" y="1016732"/>
            <a:ext cx="6336704" cy="5112568"/>
          </a:xfrm>
        </p:spPr>
      </p:pic>
      <p:pic>
        <p:nvPicPr>
          <p:cNvPr id="5" name="Picture 4" descr="GSW-RRTMG-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812" y="1052736"/>
            <a:ext cx="3389424" cy="5076564"/>
          </a:xfrm>
          <a:prstGeom prst="rect">
            <a:avLst/>
          </a:prstGeom>
        </p:spPr>
      </p:pic>
      <p:pic>
        <p:nvPicPr>
          <p:cNvPr id="6" name="Picture 5" descr="GSW-diff-deaful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600" y="1160748"/>
            <a:ext cx="3279316" cy="5004556"/>
          </a:xfrm>
          <a:prstGeom prst="rect">
            <a:avLst/>
          </a:prstGeom>
        </p:spPr>
      </p:pic>
    </p:spTree>
    <p:extLst>
      <p:ext uri="{BB962C8B-B14F-4D97-AF65-F5344CB8AC3E}">
        <p14:creationId xmlns:p14="http://schemas.microsoft.com/office/powerpoint/2010/main" val="23296485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752128"/>
          </a:xfrm>
        </p:spPr>
        <p:txBody>
          <a:bodyPr/>
          <a:lstStyle/>
          <a:p>
            <a:r>
              <a:rPr lang="en-US" sz="2400" dirty="0" err="1" smtClean="0"/>
              <a:t>Longwave</a:t>
            </a:r>
            <a:r>
              <a:rPr lang="en-US" sz="2400" dirty="0" smtClean="0"/>
              <a:t> Radiation from the WRF model with the common aerosol profile</a:t>
            </a:r>
            <a:endParaRPr lang="en-US" sz="2400" dirty="0"/>
          </a:p>
        </p:txBody>
      </p:sp>
      <p:pic>
        <p:nvPicPr>
          <p:cNvPr id="7" name="Content Placeholder 6" descr="GLW-CAM-default.jpg"/>
          <p:cNvPicPr>
            <a:picLocks noGrp="1" noChangeAspect="1"/>
          </p:cNvPicPr>
          <p:nvPr>
            <p:ph idx="1"/>
          </p:nvPr>
        </p:nvPicPr>
        <p:blipFill>
          <a:blip r:embed="rId2">
            <a:extLst>
              <a:ext uri="{28A0092B-C50C-407E-A947-70E740481C1C}">
                <a14:useLocalDpi xmlns:a14="http://schemas.microsoft.com/office/drawing/2010/main" val="0"/>
              </a:ext>
            </a:extLst>
          </a:blip>
          <a:srcRect l="-48546" r="-48546"/>
          <a:stretch>
            <a:fillRect/>
          </a:stretch>
        </p:blipFill>
        <p:spPr>
          <a:xfrm>
            <a:off x="-1692696" y="908720"/>
            <a:ext cx="6732748" cy="5181600"/>
          </a:xfrm>
        </p:spPr>
      </p:pic>
      <p:pic>
        <p:nvPicPr>
          <p:cNvPr id="8" name="Picture 7" descr="GLW-RRTMG-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908720"/>
            <a:ext cx="3304716" cy="5265576"/>
          </a:xfrm>
          <a:prstGeom prst="rect">
            <a:avLst/>
          </a:prstGeom>
        </p:spPr>
      </p:pic>
      <p:pic>
        <p:nvPicPr>
          <p:cNvPr id="9" name="Picture 8" descr="GLW-diff-deaful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052736"/>
            <a:ext cx="3275856" cy="5112568"/>
          </a:xfrm>
          <a:prstGeom prst="rect">
            <a:avLst/>
          </a:prstGeom>
        </p:spPr>
      </p:pic>
    </p:spTree>
    <p:extLst>
      <p:ext uri="{BB962C8B-B14F-4D97-AF65-F5344CB8AC3E}">
        <p14:creationId xmlns:p14="http://schemas.microsoft.com/office/powerpoint/2010/main" val="26427295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80628"/>
            <a:ext cx="8543292" cy="1116124"/>
          </a:xfrm>
        </p:spPr>
        <p:txBody>
          <a:bodyPr/>
          <a:lstStyle/>
          <a:p>
            <a:r>
              <a:rPr lang="en-US" dirty="0">
                <a:latin typeface="Arial" charset="0"/>
                <a:ea typeface="ＭＳ Ｐゴシック" charset="0"/>
                <a:cs typeface="ＭＳ Ｐゴシック" charset="0"/>
              </a:rPr>
              <a:t>Radiation Schemes in the WRF model and their impacts on air quality</a:t>
            </a:r>
            <a:endParaRPr lang="en-US"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395536" y="1304764"/>
            <a:ext cx="8604956" cy="4788532"/>
          </a:xfrm>
        </p:spPr>
        <p:txBody>
          <a:bodyPr/>
          <a:lstStyle/>
          <a:p>
            <a:pPr>
              <a:lnSpc>
                <a:spcPct val="80000"/>
              </a:lnSpc>
            </a:pPr>
            <a:r>
              <a:rPr lang="en-US" sz="2000" dirty="0"/>
              <a:t>Radiation is the main force that regulates the surface energy budget </a:t>
            </a:r>
          </a:p>
          <a:p>
            <a:pPr>
              <a:lnSpc>
                <a:spcPct val="80000"/>
              </a:lnSpc>
            </a:pPr>
            <a:r>
              <a:rPr lang="en-US" sz="2000" dirty="0"/>
              <a:t>Surface temperature and PBL height in met models depend on accurate calculation of both shortwave and </a:t>
            </a:r>
            <a:r>
              <a:rPr lang="en-US" sz="2000" dirty="0" err="1"/>
              <a:t>longwave</a:t>
            </a:r>
            <a:r>
              <a:rPr lang="en-US" sz="2000" dirty="0"/>
              <a:t> radiations</a:t>
            </a:r>
          </a:p>
          <a:p>
            <a:pPr>
              <a:lnSpc>
                <a:spcPct val="80000"/>
              </a:lnSpc>
            </a:pPr>
            <a:r>
              <a:rPr lang="en-US" sz="2000" dirty="0"/>
              <a:t>Radiation, surface temperature, and PBL height are important met inputs to air quality models </a:t>
            </a:r>
          </a:p>
          <a:p>
            <a:pPr>
              <a:lnSpc>
                <a:spcPct val="80000"/>
              </a:lnSpc>
            </a:pPr>
            <a:r>
              <a:rPr lang="en-US" sz="2000" dirty="0"/>
              <a:t>There are several radiation schemes available in the Weather Research and Forecasting (WRF) model that is used as a met driver for CMAQ</a:t>
            </a:r>
          </a:p>
          <a:p>
            <a:pPr>
              <a:lnSpc>
                <a:spcPct val="80000"/>
              </a:lnSpc>
            </a:pPr>
            <a:r>
              <a:rPr lang="en-US" sz="2000" dirty="0"/>
              <a:t>All the radiation schemes in WRF are in the form of column (one-dimensional in vertical) model with the assumption of the vertical model layer thickness is much less than the horizontal grid resolution</a:t>
            </a:r>
          </a:p>
          <a:p>
            <a:pPr>
              <a:lnSpc>
                <a:spcPct val="80000"/>
              </a:lnSpc>
            </a:pPr>
            <a:r>
              <a:rPr lang="en-US" sz="2000" dirty="0"/>
              <a:t>For regional climate </a:t>
            </a:r>
            <a:r>
              <a:rPr lang="en-US" sz="2000" dirty="0" smtClean="0"/>
              <a:t>applications CAM and RRTMG are </a:t>
            </a:r>
            <a:r>
              <a:rPr lang="en-US" sz="2000" dirty="0"/>
              <a:t>the two most used radiation schemes</a:t>
            </a:r>
          </a:p>
          <a:p>
            <a:pPr>
              <a:lnSpc>
                <a:spcPct val="80000"/>
              </a:lnSpc>
            </a:pPr>
            <a:r>
              <a:rPr lang="en-US" sz="2000" dirty="0"/>
              <a:t>The coupled WRF-CMAQ model offers both CAM and </a:t>
            </a:r>
            <a:r>
              <a:rPr lang="en-US" sz="2000" dirty="0" smtClean="0"/>
              <a:t>RRTMG</a:t>
            </a:r>
            <a:r>
              <a:rPr lang="en-US" sz="2000" dirty="0"/>
              <a:t> </a:t>
            </a:r>
            <a:r>
              <a:rPr lang="en-US" sz="2000" dirty="0" smtClean="0"/>
              <a:t>as options</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533400" y="0"/>
            <a:ext cx="8077200" cy="872716"/>
          </a:xfrm>
        </p:spPr>
        <p:txBody>
          <a:bodyPr/>
          <a:lstStyle/>
          <a:p>
            <a:r>
              <a:rPr lang="en-US" dirty="0" smtClean="0">
                <a:latin typeface="Arial" charset="0"/>
                <a:ea typeface="ＭＳ Ｐゴシック" charset="0"/>
                <a:cs typeface="ＭＳ Ｐゴシック" charset="0"/>
              </a:rPr>
              <a:t>Conclusions</a:t>
            </a:r>
            <a:endParaRPr lang="en-US" dirty="0">
              <a:latin typeface="Arial" charset="0"/>
              <a:ea typeface="ＭＳ Ｐゴシック" charset="0"/>
              <a:cs typeface="ＭＳ Ｐゴシック" charset="0"/>
            </a:endParaRPr>
          </a:p>
        </p:txBody>
      </p:sp>
      <p:sp>
        <p:nvSpPr>
          <p:cNvPr id="38915" name="Rectangle 5"/>
          <p:cNvSpPr>
            <a:spLocks noGrp="1" noChangeArrowheads="1"/>
          </p:cNvSpPr>
          <p:nvPr>
            <p:ph idx="1"/>
          </p:nvPr>
        </p:nvSpPr>
        <p:spPr>
          <a:xfrm>
            <a:off x="359532" y="908720"/>
            <a:ext cx="8543292" cy="4958680"/>
          </a:xfrm>
        </p:spPr>
        <p:txBody>
          <a:bodyPr/>
          <a:lstStyle/>
          <a:p>
            <a:r>
              <a:rPr lang="en-US" sz="2000" dirty="0" smtClean="0">
                <a:latin typeface="Arial" charset="0"/>
                <a:ea typeface="ＭＳ Ｐゴシック" charset="0"/>
                <a:cs typeface="ＭＳ Ｐゴシック" charset="0"/>
              </a:rPr>
              <a:t>Comparable shortwave radiation from CAM and RRTMG </a:t>
            </a:r>
            <a:r>
              <a:rPr lang="en-US" sz="2000" dirty="0" smtClean="0">
                <a:latin typeface="Arial" charset="0"/>
                <a:ea typeface="ＭＳ Ｐゴシック" charset="0"/>
                <a:cs typeface="ＭＳ Ｐゴシック" charset="0"/>
              </a:rPr>
              <a:t>under</a:t>
            </a:r>
            <a:r>
              <a:rPr lang="en-US" sz="2000" dirty="0" smtClean="0">
                <a:latin typeface="Arial" charset="0"/>
                <a:ea typeface="ＭＳ Ｐゴシック" charset="0"/>
                <a:cs typeface="ＭＳ Ｐゴシック" charset="0"/>
              </a:rPr>
              <a:t> clear sky but different with clouds</a:t>
            </a:r>
          </a:p>
          <a:p>
            <a:r>
              <a:rPr lang="en-US" sz="2000" dirty="0" smtClean="0">
                <a:latin typeface="Arial" charset="0"/>
                <a:ea typeface="ＭＳ Ｐゴシック" charset="0"/>
                <a:cs typeface="ＭＳ Ｐゴシック" charset="0"/>
              </a:rPr>
              <a:t>Clear and cloudy sky </a:t>
            </a:r>
            <a:r>
              <a:rPr lang="en-US" sz="2000" dirty="0" err="1">
                <a:latin typeface="Arial" charset="0"/>
                <a:ea typeface="ＭＳ Ｐゴシック" charset="0"/>
                <a:cs typeface="ＭＳ Ｐゴシック" charset="0"/>
              </a:rPr>
              <a:t>l</a:t>
            </a:r>
            <a:r>
              <a:rPr lang="en-US" sz="2000" dirty="0" err="1" smtClean="0">
                <a:latin typeface="Arial" charset="0"/>
                <a:ea typeface="ＭＳ Ｐゴシック" charset="0"/>
                <a:cs typeface="ＭＳ Ｐゴシック" charset="0"/>
              </a:rPr>
              <a:t>ongwave</a:t>
            </a:r>
            <a:r>
              <a:rPr lang="en-US" sz="2000" dirty="0" smtClean="0">
                <a:latin typeface="Arial" charset="0"/>
                <a:ea typeface="ＭＳ Ｐゴシック" charset="0"/>
                <a:cs typeface="ＭＳ Ｐゴシック" charset="0"/>
              </a:rPr>
              <a:t> radiation from CAM and RRTMG can be different due to the treatment of water vapor continuum</a:t>
            </a:r>
          </a:p>
          <a:p>
            <a:r>
              <a:rPr lang="en-US" sz="2000" dirty="0" smtClean="0">
                <a:latin typeface="Arial" charset="0"/>
                <a:ea typeface="ＭＳ Ｐゴシック" charset="0"/>
                <a:cs typeface="ＭＳ Ｐゴシック" charset="0"/>
              </a:rPr>
              <a:t>Seasonal effects on the performance of surface temperature and humidity from the CAM and RRTMG radiation schemes in WRF</a:t>
            </a:r>
          </a:p>
          <a:p>
            <a:r>
              <a:rPr lang="en-US" sz="2000" dirty="0" smtClean="0">
                <a:latin typeface="Arial" charset="0"/>
                <a:ea typeface="ＭＳ Ｐゴシック" charset="0"/>
                <a:cs typeface="ＭＳ Ｐゴシック" charset="0"/>
              </a:rPr>
              <a:t>In both WRF and WRF-CMAQ models RRTMG scheme is slower than CAM scheme</a:t>
            </a:r>
          </a:p>
          <a:p>
            <a:r>
              <a:rPr lang="en-US" sz="2000" dirty="0" smtClean="0">
                <a:latin typeface="Arial" charset="0"/>
                <a:ea typeface="ＭＳ Ｐゴシック" charset="0"/>
                <a:cs typeface="ＭＳ Ｐゴシック" charset="0"/>
              </a:rPr>
              <a:t>No background aerosol profile in current RRTMG implementation in WRF</a:t>
            </a:r>
          </a:p>
          <a:p>
            <a:r>
              <a:rPr lang="en-US" sz="2000" dirty="0" smtClean="0">
                <a:latin typeface="Arial" charset="0"/>
                <a:ea typeface="ＭＳ Ｐゴシック" charset="0"/>
                <a:cs typeface="ＭＳ Ｐゴシック" charset="0"/>
              </a:rPr>
              <a:t>With a common aerosol background profile shortwave radiation from CAM and RRTMF in WRF are more comparable</a:t>
            </a:r>
          </a:p>
          <a:p>
            <a:r>
              <a:rPr lang="en-US" sz="2000" dirty="0" smtClean="0">
                <a:latin typeface="Arial" charset="0"/>
                <a:ea typeface="ＭＳ Ｐゴシック" charset="0"/>
                <a:cs typeface="ＭＳ Ｐゴシック" charset="0"/>
              </a:rPr>
              <a:t>AOD from RRTMG in WRF-CMAQ shows better comparison to MODIS data</a:t>
            </a:r>
          </a:p>
          <a:p>
            <a:endParaRPr lang="en-US" sz="20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latin typeface="Arial" charset="0"/>
                <a:ea typeface="ＭＳ Ｐゴシック" charset="0"/>
                <a:cs typeface="ＭＳ Ｐゴシック" charset="0"/>
              </a:rPr>
              <a:t>Future Work</a:t>
            </a:r>
            <a:endParaRPr lang="en-US" dirty="0">
              <a:latin typeface="Arial" charset="0"/>
              <a:ea typeface="ＭＳ Ｐゴシック" charset="0"/>
              <a:cs typeface="ＭＳ Ｐゴシック" charset="0"/>
            </a:endParaRPr>
          </a:p>
        </p:txBody>
      </p:sp>
      <p:sp>
        <p:nvSpPr>
          <p:cNvPr id="39939" name="Subtitle 2"/>
          <p:cNvSpPr>
            <a:spLocks noGrp="1"/>
          </p:cNvSpPr>
          <p:nvPr>
            <p:ph idx="1"/>
          </p:nvPr>
        </p:nvSpPr>
        <p:spPr>
          <a:xfrm>
            <a:off x="457200" y="1143000"/>
            <a:ext cx="8077200" cy="5181600"/>
          </a:xfrm>
        </p:spPr>
        <p:txBody>
          <a:bodyPr/>
          <a:lstStyle/>
          <a:p>
            <a:r>
              <a:rPr lang="en-US" dirty="0" smtClean="0">
                <a:latin typeface="Arial" charset="0"/>
                <a:ea typeface="ＭＳ Ｐゴシック" charset="0"/>
                <a:cs typeface="ＭＳ Ｐゴシック" charset="0"/>
              </a:rPr>
              <a:t>Extensive evaluations needed for the coupled WRF-CMAQ modeling system</a:t>
            </a:r>
          </a:p>
          <a:p>
            <a:pPr lvl="1"/>
            <a:r>
              <a:rPr lang="en-US" sz="1800" dirty="0" smtClean="0">
                <a:solidFill>
                  <a:schemeClr val="tx1"/>
                </a:solidFill>
                <a:latin typeface="Arial" charset="0"/>
                <a:ea typeface="ＭＳ Ｐゴシック" charset="0"/>
                <a:cs typeface="ＭＳ Ｐゴシック" charset="0"/>
              </a:rPr>
              <a:t>Compare to regional climate simulations such as North American Regional Climate Change Assessment (NARCCAP)</a:t>
            </a:r>
          </a:p>
          <a:p>
            <a:pPr lvl="1"/>
            <a:r>
              <a:rPr lang="en-US" sz="1800" dirty="0" smtClean="0">
                <a:solidFill>
                  <a:schemeClr val="tx1"/>
                </a:solidFill>
                <a:latin typeface="Arial" charset="0"/>
                <a:ea typeface="ＭＳ Ｐゴシック" charset="0"/>
                <a:cs typeface="ＭＳ Ｐゴシック" charset="0"/>
              </a:rPr>
              <a:t>Evaluate against observations (SURFRAD, MODIS) and field campaign (ARM)</a:t>
            </a:r>
            <a:endParaRPr lang="en-US" sz="1800" dirty="0">
              <a:solidFill>
                <a:schemeClr val="tx1"/>
              </a:solidFill>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Longer simulations and systematic </a:t>
            </a:r>
            <a:r>
              <a:rPr lang="en-US" dirty="0" smtClean="0">
                <a:latin typeface="Arial" charset="0"/>
                <a:ea typeface="ＭＳ Ｐゴシック" charset="0"/>
                <a:cs typeface="ＭＳ Ｐゴシック" charset="0"/>
              </a:rPr>
              <a:t>analysis </a:t>
            </a:r>
            <a:r>
              <a:rPr lang="en-US" dirty="0">
                <a:latin typeface="Arial" charset="0"/>
                <a:ea typeface="ＭＳ Ｐゴシック" charset="0"/>
                <a:cs typeface="ＭＳ Ｐゴシック" charset="0"/>
              </a:rPr>
              <a:t>f</a:t>
            </a:r>
            <a:r>
              <a:rPr lang="en-US" dirty="0" smtClean="0">
                <a:latin typeface="Arial" charset="0"/>
                <a:ea typeface="ＭＳ Ｐゴシック" charset="0"/>
                <a:cs typeface="ＭＳ Ｐゴシック" charset="0"/>
              </a:rPr>
              <a:t>or regional climate applications</a:t>
            </a: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Speed up the RRTMG scheme with aerosol feedback in the coupled WRF-CMAQ model</a:t>
            </a:r>
            <a:endParaRPr lang="en-US" dirty="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Future climate applications downscaled from a variety of climate models (CESM, MOZART, GISS) under different IPCC climate scenarios (RCPs)</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Arial" charset="0"/>
                <a:ea typeface="ＭＳ Ｐゴシック" charset="0"/>
                <a:cs typeface="ＭＳ Ｐゴシック" charset="0"/>
              </a:rPr>
              <a:t>The </a:t>
            </a:r>
            <a:r>
              <a:rPr lang="en-US" dirty="0"/>
              <a:t>NCAR Community Atmospheric </a:t>
            </a:r>
            <a:r>
              <a:rPr lang="en-US" dirty="0" smtClean="0"/>
              <a:t>Model (</a:t>
            </a:r>
            <a:r>
              <a:rPr lang="en-US" dirty="0" smtClean="0">
                <a:latin typeface="Arial" charset="0"/>
                <a:ea typeface="ＭＳ Ｐゴシック" charset="0"/>
                <a:cs typeface="ＭＳ Ｐゴシック" charset="0"/>
              </a:rPr>
              <a:t>CAM) </a:t>
            </a:r>
            <a:r>
              <a:rPr lang="en-US" dirty="0">
                <a:latin typeface="Arial" charset="0"/>
                <a:ea typeface="ＭＳ Ｐゴシック" charset="0"/>
                <a:cs typeface="ＭＳ Ｐゴシック" charset="0"/>
              </a:rPr>
              <a:t>Radiation Scheme</a:t>
            </a:r>
          </a:p>
        </p:txBody>
      </p:sp>
      <p:sp>
        <p:nvSpPr>
          <p:cNvPr id="3" name="Content Placeholder 2"/>
          <p:cNvSpPr>
            <a:spLocks noGrp="1"/>
          </p:cNvSpPr>
          <p:nvPr>
            <p:ph idx="1"/>
          </p:nvPr>
        </p:nvSpPr>
        <p:spPr>
          <a:xfrm>
            <a:off x="457200" y="1447800"/>
            <a:ext cx="8077200" cy="4419600"/>
          </a:xfrm>
        </p:spPr>
        <p:txBody>
          <a:bodyPr/>
          <a:lstStyle/>
          <a:p>
            <a:pPr>
              <a:lnSpc>
                <a:spcPct val="80000"/>
              </a:lnSpc>
            </a:pPr>
            <a:r>
              <a:rPr lang="en-US" dirty="0" smtClean="0"/>
              <a:t>Delta</a:t>
            </a:r>
            <a:r>
              <a:rPr lang="en-US" dirty="0"/>
              <a:t>-</a:t>
            </a:r>
            <a:r>
              <a:rPr lang="en-US" dirty="0" err="1"/>
              <a:t>Eddington</a:t>
            </a:r>
            <a:r>
              <a:rPr lang="en-US" dirty="0"/>
              <a:t> approximation to calculate solar absorption and </a:t>
            </a:r>
            <a:r>
              <a:rPr lang="en-US" dirty="0" smtClean="0"/>
              <a:t>scattering</a:t>
            </a:r>
            <a:endParaRPr lang="en-US" dirty="0">
              <a:latin typeface="Arial" charset="0"/>
              <a:ea typeface="ＭＳ Ｐゴシック" charset="0"/>
              <a:cs typeface="ＭＳ Ｐゴシック" charset="0"/>
            </a:endParaRPr>
          </a:p>
          <a:p>
            <a:pPr>
              <a:lnSpc>
                <a:spcPct val="80000"/>
              </a:lnSpc>
            </a:pPr>
            <a:r>
              <a:rPr lang="en-US" dirty="0"/>
              <a:t>Shortwave radiation spectrum divided into 19 discrete intervals and </a:t>
            </a:r>
            <a:r>
              <a:rPr lang="en-US" dirty="0" err="1"/>
              <a:t>longwave</a:t>
            </a:r>
            <a:r>
              <a:rPr lang="en-US" dirty="0"/>
              <a:t> radiation spectrum into 2</a:t>
            </a:r>
          </a:p>
          <a:p>
            <a:pPr>
              <a:lnSpc>
                <a:spcPct val="80000"/>
              </a:lnSpc>
            </a:pPr>
            <a:r>
              <a:rPr lang="en-US" dirty="0"/>
              <a:t>Absorption of tracer gases: O</a:t>
            </a:r>
            <a:r>
              <a:rPr lang="en-US" baseline="-25000" dirty="0"/>
              <a:t>3</a:t>
            </a:r>
            <a:r>
              <a:rPr lang="en-US" dirty="0"/>
              <a:t>, CO</a:t>
            </a:r>
            <a:r>
              <a:rPr lang="en-US" baseline="-25000" dirty="0"/>
              <a:t>2</a:t>
            </a:r>
            <a:r>
              <a:rPr lang="en-US" dirty="0"/>
              <a:t>, O</a:t>
            </a:r>
            <a:r>
              <a:rPr lang="en-US" baseline="-25000" dirty="0"/>
              <a:t>2</a:t>
            </a:r>
            <a:r>
              <a:rPr lang="en-US" dirty="0"/>
              <a:t>, H</a:t>
            </a:r>
            <a:r>
              <a:rPr lang="en-US" baseline="-25000" dirty="0"/>
              <a:t>2</a:t>
            </a:r>
            <a:r>
              <a:rPr lang="en-US" dirty="0"/>
              <a:t>O, CH</a:t>
            </a:r>
            <a:r>
              <a:rPr lang="en-US" baseline="-25000" dirty="0"/>
              <a:t>4</a:t>
            </a:r>
            <a:r>
              <a:rPr lang="en-US" dirty="0"/>
              <a:t>, N</a:t>
            </a:r>
            <a:r>
              <a:rPr lang="en-US" baseline="-25000" dirty="0"/>
              <a:t>2</a:t>
            </a:r>
            <a:r>
              <a:rPr lang="en-US" dirty="0"/>
              <a:t>O, CFC-11, and CFC-12</a:t>
            </a:r>
          </a:p>
          <a:p>
            <a:pPr>
              <a:lnSpc>
                <a:spcPct val="80000"/>
              </a:lnSpc>
            </a:pPr>
            <a:r>
              <a:rPr lang="en-US" dirty="0"/>
              <a:t>Scattering and absorption of cloud water droplet</a:t>
            </a:r>
          </a:p>
          <a:p>
            <a:pPr>
              <a:lnSpc>
                <a:spcPct val="80000"/>
              </a:lnSpc>
            </a:pPr>
            <a:r>
              <a:rPr lang="en-US" dirty="0"/>
              <a:t>Default aerosol profile included</a:t>
            </a:r>
          </a:p>
          <a:p>
            <a:pPr>
              <a:lnSpc>
                <a:spcPct val="80000"/>
              </a:lnSpc>
            </a:pPr>
            <a:r>
              <a:rPr lang="en-US" dirty="0"/>
              <a:t>Calculate cloud cover fractions and use overlapping assumption in unsaturated regions</a:t>
            </a:r>
          </a:p>
          <a:p>
            <a:pPr>
              <a:lnSpc>
                <a:spcPct val="80000"/>
              </a:lnSpc>
            </a:pPr>
            <a:r>
              <a:rPr lang="en-US" dirty="0"/>
              <a:t>Applied to many climate scenarios (IPCC) and evaluated </a:t>
            </a:r>
            <a:r>
              <a:rPr lang="en-US" dirty="0" smtClean="0"/>
              <a:t>extensively</a:t>
            </a:r>
            <a:r>
              <a:rPr lang="en-US" dirty="0" smtClean="0">
                <a:latin typeface="Arial" charset="0"/>
                <a:ea typeface="ＭＳ Ｐゴシック" charset="0"/>
                <a:cs typeface="ＭＳ Ｐゴシック" charset="0"/>
              </a:rPr>
              <a:t> </a:t>
            </a:r>
          </a:p>
        </p:txBody>
      </p:sp>
    </p:spTree>
    <p:extLst>
      <p:ext uri="{BB962C8B-B14F-4D97-AF65-F5344CB8AC3E}">
        <p14:creationId xmlns:p14="http://schemas.microsoft.com/office/powerpoint/2010/main" val="21477685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latin typeface="Arial" charset="0"/>
                <a:ea typeface="ＭＳ Ｐゴシック" charset="0"/>
                <a:cs typeface="ＭＳ Ｐゴシック" charset="0"/>
              </a:rPr>
              <a:t>The Rapid </a:t>
            </a:r>
            <a:r>
              <a:rPr lang="en-US" dirty="0" err="1" smtClean="0">
                <a:latin typeface="Arial" charset="0"/>
                <a:ea typeface="ＭＳ Ｐゴシック" charset="0"/>
                <a:cs typeface="ＭＳ Ｐゴシック" charset="0"/>
              </a:rPr>
              <a:t>Radiative</a:t>
            </a:r>
            <a:r>
              <a:rPr lang="en-US" dirty="0" smtClean="0">
                <a:latin typeface="Arial" charset="0"/>
                <a:ea typeface="ＭＳ Ｐゴシック" charset="0"/>
                <a:cs typeface="ＭＳ Ｐゴシック" charset="0"/>
              </a:rPr>
              <a:t> Transfer Model for GCMs (RRTMG)</a:t>
            </a:r>
            <a:endParaRPr lang="en-US"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457200" y="1447800"/>
            <a:ext cx="8077200" cy="4419600"/>
          </a:xfrm>
        </p:spPr>
        <p:txBody>
          <a:bodyPr/>
          <a:lstStyle/>
          <a:p>
            <a:pPr>
              <a:lnSpc>
                <a:spcPct val="80000"/>
              </a:lnSpc>
            </a:pPr>
            <a:r>
              <a:rPr lang="en-US" dirty="0" smtClean="0">
                <a:latin typeface="Arial" charset="0"/>
                <a:ea typeface="ＭＳ Ｐゴシック" charset="0"/>
                <a:cs typeface="ＭＳ Ｐゴシック" charset="0"/>
              </a:rPr>
              <a:t>Use </a:t>
            </a:r>
            <a:r>
              <a:rPr lang="en-US" dirty="0" smtClean="0">
                <a:latin typeface="Arial" charset="0"/>
                <a:ea typeface="ＭＳ Ｐゴシック" charset="0"/>
                <a:cs typeface="ＭＳ Ｐゴシック" charset="0"/>
              </a:rPr>
              <a:t>the correlated-</a:t>
            </a:r>
            <a:r>
              <a:rPr lang="en-US" i="1" dirty="0" smtClean="0">
                <a:latin typeface="Arial" charset="0"/>
                <a:ea typeface="ＭＳ Ｐゴシック" charset="0"/>
                <a:cs typeface="ＭＳ Ｐゴシック" charset="0"/>
              </a:rPr>
              <a:t>k</a:t>
            </a:r>
            <a:r>
              <a:rPr lang="en-US" dirty="0" smtClean="0">
                <a:latin typeface="Arial" charset="0"/>
                <a:ea typeface="ＭＳ Ｐゴシック" charset="0"/>
                <a:cs typeface="ＭＳ Ｐゴシック" charset="0"/>
              </a:rPr>
              <a:t> method for </a:t>
            </a:r>
            <a:r>
              <a:rPr lang="en-US" dirty="0" err="1" smtClean="0">
                <a:latin typeface="Arial" charset="0"/>
                <a:ea typeface="ＭＳ Ｐゴシック" charset="0"/>
                <a:cs typeface="ＭＳ Ｐゴシック" charset="0"/>
              </a:rPr>
              <a:t>radiative</a:t>
            </a:r>
            <a:r>
              <a:rPr lang="en-US" dirty="0" smtClean="0">
                <a:latin typeface="Arial" charset="0"/>
                <a:ea typeface="ＭＳ Ｐゴシック" charset="0"/>
                <a:cs typeface="ＭＳ Ｐゴシック" charset="0"/>
              </a:rPr>
              <a:t> transfer</a:t>
            </a:r>
            <a:endParaRPr lang="en-US" dirty="0">
              <a:latin typeface="Arial" charset="0"/>
              <a:ea typeface="ＭＳ Ｐゴシック" charset="0"/>
              <a:cs typeface="ＭＳ Ｐゴシック" charset="0"/>
            </a:endParaRPr>
          </a:p>
          <a:p>
            <a:pPr>
              <a:lnSpc>
                <a:spcPct val="80000"/>
              </a:lnSpc>
            </a:pPr>
            <a:r>
              <a:rPr lang="en-US" dirty="0" smtClean="0">
                <a:latin typeface="Arial" charset="0"/>
                <a:ea typeface="ＭＳ Ｐゴシック" charset="0"/>
                <a:cs typeface="ＭＳ Ｐゴシック" charset="0"/>
              </a:rPr>
              <a:t>A line-by-line </a:t>
            </a:r>
            <a:r>
              <a:rPr lang="en-US" dirty="0" err="1" smtClean="0">
                <a:latin typeface="Arial" charset="0"/>
                <a:ea typeface="ＭＳ Ｐゴシック" charset="0"/>
                <a:cs typeface="ＭＳ Ｐゴシック" charset="0"/>
              </a:rPr>
              <a:t>radiative</a:t>
            </a:r>
            <a:r>
              <a:rPr lang="en-US" dirty="0" smtClean="0">
                <a:latin typeface="Arial" charset="0"/>
                <a:ea typeface="ＭＳ Ｐゴシック" charset="0"/>
                <a:cs typeface="ＭＳ Ｐゴシック" charset="0"/>
              </a:rPr>
              <a:t> transfer model provides the absorption coefficients and is used for evaluations</a:t>
            </a:r>
          </a:p>
          <a:p>
            <a:pPr>
              <a:lnSpc>
                <a:spcPct val="80000"/>
              </a:lnSpc>
            </a:pPr>
            <a:r>
              <a:rPr lang="en-US" dirty="0" smtClean="0">
                <a:latin typeface="Arial" charset="0"/>
                <a:ea typeface="ＭＳ Ｐゴシック" charset="0"/>
                <a:cs typeface="ＭＳ Ｐゴシック" charset="0"/>
              </a:rPr>
              <a:t>16 spectral bands to emphasize important molecular absorption features</a:t>
            </a:r>
          </a:p>
          <a:p>
            <a:pPr>
              <a:lnSpc>
                <a:spcPct val="80000"/>
              </a:lnSpc>
            </a:pPr>
            <a:r>
              <a:rPr lang="en-US" dirty="0" smtClean="0">
                <a:latin typeface="Arial" charset="0"/>
                <a:ea typeface="ＭＳ Ｐゴシック" charset="0"/>
                <a:cs typeface="ＭＳ Ｐゴシック" charset="0"/>
              </a:rPr>
              <a:t>Gaseous absorption of H</a:t>
            </a:r>
            <a:r>
              <a:rPr lang="en-US" baseline="-25000" dirty="0" smtClean="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O, CO</a:t>
            </a:r>
            <a:r>
              <a:rPr lang="en-US" baseline="-25000" dirty="0" smtClean="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 O</a:t>
            </a:r>
            <a:r>
              <a:rPr lang="en-US" baseline="-25000" dirty="0" smtClean="0">
                <a:latin typeface="Arial" charset="0"/>
                <a:ea typeface="ＭＳ Ｐゴシック" charset="0"/>
                <a:cs typeface="ＭＳ Ｐゴシック" charset="0"/>
              </a:rPr>
              <a:t>3</a:t>
            </a:r>
            <a:r>
              <a:rPr lang="en-US" dirty="0" smtClean="0">
                <a:latin typeface="Arial" charset="0"/>
                <a:ea typeface="ＭＳ Ｐゴシック" charset="0"/>
                <a:cs typeface="ＭＳ Ｐゴシック" charset="0"/>
              </a:rPr>
              <a:t>, CH</a:t>
            </a:r>
            <a:r>
              <a:rPr lang="en-US" baseline="-25000" dirty="0" smtClean="0">
                <a:latin typeface="Arial" charset="0"/>
                <a:ea typeface="ＭＳ Ｐゴシック" charset="0"/>
                <a:cs typeface="ＭＳ Ｐゴシック" charset="0"/>
              </a:rPr>
              <a:t>4</a:t>
            </a:r>
            <a:r>
              <a:rPr lang="en-US" dirty="0" smtClean="0">
                <a:latin typeface="Arial" charset="0"/>
                <a:ea typeface="ＭＳ Ｐゴシック" charset="0"/>
                <a:cs typeface="ＭＳ Ｐゴシック" charset="0"/>
              </a:rPr>
              <a:t>, N</a:t>
            </a:r>
            <a:r>
              <a:rPr lang="en-US" baseline="-25000" dirty="0" smtClean="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O, O</a:t>
            </a:r>
            <a:r>
              <a:rPr lang="en-US" baseline="-25000" dirty="0" smtClean="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 N</a:t>
            </a:r>
            <a:r>
              <a:rPr lang="en-US" baseline="-25000" dirty="0" smtClean="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 CFC-11, CFC-12, CFC-22, and CCL4</a:t>
            </a:r>
          </a:p>
          <a:p>
            <a:pPr>
              <a:lnSpc>
                <a:spcPct val="80000"/>
              </a:lnSpc>
            </a:pPr>
            <a:r>
              <a:rPr lang="en-US" dirty="0" smtClean="0">
                <a:latin typeface="Arial" charset="0"/>
                <a:ea typeface="ＭＳ Ｐゴシック" charset="0"/>
                <a:cs typeface="ＭＳ Ｐゴシック" charset="0"/>
              </a:rPr>
              <a:t>Utilize the Mote Carlo Independent Column Approximation for sub-grid clouds</a:t>
            </a:r>
            <a:endParaRPr lang="en-US" dirty="0">
              <a:latin typeface="Arial" charset="0"/>
              <a:ea typeface="ＭＳ Ｐゴシック" charset="0"/>
              <a:cs typeface="ＭＳ Ｐゴシック" charset="0"/>
            </a:endParaRPr>
          </a:p>
          <a:p>
            <a:pPr>
              <a:lnSpc>
                <a:spcPct val="80000"/>
              </a:lnSpc>
            </a:pPr>
            <a:r>
              <a:rPr lang="en-US" dirty="0" smtClean="0">
                <a:latin typeface="Arial" charset="0"/>
                <a:ea typeface="ＭＳ Ｐゴシック" charset="0"/>
                <a:cs typeface="ＭＳ Ｐゴシック" charset="0"/>
              </a:rPr>
              <a:t>Extensive evaluations </a:t>
            </a:r>
            <a:r>
              <a:rPr lang="en-US" dirty="0">
                <a:latin typeface="Arial" charset="0"/>
                <a:ea typeface="ＭＳ Ｐゴシック" charset="0"/>
                <a:cs typeface="ＭＳ Ｐゴシック" charset="0"/>
              </a:rPr>
              <a:t>against </a:t>
            </a:r>
            <a:r>
              <a:rPr lang="en-US" dirty="0" smtClean="0">
                <a:latin typeface="Arial" charset="0"/>
                <a:ea typeface="ＭＳ Ｐゴシック" charset="0"/>
                <a:cs typeface="ＭＳ Ｐゴシック" charset="0"/>
              </a:rPr>
              <a:t>measurements from the ARM program</a:t>
            </a:r>
          </a:p>
          <a:p>
            <a:pPr>
              <a:lnSpc>
                <a:spcPct val="80000"/>
              </a:lnSpc>
            </a:pPr>
            <a:r>
              <a:rPr lang="en-US" dirty="0" smtClean="0">
                <a:latin typeface="Arial" charset="0"/>
                <a:ea typeface="ＭＳ Ｐゴシック" charset="0"/>
                <a:cs typeface="ＭＳ Ｐゴシック" charset="0"/>
              </a:rPr>
              <a:t>Implemented in the ECMWF and CCSM models </a:t>
            </a:r>
          </a:p>
        </p:txBody>
      </p:sp>
    </p:spTree>
    <p:extLst>
      <p:ext uri="{BB962C8B-B14F-4D97-AF65-F5344CB8AC3E}">
        <p14:creationId xmlns:p14="http://schemas.microsoft.com/office/powerpoint/2010/main" val="21502314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31540" y="368660"/>
            <a:ext cx="8077200" cy="1476164"/>
          </a:xfrm>
        </p:spPr>
        <p:txBody>
          <a:bodyPr/>
          <a:lstStyle/>
          <a:p>
            <a:r>
              <a:rPr lang="en-US" dirty="0" smtClean="0">
                <a:latin typeface="Arial" charset="0"/>
                <a:ea typeface="ＭＳ Ｐゴシック" charset="0"/>
                <a:cs typeface="ＭＳ Ｐゴシック" charset="0"/>
              </a:rPr>
              <a:t>The CAM radiation scheme </a:t>
            </a:r>
            <a:r>
              <a:rPr lang="en-US" dirty="0" err="1" smtClean="0">
                <a:latin typeface="Arial" charset="0"/>
                <a:ea typeface="ＭＳ Ｐゴシック" charset="0"/>
                <a:cs typeface="ＭＳ Ｐゴシック" charset="0"/>
              </a:rPr>
              <a:t>vs</a:t>
            </a:r>
            <a:r>
              <a:rPr lang="en-US" dirty="0" smtClean="0">
                <a:latin typeface="Arial" charset="0"/>
                <a:ea typeface="ＭＳ Ｐゴシック" charset="0"/>
                <a:cs typeface="ＭＳ Ｐゴシック" charset="0"/>
              </a:rPr>
              <a:t> the RRTMG radiation scheme in the WRF model</a:t>
            </a:r>
            <a:endParaRPr lang="en-US" dirty="0">
              <a:latin typeface="Arial" charset="0"/>
              <a:ea typeface="ＭＳ Ｐゴシック" charset="0"/>
              <a:cs typeface="ＭＳ Ｐゴシック" charset="0"/>
            </a:endParaRPr>
          </a:p>
        </p:txBody>
      </p:sp>
      <p:sp>
        <p:nvSpPr>
          <p:cNvPr id="25603" name="Content Placeholder 2"/>
          <p:cNvSpPr>
            <a:spLocks noGrp="1"/>
          </p:cNvSpPr>
          <p:nvPr>
            <p:ph idx="1"/>
          </p:nvPr>
        </p:nvSpPr>
        <p:spPr>
          <a:xfrm>
            <a:off x="457200" y="1664804"/>
            <a:ext cx="8077200" cy="4964596"/>
          </a:xfrm>
        </p:spPr>
        <p:txBody>
          <a:bodyPr/>
          <a:lstStyle/>
          <a:p>
            <a:pPr marL="0" indent="0">
              <a:buNone/>
            </a:pPr>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Episodic study of the radiation schemes</a:t>
            </a:r>
          </a:p>
          <a:p>
            <a:r>
              <a:rPr lang="en-US" dirty="0" smtClean="0">
                <a:latin typeface="Arial" charset="0"/>
                <a:ea typeface="ＭＳ Ｐゴシック" charset="0"/>
                <a:cs typeface="ＭＳ Ｐゴシック" charset="0"/>
              </a:rPr>
              <a:t>The </a:t>
            </a:r>
            <a:r>
              <a:rPr lang="en-US" dirty="0">
                <a:latin typeface="Arial" charset="0"/>
                <a:ea typeface="ＭＳ Ｐゴシック" charset="0"/>
                <a:cs typeface="ＭＳ Ｐゴシック" charset="0"/>
              </a:rPr>
              <a:t>California fire case during June 20 to June 25, </a:t>
            </a:r>
            <a:r>
              <a:rPr lang="en-US" dirty="0" smtClean="0">
                <a:latin typeface="Arial" charset="0"/>
                <a:ea typeface="ＭＳ Ｐゴシック" charset="0"/>
                <a:cs typeface="ＭＳ Ｐゴシック" charset="0"/>
              </a:rPr>
              <a:t>2008</a:t>
            </a:r>
          </a:p>
          <a:p>
            <a:r>
              <a:rPr lang="en-US" dirty="0" smtClean="0">
                <a:latin typeface="Arial" charset="0"/>
                <a:ea typeface="ＭＳ Ｐゴシック" charset="0"/>
                <a:cs typeface="ＭＳ Ｐゴシック" charset="0"/>
              </a:rPr>
              <a:t>Compare to SURFRAD measurements</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572108"/>
          </a:xfrm>
        </p:spPr>
        <p:txBody>
          <a:bodyPr/>
          <a:lstStyle/>
          <a:p>
            <a:r>
              <a:rPr lang="en-US" sz="2400" dirty="0" smtClean="0"/>
              <a:t>Shortwave Radiation from the WRF model</a:t>
            </a:r>
            <a:endParaRPr lang="en-US" sz="2400" dirty="0"/>
          </a:p>
        </p:txBody>
      </p:sp>
      <p:pic>
        <p:nvPicPr>
          <p:cNvPr id="8" name="Content Placeholder 7" descr="CAM-SW-WRF-Jun21-2008.jpg"/>
          <p:cNvPicPr>
            <a:picLocks noGrp="1"/>
          </p:cNvPicPr>
          <p:nvPr>
            <p:ph idx="1"/>
          </p:nvPr>
        </p:nvPicPr>
        <p:blipFill>
          <a:blip r:embed="rId2">
            <a:extLst>
              <a:ext uri="{28A0092B-C50C-407E-A947-70E740481C1C}">
                <a14:useLocalDpi xmlns:a14="http://schemas.microsoft.com/office/drawing/2010/main" val="0"/>
              </a:ext>
            </a:extLst>
          </a:blip>
          <a:srcRect l="-24741" r="-24741"/>
          <a:stretch>
            <a:fillRect/>
          </a:stretch>
        </p:blipFill>
        <p:spPr>
          <a:xfrm>
            <a:off x="-576572" y="1412776"/>
            <a:ext cx="4297680" cy="3657600"/>
          </a:xfrm>
        </p:spPr>
      </p:pic>
      <p:pic>
        <p:nvPicPr>
          <p:cNvPr id="9" name="Picture 8" descr="RRTMG-SW-WRF-Jun21-2008.jpg"/>
          <p:cNvPicPr>
            <a:picLocks/>
          </p:cNvPicPr>
          <p:nvPr/>
        </p:nvPicPr>
        <p:blipFill>
          <a:blip r:embed="rId3">
            <a:extLst>
              <a:ext uri="{28A0092B-C50C-407E-A947-70E740481C1C}">
                <a14:useLocalDpi xmlns:a14="http://schemas.microsoft.com/office/drawing/2010/main" val="0"/>
              </a:ext>
            </a:extLst>
          </a:blip>
          <a:stretch>
            <a:fillRect/>
          </a:stretch>
        </p:blipFill>
        <p:spPr>
          <a:xfrm>
            <a:off x="3275856" y="1412776"/>
            <a:ext cx="2743200" cy="3657600"/>
          </a:xfrm>
          <a:prstGeom prst="rect">
            <a:avLst/>
          </a:prstGeom>
        </p:spPr>
      </p:pic>
      <p:pic>
        <p:nvPicPr>
          <p:cNvPr id="3" name="Picture 2" descr="CAM-RRTMG-SW-WR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970" y="1412776"/>
            <a:ext cx="2913526" cy="3636404"/>
          </a:xfrm>
          <a:prstGeom prst="rect">
            <a:avLst/>
          </a:prstGeom>
        </p:spPr>
      </p:pic>
    </p:spTree>
    <p:extLst>
      <p:ext uri="{BB962C8B-B14F-4D97-AF65-F5344CB8AC3E}">
        <p14:creationId xmlns:p14="http://schemas.microsoft.com/office/powerpoint/2010/main" val="27384383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572108"/>
          </a:xfrm>
        </p:spPr>
        <p:txBody>
          <a:bodyPr/>
          <a:lstStyle/>
          <a:p>
            <a:r>
              <a:rPr lang="en-US" sz="2400" dirty="0" err="1" smtClean="0"/>
              <a:t>Longwave</a:t>
            </a:r>
            <a:r>
              <a:rPr lang="en-US" sz="2400" dirty="0" smtClean="0"/>
              <a:t> Radiation from the WRF model</a:t>
            </a:r>
            <a:endParaRPr lang="en-US" sz="2400" dirty="0"/>
          </a:p>
        </p:txBody>
      </p:sp>
      <p:pic>
        <p:nvPicPr>
          <p:cNvPr id="4" name="Content Placeholder 3" descr="CAM-LW-WRF-Jun21-2008.jpg"/>
          <p:cNvPicPr>
            <a:picLocks noGrp="1" noChangeAspect="1"/>
          </p:cNvPicPr>
          <p:nvPr>
            <p:ph idx="1"/>
          </p:nvPr>
        </p:nvPicPr>
        <p:blipFill>
          <a:blip r:embed="rId2">
            <a:extLst>
              <a:ext uri="{28A0092B-C50C-407E-A947-70E740481C1C}">
                <a14:useLocalDpi xmlns:a14="http://schemas.microsoft.com/office/drawing/2010/main" val="0"/>
              </a:ext>
            </a:extLst>
          </a:blip>
          <a:srcRect l="-40028" r="-40028"/>
          <a:stretch>
            <a:fillRect/>
          </a:stretch>
        </p:blipFill>
        <p:spPr>
          <a:xfrm>
            <a:off x="-1044624" y="1304764"/>
            <a:ext cx="5220580" cy="3852428"/>
          </a:xfrm>
        </p:spPr>
      </p:pic>
      <p:pic>
        <p:nvPicPr>
          <p:cNvPr id="5" name="Picture 4" descr="RRTMG-LW-WRF-Jun21-2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1304764"/>
            <a:ext cx="2884158" cy="3888432"/>
          </a:xfrm>
          <a:prstGeom prst="rect">
            <a:avLst/>
          </a:prstGeom>
        </p:spPr>
      </p:pic>
      <p:pic>
        <p:nvPicPr>
          <p:cNvPr id="6" name="Picture 5" descr="CAM-RRTMG-LW-WRF-Jun21-200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1340768"/>
            <a:ext cx="2917962" cy="3780420"/>
          </a:xfrm>
          <a:prstGeom prst="rect">
            <a:avLst/>
          </a:prstGeom>
        </p:spPr>
      </p:pic>
    </p:spTree>
    <p:extLst>
      <p:ext uri="{BB962C8B-B14F-4D97-AF65-F5344CB8AC3E}">
        <p14:creationId xmlns:p14="http://schemas.microsoft.com/office/powerpoint/2010/main" val="168398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572108"/>
          </a:xfrm>
        </p:spPr>
        <p:txBody>
          <a:bodyPr/>
          <a:lstStyle/>
          <a:p>
            <a:r>
              <a:rPr lang="en-US" sz="2400" dirty="0" smtClean="0"/>
              <a:t>Shortwave Radiation from the WRF model and SURFRAD at Desert Rock, NV</a:t>
            </a:r>
            <a:endParaRPr lang="en-US" sz="2400" dirty="0"/>
          </a:p>
        </p:txBody>
      </p:sp>
      <p:pic>
        <p:nvPicPr>
          <p:cNvPr id="7" name="Content Placeholder 6" descr="CAM-SW-WRF-DesertRock-NV.jpg"/>
          <p:cNvPicPr>
            <a:picLocks noGrp="1" noChangeAspect="1"/>
          </p:cNvPicPr>
          <p:nvPr>
            <p:ph idx="1"/>
          </p:nvPr>
        </p:nvPicPr>
        <p:blipFill>
          <a:blip r:embed="rId2">
            <a:extLst>
              <a:ext uri="{28A0092B-C50C-407E-A947-70E740481C1C}">
                <a14:useLocalDpi xmlns:a14="http://schemas.microsoft.com/office/drawing/2010/main" val="0"/>
              </a:ext>
            </a:extLst>
          </a:blip>
          <a:srcRect l="-467" r="-467"/>
          <a:stretch>
            <a:fillRect/>
          </a:stretch>
        </p:blipFill>
        <p:spPr>
          <a:xfrm>
            <a:off x="0" y="1016732"/>
            <a:ext cx="4392724" cy="2817974"/>
          </a:xfrm>
        </p:spPr>
      </p:pic>
      <p:pic>
        <p:nvPicPr>
          <p:cNvPr id="8" name="Picture 7" descr="RRTMG-SW-WRF-DesertRock-N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980728"/>
            <a:ext cx="4438289" cy="2880320"/>
          </a:xfrm>
          <a:prstGeom prst="rect">
            <a:avLst/>
          </a:prstGeom>
        </p:spPr>
      </p:pic>
      <p:pic>
        <p:nvPicPr>
          <p:cNvPr id="10" name="Picture 9" descr="DirectSolar-DesertRock-N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3969060"/>
            <a:ext cx="4223871" cy="2708920"/>
          </a:xfrm>
          <a:prstGeom prst="rect">
            <a:avLst/>
          </a:prstGeom>
        </p:spPr>
      </p:pic>
      <p:sp>
        <p:nvSpPr>
          <p:cNvPr id="3" name="TextBox 2"/>
          <p:cNvSpPr txBox="1"/>
          <p:nvPr/>
        </p:nvSpPr>
        <p:spPr>
          <a:xfrm>
            <a:off x="323528" y="4113076"/>
            <a:ext cx="2879251" cy="923330"/>
          </a:xfrm>
          <a:prstGeom prst="rect">
            <a:avLst/>
          </a:prstGeom>
          <a:noFill/>
        </p:spPr>
        <p:txBody>
          <a:bodyPr wrap="none" rtlCol="0">
            <a:spAutoFit/>
          </a:bodyPr>
          <a:lstStyle/>
          <a:p>
            <a:r>
              <a:rPr lang="en-US" dirty="0" smtClean="0"/>
              <a:t>CAM: </a:t>
            </a:r>
            <a:r>
              <a:rPr lang="en-US" dirty="0" err="1" smtClean="0"/>
              <a:t>overprediction</a:t>
            </a:r>
            <a:endParaRPr lang="en-US" dirty="0" smtClean="0"/>
          </a:p>
          <a:p>
            <a:r>
              <a:rPr lang="en-US" dirty="0" smtClean="0"/>
              <a:t>RRTMG: very good first </a:t>
            </a:r>
          </a:p>
          <a:p>
            <a:r>
              <a:rPr lang="en-US" dirty="0"/>
              <a:t>t</a:t>
            </a:r>
            <a:r>
              <a:rPr lang="en-US" dirty="0" smtClean="0"/>
              <a:t>hree days not the last two</a:t>
            </a:r>
            <a:endParaRPr lang="en-US" dirty="0"/>
          </a:p>
        </p:txBody>
      </p:sp>
    </p:spTree>
    <p:extLst>
      <p:ext uri="{BB962C8B-B14F-4D97-AF65-F5344CB8AC3E}">
        <p14:creationId xmlns:p14="http://schemas.microsoft.com/office/powerpoint/2010/main" val="14028387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572108"/>
          </a:xfrm>
        </p:spPr>
        <p:txBody>
          <a:bodyPr/>
          <a:lstStyle/>
          <a:p>
            <a:r>
              <a:rPr lang="en-US" sz="2400" dirty="0" err="1" smtClean="0"/>
              <a:t>Longwave</a:t>
            </a:r>
            <a:r>
              <a:rPr lang="en-US" sz="2400" dirty="0" smtClean="0"/>
              <a:t> Radiation from the WRF model and SURFRAD at Desert Rock, NV</a:t>
            </a:r>
            <a:endParaRPr lang="en-US" sz="2400" dirty="0"/>
          </a:p>
        </p:txBody>
      </p:sp>
      <p:pic>
        <p:nvPicPr>
          <p:cNvPr id="4" name="Content Placeholder 3" descr="CAM-LW-timeseries-DesertRock-NV.png"/>
          <p:cNvPicPr>
            <a:picLocks noGrp="1" noChangeAspect="1"/>
          </p:cNvPicPr>
          <p:nvPr>
            <p:ph idx="1"/>
          </p:nvPr>
        </p:nvPicPr>
        <p:blipFill>
          <a:blip r:embed="rId2">
            <a:extLst>
              <a:ext uri="{28A0092B-C50C-407E-A947-70E740481C1C}">
                <a14:useLocalDpi xmlns:a14="http://schemas.microsoft.com/office/drawing/2010/main" val="0"/>
              </a:ext>
            </a:extLst>
          </a:blip>
          <a:srcRect l="-2735" r="-2735"/>
          <a:stretch>
            <a:fillRect/>
          </a:stretch>
        </p:blipFill>
        <p:spPr>
          <a:xfrm>
            <a:off x="143508" y="1016732"/>
            <a:ext cx="4359587" cy="2796716"/>
          </a:xfrm>
        </p:spPr>
      </p:pic>
      <p:pic>
        <p:nvPicPr>
          <p:cNvPr id="5" name="Picture 4" descr="RRTMG-LW-WRF-DesertRock-N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996" y="944724"/>
            <a:ext cx="4374486" cy="2916324"/>
          </a:xfrm>
          <a:prstGeom prst="rect">
            <a:avLst/>
          </a:prstGeom>
        </p:spPr>
      </p:pic>
      <p:pic>
        <p:nvPicPr>
          <p:cNvPr id="9" name="Picture 8" descr="IR-DesertRock-NV.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884" y="3861048"/>
            <a:ext cx="4644517" cy="2845106"/>
          </a:xfrm>
          <a:prstGeom prst="rect">
            <a:avLst/>
          </a:prstGeom>
        </p:spPr>
      </p:pic>
      <p:sp>
        <p:nvSpPr>
          <p:cNvPr id="3" name="TextBox 2"/>
          <p:cNvSpPr txBox="1"/>
          <p:nvPr/>
        </p:nvSpPr>
        <p:spPr>
          <a:xfrm>
            <a:off x="431540" y="4257092"/>
            <a:ext cx="2789533" cy="923330"/>
          </a:xfrm>
          <a:prstGeom prst="rect">
            <a:avLst/>
          </a:prstGeom>
          <a:noFill/>
        </p:spPr>
        <p:txBody>
          <a:bodyPr wrap="none" rtlCol="0">
            <a:spAutoFit/>
          </a:bodyPr>
          <a:lstStyle/>
          <a:p>
            <a:r>
              <a:rPr lang="en-US" dirty="0" smtClean="0"/>
              <a:t>CAM: good and catch the </a:t>
            </a:r>
          </a:p>
          <a:p>
            <a:r>
              <a:rPr lang="en-US" dirty="0"/>
              <a:t>t</a:t>
            </a:r>
            <a:r>
              <a:rPr lang="en-US" dirty="0" smtClean="0"/>
              <a:t>rend</a:t>
            </a:r>
          </a:p>
          <a:p>
            <a:r>
              <a:rPr lang="en-US" dirty="0" smtClean="0"/>
              <a:t>RRTMG: </a:t>
            </a:r>
            <a:r>
              <a:rPr lang="en-US" dirty="0" err="1" smtClean="0"/>
              <a:t>underprediction</a:t>
            </a:r>
            <a:endParaRPr lang="en-US" dirty="0"/>
          </a:p>
        </p:txBody>
      </p:sp>
    </p:spTree>
    <p:extLst>
      <p:ext uri="{BB962C8B-B14F-4D97-AF65-F5344CB8AC3E}">
        <p14:creationId xmlns:p14="http://schemas.microsoft.com/office/powerpoint/2010/main" val="28777747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MvsRRTMG-CMAS-Oct2011">
  <a:themeElements>
    <a:clrScheme name="">
      <a:dk1>
        <a:srgbClr val="000080"/>
      </a:dk1>
      <a:lt1>
        <a:srgbClr val="FFFFCC"/>
      </a:lt1>
      <a:dk2>
        <a:srgbClr val="000099"/>
      </a:dk2>
      <a:lt2>
        <a:srgbClr val="777777"/>
      </a:lt2>
      <a:accent1>
        <a:srgbClr val="FF8203"/>
      </a:accent1>
      <a:accent2>
        <a:srgbClr val="E84400"/>
      </a:accent2>
      <a:accent3>
        <a:srgbClr val="FFFFE2"/>
      </a:accent3>
      <a:accent4>
        <a:srgbClr val="00006C"/>
      </a:accent4>
      <a:accent5>
        <a:srgbClr val="FFC1AA"/>
      </a:accent5>
      <a:accent6>
        <a:srgbClr val="D23D00"/>
      </a:accent6>
      <a:hlink>
        <a:srgbClr val="00FFFF"/>
      </a:hlink>
      <a:folHlink>
        <a:srgbClr val="3366CC"/>
      </a:folHlink>
    </a:clrScheme>
    <a:fontScheme name="EPblue-green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blue-green97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Pblue-green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Pblue-green97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Pblue-green97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Pblue-green97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Pblue-green97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Pblue-green97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CAMvsRRTMG-CMAS-Oct2011.potx</Template>
  <TotalTime>7771</TotalTime>
  <Words>1048</Words>
  <Application>Microsoft Macintosh PowerPoint</Application>
  <PresentationFormat>On-screen Show (4:3)</PresentationFormat>
  <Paragraphs>116</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CAMvsRRTMG-CMAS-Oct2011</vt:lpstr>
      <vt:lpstr>Equation</vt:lpstr>
      <vt:lpstr>Comparison of the CAM and RRTMG Radiation Schemes in WRF and coupled WRF-CMAQ models  Aijun Xiu, Zac Adelman, Frank Binkowski, Adel Hanna, Limei Ran Center for Environmental Modeling for Policy Development (CEMPD) Institute for the Environment University of North Carolina at Chapel Hill  Rohit Mathur, Jon Pleim, David Wong U.S. EPA </vt:lpstr>
      <vt:lpstr>Radiation Schemes in the WRF model and their impacts on air quality</vt:lpstr>
      <vt:lpstr>The NCAR Community Atmospheric Model (CAM) Radiation Scheme</vt:lpstr>
      <vt:lpstr>The Rapid Radiative Transfer Model for GCMs (RRTMG)</vt:lpstr>
      <vt:lpstr>The CAM radiation scheme vs the RRTMG radiation scheme in the WRF model</vt:lpstr>
      <vt:lpstr>Shortwave Radiation from the WRF model</vt:lpstr>
      <vt:lpstr>Longwave Radiation from the WRF model</vt:lpstr>
      <vt:lpstr>Shortwave Radiation from the WRF model and SURFRAD at Desert Rock, NV</vt:lpstr>
      <vt:lpstr>Longwave Radiation from the WRF model and SURFRAD at Desert Rock, NV</vt:lpstr>
      <vt:lpstr>WRF3.2 Configuration</vt:lpstr>
      <vt:lpstr>January Humidity</vt:lpstr>
      <vt:lpstr>January Temperature</vt:lpstr>
      <vt:lpstr>June Humidity</vt:lpstr>
      <vt:lpstr>June Temperature</vt:lpstr>
      <vt:lpstr>CAM vs RRTMG in the WRF-CMAQ coupled model AOD</vt:lpstr>
      <vt:lpstr>Background Aerosol profile in CAM and RRTMG</vt:lpstr>
      <vt:lpstr>Define a common aerosol profile for both CAM and RRTMG</vt:lpstr>
      <vt:lpstr>Shortwave Radiation from the WRF model with the common aerosol profile</vt:lpstr>
      <vt:lpstr>Longwave Radiation from the WRF model with the common aerosol profile</vt:lpstr>
      <vt:lpstr>Conclusions</vt:lpstr>
      <vt:lpstr>Future Work</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Modeling and Analysis System (CMAS)</dc:title>
  <dc:creator>UNC</dc:creator>
  <cp:lastModifiedBy>Aijun Xiu</cp:lastModifiedBy>
  <cp:revision>389</cp:revision>
  <dcterms:created xsi:type="dcterms:W3CDTF">2010-10-23T00:45:48Z</dcterms:created>
  <dcterms:modified xsi:type="dcterms:W3CDTF">2011-10-26T18:36:38Z</dcterms:modified>
</cp:coreProperties>
</file>