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83" r:id="rId5"/>
    <p:sldId id="259" r:id="rId6"/>
    <p:sldId id="287" r:id="rId7"/>
    <p:sldId id="260" r:id="rId8"/>
    <p:sldId id="261" r:id="rId9"/>
    <p:sldId id="262" r:id="rId10"/>
    <p:sldId id="284" r:id="rId11"/>
    <p:sldId id="263" r:id="rId12"/>
    <p:sldId id="265" r:id="rId13"/>
    <p:sldId id="266" r:id="rId14"/>
    <p:sldId id="275" r:id="rId15"/>
    <p:sldId id="279" r:id="rId16"/>
    <p:sldId id="288" r:id="rId17"/>
    <p:sldId id="27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33CC"/>
    <a:srgbClr val="005024"/>
    <a:srgbClr val="0054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5C2A8-EDA9-4FE6-BACD-F459D88DDAE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88F8-94BF-4EEB-9C09-B62F05B13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10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888F8-94BF-4EEB-9C09-B62F05B13E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Indicate motivation for last bullet point on number of emitters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888F8-94BF-4EEB-9C09-B62F05B13E8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Reiterate</a:t>
            </a:r>
            <a:r>
              <a:rPr lang="en-US" baseline="0" dirty="0" smtClean="0"/>
              <a:t> </a:t>
            </a:r>
            <a:r>
              <a:rPr lang="en-US" dirty="0" smtClean="0"/>
              <a:t>motivation for emitter sensitivity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888F8-94BF-4EEB-9C09-B62F05B13E8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CMAQ 5.0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888F8-94BF-4EEB-9C09-B62F05B13E8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after references are extra</a:t>
            </a:r>
            <a:r>
              <a:rPr lang="en-US" baseline="0" dirty="0" smtClean="0"/>
              <a:t> which were moved to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888F8-94BF-4EEB-9C09-B62F05B13E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550" y="1231900"/>
            <a:ext cx="8215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/>
              <a:t>Partnership for </a:t>
            </a:r>
            <a:r>
              <a:rPr lang="en-US" sz="2000" b="1" dirty="0" err="1"/>
              <a:t>AiR</a:t>
            </a:r>
            <a:r>
              <a:rPr lang="en-US" sz="2000" b="1" dirty="0"/>
              <a:t> Transportation Noise and Emission Reduction</a:t>
            </a:r>
            <a:r>
              <a:rPr lang="en-US" sz="1400" b="1" i="1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6" name="Picture 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0"/>
            <a:ext cx="3657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59"/>
          <p:cNvSpPr>
            <a:spLocks noChangeShapeType="1"/>
          </p:cNvSpPr>
          <p:nvPr/>
        </p:nvSpPr>
        <p:spPr bwMode="auto">
          <a:xfrm>
            <a:off x="160338" y="1838325"/>
            <a:ext cx="8763000" cy="0"/>
          </a:xfrm>
          <a:prstGeom prst="line">
            <a:avLst/>
          </a:prstGeom>
          <a:noFill/>
          <a:ln w="38100">
            <a:solidFill>
              <a:srgbClr val="00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80" charset="0"/>
              <a:ea typeface="+mn-ea"/>
            </a:endParaRPr>
          </a:p>
        </p:txBody>
      </p:sp>
      <p:sp>
        <p:nvSpPr>
          <p:cNvPr id="8" name="Text Box 360"/>
          <p:cNvSpPr txBox="1">
            <a:spLocks noChangeArrowheads="1"/>
          </p:cNvSpPr>
          <p:nvPr/>
        </p:nvSpPr>
        <p:spPr bwMode="auto">
          <a:xfrm>
            <a:off x="2352675" y="1562100"/>
            <a:ext cx="44307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/>
              <a:t>An FAA/NASA/TC-sponsored Center of Excellence</a:t>
            </a: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39838" y="4219575"/>
            <a:ext cx="6664325" cy="20399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Helvetica CY" charset="-5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30475"/>
            <a:ext cx="7772400" cy="1143000"/>
          </a:xfrm>
        </p:spPr>
        <p:txBody>
          <a:bodyPr anchorCtr="1"/>
          <a:lstStyle>
            <a:lvl1pPr algn="ctr">
              <a:lnSpc>
                <a:spcPct val="95000"/>
              </a:lnSpc>
              <a:defRPr sz="36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73025"/>
            <a:ext cx="2124075" cy="6315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73025"/>
            <a:ext cx="6224587" cy="6315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73025"/>
            <a:ext cx="6240462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4338" y="1358900"/>
            <a:ext cx="8313737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73025"/>
            <a:ext cx="6240462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4338" y="1358900"/>
            <a:ext cx="4079875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58900"/>
            <a:ext cx="408146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58900"/>
            <a:ext cx="40798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58900"/>
            <a:ext cx="40814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58900"/>
            <a:ext cx="8313737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73025"/>
            <a:ext cx="624046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7191" name="Text Box 183"/>
          <p:cNvSpPr txBox="1">
            <a:spLocks noChangeArrowheads="1"/>
          </p:cNvSpPr>
          <p:nvPr/>
        </p:nvSpPr>
        <p:spPr bwMode="auto">
          <a:xfrm>
            <a:off x="8577263" y="65690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fld id="{D11F604D-7975-4779-8D64-008F7BB472DF}" type="slidenum">
              <a:rPr lang="en-US" sz="1400"/>
              <a:pPr algn="l" eaLnBrk="0" hangingPunct="0">
                <a:defRPr/>
              </a:pPr>
              <a:t>‹#›</a:t>
            </a:fld>
            <a:endParaRPr lang="en-US" sz="1400" dirty="0"/>
          </a:p>
        </p:txBody>
      </p:sp>
      <p:pic>
        <p:nvPicPr>
          <p:cNvPr id="2054" name="Picture 36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7863" y="19050"/>
            <a:ext cx="2097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6023"/>
          </a:solidFill>
          <a:latin typeface="Helvetica" pitchFamily="80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Font typeface="Helvetica CY" charset="-52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 CY" charset="-52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7404100" cy="877887"/>
          </a:xfrm>
        </p:spPr>
        <p:txBody>
          <a:bodyPr/>
          <a:lstStyle/>
          <a:p>
            <a:r>
              <a:rPr lang="en-US" sz="2000" b="0" dirty="0" smtClean="0"/>
              <a:t>Matthew Woody, Jeffrey Rissman, Frank Binkowski, </a:t>
            </a:r>
          </a:p>
          <a:p>
            <a:r>
              <a:rPr lang="en-US" sz="2000" b="0" dirty="0" smtClean="0"/>
              <a:t>J. Jason West, Saravanan Arunachalam 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University of North Carolina at Chapel Hill</a:t>
            </a:r>
          </a:p>
          <a:p>
            <a:pPr eaLnBrk="0" hangingPunct="0">
              <a:lnSpc>
                <a:spcPct val="80000"/>
              </a:lnSpc>
            </a:pPr>
            <a:endParaRPr lang="en-US" sz="2000" b="0" dirty="0" smtClean="0"/>
          </a:p>
          <a:p>
            <a:pPr eaLnBrk="0" hangingPunct="0">
              <a:lnSpc>
                <a:spcPct val="80000"/>
              </a:lnSpc>
            </a:pPr>
            <a:r>
              <a:rPr lang="en-US" sz="2000" b="0" dirty="0" smtClean="0"/>
              <a:t>October 24-26, 2011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0" dirty="0" smtClean="0"/>
              <a:t>10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Annual CMAS User’s Conference, Chapel Hill, NC</a:t>
            </a:r>
          </a:p>
          <a:p>
            <a:endParaRPr lang="en-US" sz="1800" dirty="0" smtClean="0"/>
          </a:p>
          <a:p>
            <a:pPr>
              <a:buFont typeface="Helvetica CY" charset="-52"/>
              <a:buNone/>
            </a:pPr>
            <a:endParaRPr lang="en-US" sz="1200" b="0" dirty="0" smtClean="0"/>
          </a:p>
          <a:p>
            <a:pPr>
              <a:buFont typeface="Helvetica CY" charset="-52"/>
              <a:buNone/>
            </a:pPr>
            <a:endParaRPr lang="en-US" sz="1200" b="0" dirty="0" smtClean="0"/>
          </a:p>
        </p:txBody>
      </p:sp>
      <p:sp>
        <p:nvSpPr>
          <p:cNvPr id="429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An Enhanced Sub-grid Scale Approach to Characterize Air Quality Impacts of Aircraft Emissions at the Hartsfield-Jackson Atlanta International Airport</a:t>
            </a:r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953000" y="2819400"/>
          <a:ext cx="3817622" cy="335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793"/>
                <a:gridCol w="936943"/>
                <a:gridCol w="936943"/>
                <a:gridCol w="936943"/>
              </a:tblGrid>
              <a:tr h="6258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Species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TC1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TC2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TC3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EC</a:t>
                      </a: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42.2%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42.1%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42.2%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</a:t>
                      </a: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77.5%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77.5%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77.5%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NH4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40.6%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40.7%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40.6%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72.3%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71.9%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72.0%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SO4</a:t>
                      </a: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58.8%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59.0%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58.9%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3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PM25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53.8%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53.9%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53.9%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01638" y="1168400"/>
            <a:ext cx="8313737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Comparison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of June and July, 2002 results at the Decatur 					CSN monitor (</a:t>
            </a:r>
            <a:r>
              <a:rPr lang="en-US" sz="2400" kern="0" dirty="0" smtClean="0">
                <a:ea typeface="ＭＳ Ｐゴシック" charset="-128"/>
                <a:cs typeface="ＭＳ Ｐゴシック" charset="-128"/>
              </a:rPr>
              <a:t>~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10 km 					from the airport)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1600" y="5410200"/>
            <a:ext cx="3937000" cy="1066800"/>
          </a:xfrm>
          <a:prstGeom prst="rect">
            <a:avLst/>
          </a:prstGeom>
          <a:solidFill>
            <a:srgbClr val="993300"/>
          </a:solidFill>
          <a:ln w="12700">
            <a:noFill/>
            <a:miter lim="800000"/>
            <a:headEnd type="none" w="sm" len="sm"/>
            <a:tailEnd type="none" w="med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Comparable model performance across all test cases as aircraft emissions comprise only a fraction of the total emission budget.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Users\matt\Desktop\model_eval\modeleval Ch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280144" cy="3108960"/>
          </a:xfrm>
          <a:prstGeom prst="rect">
            <a:avLst/>
          </a:prstGeom>
          <a:noFill/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6248400" y="24384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Model NME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7086600" cy="704850"/>
          </a:xfrm>
        </p:spPr>
        <p:txBody>
          <a:bodyPr/>
          <a:lstStyle/>
          <a:p>
            <a:r>
              <a:rPr lang="en-US" sz="2600" dirty="0" smtClean="0"/>
              <a:t>Daily Average PM</a:t>
            </a:r>
            <a:r>
              <a:rPr lang="en-US" sz="2600" baseline="-25000" dirty="0" smtClean="0"/>
              <a:t>2.5</a:t>
            </a:r>
            <a:r>
              <a:rPr lang="en-US" sz="2600" dirty="0" smtClean="0"/>
              <a:t> contributions from PinG and Non-PinG aircraft emissions</a:t>
            </a: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122832" y="127208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PinG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(TC1-TC2)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6371" t="20192" r="10395" b="7211"/>
          <a:stretch>
            <a:fillRect/>
          </a:stretch>
        </p:blipFill>
        <p:spPr bwMode="auto">
          <a:xfrm>
            <a:off x="4852737" y="709684"/>
            <a:ext cx="2767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5097" t="19555" r="10077" b="7530"/>
          <a:stretch>
            <a:fillRect/>
          </a:stretch>
        </p:blipFill>
        <p:spPr bwMode="auto">
          <a:xfrm>
            <a:off x="1828800" y="696036"/>
            <a:ext cx="2815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 l="668" t="19183" r="87207" b="8803"/>
          <a:stretch>
            <a:fillRect/>
          </a:stretch>
        </p:blipFill>
        <p:spPr bwMode="auto">
          <a:xfrm>
            <a:off x="8106772" y="1518525"/>
            <a:ext cx="846160" cy="436593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med" len="sm"/>
          </a:ln>
          <a:effectLst/>
        </p:spPr>
      </p:pic>
      <p:grpSp>
        <p:nvGrpSpPr>
          <p:cNvPr id="3" name="Group 18"/>
          <p:cNvGrpSpPr/>
          <p:nvPr/>
        </p:nvGrpSpPr>
        <p:grpSpPr>
          <a:xfrm>
            <a:off x="5048324" y="782442"/>
            <a:ext cx="2468880" cy="2468880"/>
            <a:chOff x="5543245" y="1135018"/>
            <a:chExt cx="2468880" cy="2468880"/>
          </a:xfrm>
        </p:grpSpPr>
        <p:sp>
          <p:nvSpPr>
            <p:cNvPr id="20" name="Oval 19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2065339" y="768816"/>
            <a:ext cx="2468880" cy="2468880"/>
            <a:chOff x="5543245" y="1135018"/>
            <a:chExt cx="2468880" cy="2468880"/>
          </a:xfrm>
        </p:grpSpPr>
        <p:sp>
          <p:nvSpPr>
            <p:cNvPr id="31" name="Oval 30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2879039" y="3276600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June 6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 l="12550" t="18918" r="11032" b="8166"/>
          <a:stretch>
            <a:fillRect/>
          </a:stretch>
        </p:blipFill>
        <p:spPr bwMode="auto">
          <a:xfrm>
            <a:off x="4724400" y="3535813"/>
            <a:ext cx="287496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 l="16371" t="19555" r="10077" b="7211"/>
          <a:stretch>
            <a:fillRect/>
          </a:stretch>
        </p:blipFill>
        <p:spPr bwMode="auto">
          <a:xfrm>
            <a:off x="1886965" y="3563109"/>
            <a:ext cx="27551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13"/>
          <p:cNvGrpSpPr/>
          <p:nvPr/>
        </p:nvGrpSpPr>
        <p:grpSpPr>
          <a:xfrm>
            <a:off x="2055249" y="3649566"/>
            <a:ext cx="2468880" cy="2468880"/>
            <a:chOff x="5543245" y="1135018"/>
            <a:chExt cx="2468880" cy="2468880"/>
          </a:xfrm>
        </p:grpSpPr>
        <p:sp>
          <p:nvSpPr>
            <p:cNvPr id="41" name="Oval 40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-30707" y="4575885"/>
            <a:ext cx="2088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PinG – No PinG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TC1-TC3)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8" name="Group 8"/>
          <p:cNvGrpSpPr/>
          <p:nvPr/>
        </p:nvGrpSpPr>
        <p:grpSpPr>
          <a:xfrm>
            <a:off x="5056467" y="3635915"/>
            <a:ext cx="2468880" cy="2468880"/>
            <a:chOff x="5543245" y="1135018"/>
            <a:chExt cx="2468880" cy="2468880"/>
          </a:xfrm>
        </p:grpSpPr>
        <p:sp>
          <p:nvSpPr>
            <p:cNvPr id="49" name="Oval 48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52400" y="6273225"/>
            <a:ext cx="8534400" cy="584775"/>
          </a:xfrm>
          <a:prstGeom prst="rect">
            <a:avLst/>
          </a:prstGeom>
          <a:solidFill>
            <a:srgbClr val="993300"/>
          </a:solidFill>
          <a:ln w="12700">
            <a:noFill/>
            <a:miter lim="800000"/>
            <a:headEnd type="none" w="sm" len="sm"/>
            <a:tailEnd type="none" w="med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Mixed results when considering daily average PinG vs. </a:t>
            </a:r>
            <a:r>
              <a:rPr lang="en-US" sz="1600" b="1" dirty="0" smtClean="0">
                <a:solidFill>
                  <a:schemeClr val="bg1"/>
                </a:solidFill>
              </a:rPr>
              <a:t>non-</a:t>
            </a:r>
            <a:r>
              <a:rPr lang="en-US" sz="1600" b="1" dirty="0" err="1" smtClean="0">
                <a:solidFill>
                  <a:schemeClr val="bg1"/>
                </a:solidFill>
              </a:rPr>
              <a:t>PinG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due primarily to differences in inorganic species and associated with differences in meteorology.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5808669" y="325755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June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matt\Desktop\bwplot_PM25_byradius_puff_51em.1.png"/>
          <p:cNvPicPr>
            <a:picLocks noChangeAspect="1" noChangeArrowheads="1"/>
          </p:cNvPicPr>
          <p:nvPr/>
        </p:nvPicPr>
        <p:blipFill>
          <a:blip r:embed="rId2" cstate="print"/>
          <a:srcRect l="2392" t="10723" r="5962" b="8343"/>
          <a:stretch>
            <a:fillRect/>
          </a:stretch>
        </p:blipFill>
        <p:spPr bwMode="auto">
          <a:xfrm>
            <a:off x="0" y="1752600"/>
            <a:ext cx="3209813" cy="2834640"/>
          </a:xfrm>
          <a:prstGeom prst="rect">
            <a:avLst/>
          </a:prstGeom>
          <a:noFill/>
        </p:spPr>
      </p:pic>
      <p:pic>
        <p:nvPicPr>
          <p:cNvPr id="1027" name="Picture 3" descr="D:\Users\matt\Desktop\bwplot_PM25_byradius_grid_TC3.1.png"/>
          <p:cNvPicPr>
            <a:picLocks noChangeAspect="1" noChangeArrowheads="1"/>
          </p:cNvPicPr>
          <p:nvPr/>
        </p:nvPicPr>
        <p:blipFill>
          <a:blip r:embed="rId3" cstate="print"/>
          <a:srcRect l="9089" t="11402" r="5207" b="7289"/>
          <a:stretch>
            <a:fillRect/>
          </a:stretch>
        </p:blipFill>
        <p:spPr bwMode="auto">
          <a:xfrm>
            <a:off x="6096000" y="1773936"/>
            <a:ext cx="2997502" cy="2843784"/>
          </a:xfrm>
          <a:prstGeom prst="rect">
            <a:avLst/>
          </a:prstGeom>
          <a:noFill/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086600" cy="704850"/>
          </a:xfrm>
        </p:spPr>
        <p:txBody>
          <a:bodyPr/>
          <a:lstStyle/>
          <a:p>
            <a:r>
              <a:rPr lang="en-US" sz="2600" dirty="0" smtClean="0"/>
              <a:t>Comparison of June 6, 2002 Hourly Grid Averaged vs Puff </a:t>
            </a:r>
            <a:r>
              <a:rPr lang="en-US" sz="2600" dirty="0" smtClean="0"/>
              <a:t>Averaged PM</a:t>
            </a:r>
            <a:r>
              <a:rPr lang="en-US" sz="2600" baseline="-25000" dirty="0" smtClean="0"/>
              <a:t>2.5</a:t>
            </a:r>
            <a:r>
              <a:rPr lang="en-US" sz="2600" dirty="0" smtClean="0"/>
              <a:t> </a:t>
            </a:r>
            <a:r>
              <a:rPr lang="en-US" sz="2600" dirty="0" smtClean="0"/>
              <a:t>Concentrations at the Surface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1600" y="5410200"/>
            <a:ext cx="8775700" cy="1200329"/>
          </a:xfrm>
          <a:prstGeom prst="rect">
            <a:avLst/>
          </a:prstGeom>
          <a:solidFill>
            <a:srgbClr val="993300"/>
          </a:solidFill>
          <a:ln w="12700">
            <a:noFill/>
            <a:miter lim="800000"/>
            <a:headEnd type="none" w="sm" len="sm"/>
            <a:tailEnd type="none" w="med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Max subgrid scale concentrations in puffs order of magnitude higher than </a:t>
            </a:r>
            <a:r>
              <a:rPr lang="en-US" sz="1600" b="1" dirty="0" smtClean="0">
                <a:solidFill>
                  <a:schemeClr val="bg1"/>
                </a:solidFill>
              </a:rPr>
              <a:t>grid-averages. </a:t>
            </a:r>
            <a:r>
              <a:rPr lang="en-US" sz="1600" b="1" dirty="0">
                <a:solidFill>
                  <a:schemeClr val="bg1"/>
                </a:solidFill>
              </a:rPr>
              <a:t>Puffs </a:t>
            </a:r>
            <a:r>
              <a:rPr lang="en-US" sz="1600" b="1" dirty="0" smtClean="0">
                <a:solidFill>
                  <a:schemeClr val="bg1"/>
                </a:solidFill>
              </a:rPr>
              <a:t>typically have </a:t>
            </a:r>
            <a:r>
              <a:rPr lang="en-US" sz="1600" b="1" dirty="0">
                <a:solidFill>
                  <a:schemeClr val="bg1"/>
                </a:solidFill>
              </a:rPr>
              <a:t>high concentrations further downwind than </a:t>
            </a:r>
            <a:r>
              <a:rPr lang="en-US" sz="1600" b="1" dirty="0" smtClean="0">
                <a:solidFill>
                  <a:schemeClr val="bg1"/>
                </a:solidFill>
              </a:rPr>
              <a:t>grid-averages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Without PinG, hourly </a:t>
            </a:r>
            <a:r>
              <a:rPr lang="en-US" sz="1600" b="1" dirty="0" smtClean="0">
                <a:solidFill>
                  <a:schemeClr val="bg1"/>
                </a:solidFill>
              </a:rPr>
              <a:t>averaged aircraft </a:t>
            </a:r>
            <a:r>
              <a:rPr lang="en-US" sz="1600" b="1" dirty="0" smtClean="0">
                <a:solidFill>
                  <a:schemeClr val="bg1"/>
                </a:solidFill>
              </a:rPr>
              <a:t>contributions </a:t>
            </a:r>
            <a:r>
              <a:rPr lang="en-US" sz="1600" b="1" dirty="0" smtClean="0">
                <a:solidFill>
                  <a:schemeClr val="bg1"/>
                </a:solidFill>
              </a:rPr>
              <a:t>are lower at and downwind of the airport.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838200" y="1044714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SubGrid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TC1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657600" y="10668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Grid w/PinG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(TC1-TC2)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705600" y="1044714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Grid w/o PinG</a:t>
            </a:r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TC3-TC2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028" name="Picture 4" descr="D:\Users\matt\Desktop\bwplot_PM25_byradius_grid_51em.1.png"/>
          <p:cNvPicPr>
            <a:picLocks noChangeAspect="1" noChangeArrowheads="1"/>
          </p:cNvPicPr>
          <p:nvPr/>
        </p:nvPicPr>
        <p:blipFill>
          <a:blip r:embed="rId4" cstate="print"/>
          <a:srcRect l="9522" t="10712" r="5974" b="8354"/>
          <a:stretch>
            <a:fillRect/>
          </a:stretch>
        </p:blipFill>
        <p:spPr bwMode="auto">
          <a:xfrm>
            <a:off x="3200400" y="1752600"/>
            <a:ext cx="2959698" cy="2834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6000" t="19556" r="9333" b="7556"/>
          <a:stretch>
            <a:fillRect/>
          </a:stretch>
        </p:blipFill>
        <p:spPr bwMode="auto">
          <a:xfrm>
            <a:off x="4267200" y="3429000"/>
            <a:ext cx="281010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000" t="19556" r="9333" b="7556"/>
          <a:stretch>
            <a:fillRect/>
          </a:stretch>
        </p:blipFill>
        <p:spPr bwMode="auto">
          <a:xfrm>
            <a:off x="1219200" y="3429000"/>
            <a:ext cx="28101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6000" t="19556" r="9333" b="7556"/>
          <a:stretch>
            <a:fillRect/>
          </a:stretch>
        </p:blipFill>
        <p:spPr bwMode="auto">
          <a:xfrm>
            <a:off x="4276493" y="685800"/>
            <a:ext cx="28101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6000" t="19556" r="9333" b="7556"/>
          <a:stretch>
            <a:fillRect/>
          </a:stretch>
        </p:blipFill>
        <p:spPr bwMode="auto">
          <a:xfrm>
            <a:off x="1228493" y="685800"/>
            <a:ext cx="28101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7086600" cy="704850"/>
          </a:xfrm>
        </p:spPr>
        <p:txBody>
          <a:bodyPr/>
          <a:lstStyle/>
          <a:p>
            <a:r>
              <a:rPr lang="en-US" sz="2600" dirty="0" smtClean="0"/>
              <a:t>Difference in Daily Average PM</a:t>
            </a:r>
            <a:r>
              <a:rPr lang="en-US" sz="2600" baseline="-25000" dirty="0" smtClean="0"/>
              <a:t>2.5</a:t>
            </a:r>
            <a:r>
              <a:rPr lang="en-US" sz="2600" dirty="0" smtClean="0"/>
              <a:t> when number of emitters increased by 2x and 4x</a:t>
            </a: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0" y="1747837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(2x – 1x)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-46038" y="4414837"/>
            <a:ext cx="146685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(4x – 1x)</a:t>
            </a:r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2003094" y="3166401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June 6</a:t>
            </a: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5264745" y="3195284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June 7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9700" y="6027003"/>
            <a:ext cx="8382000" cy="830997"/>
          </a:xfrm>
          <a:prstGeom prst="rect">
            <a:avLst/>
          </a:prstGeom>
          <a:solidFill>
            <a:srgbClr val="993300"/>
          </a:solidFill>
          <a:ln w="12700">
            <a:noFill/>
            <a:miter lim="800000"/>
            <a:headEnd type="none" w="sm" len="sm"/>
            <a:tailEnd type="none" w="med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Doubling (and tripling, not shown) emitters </a:t>
            </a:r>
            <a:r>
              <a:rPr lang="en-US" sz="1600" b="1" dirty="0" smtClean="0">
                <a:solidFill>
                  <a:schemeClr val="bg1"/>
                </a:solidFill>
              </a:rPr>
              <a:t>increase/decrease </a:t>
            </a:r>
            <a:r>
              <a:rPr lang="en-US" sz="1600" b="1" dirty="0">
                <a:solidFill>
                  <a:schemeClr val="bg1"/>
                </a:solidFill>
              </a:rPr>
              <a:t>aircraft contributions to </a:t>
            </a:r>
            <a:r>
              <a:rPr lang="en-US" sz="1600" b="1" dirty="0" smtClean="0">
                <a:solidFill>
                  <a:schemeClr val="bg1"/>
                </a:solidFill>
              </a:rPr>
              <a:t>PM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2.5</a:t>
            </a:r>
            <a:r>
              <a:rPr lang="en-US" sz="1600" b="1" dirty="0" smtClean="0">
                <a:solidFill>
                  <a:schemeClr val="bg1"/>
                </a:solidFill>
              </a:rPr>
              <a:t> similar to </a:t>
            </a:r>
            <a:r>
              <a:rPr lang="en-US" sz="1600" b="1" dirty="0" err="1" smtClean="0">
                <a:solidFill>
                  <a:schemeClr val="bg1"/>
                </a:solidFill>
              </a:rPr>
              <a:t>PinG</a:t>
            </a:r>
            <a:r>
              <a:rPr lang="en-US" sz="1600" b="1" dirty="0" smtClean="0">
                <a:solidFill>
                  <a:schemeClr val="bg1"/>
                </a:solidFill>
              </a:rPr>
              <a:t> vs. Non-</a:t>
            </a:r>
            <a:r>
              <a:rPr lang="en-US" sz="1600" b="1" dirty="0" err="1" smtClean="0">
                <a:solidFill>
                  <a:schemeClr val="bg1"/>
                </a:solidFill>
              </a:rPr>
              <a:t>PinG</a:t>
            </a:r>
            <a:r>
              <a:rPr lang="en-US" sz="1600" b="1" dirty="0" smtClean="0">
                <a:solidFill>
                  <a:schemeClr val="bg1"/>
                </a:solidFill>
              </a:rPr>
              <a:t>. Quadrupling emitters lowers contributions possibly due to diluted plumes merging into grid sooner and reducing </a:t>
            </a:r>
            <a:r>
              <a:rPr lang="en-US" sz="1600" b="1" dirty="0" err="1" smtClean="0">
                <a:solidFill>
                  <a:schemeClr val="bg1"/>
                </a:solidFill>
              </a:rPr>
              <a:t>PinG</a:t>
            </a:r>
            <a:r>
              <a:rPr lang="en-US" sz="1600" b="1" dirty="0" smtClean="0">
                <a:solidFill>
                  <a:schemeClr val="bg1"/>
                </a:solidFill>
              </a:rPr>
              <a:t> effects.</a:t>
            </a:r>
            <a:endParaRPr lang="en-US" sz="1600" b="1" dirty="0">
              <a:solidFill>
                <a:srgbClr val="FF3300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 l="668" t="19183" r="87207" b="8803"/>
          <a:stretch>
            <a:fillRect/>
          </a:stretch>
        </p:blipFill>
        <p:spPr bwMode="auto">
          <a:xfrm>
            <a:off x="7902055" y="1136388"/>
            <a:ext cx="846160" cy="436593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med" len="sm"/>
          </a:ln>
          <a:effectLst/>
        </p:spPr>
      </p:pic>
      <p:grpSp>
        <p:nvGrpSpPr>
          <p:cNvPr id="5" name="Group 12"/>
          <p:cNvGrpSpPr/>
          <p:nvPr/>
        </p:nvGrpSpPr>
        <p:grpSpPr>
          <a:xfrm>
            <a:off x="1410247" y="755202"/>
            <a:ext cx="2468880" cy="2468880"/>
            <a:chOff x="5543245" y="1135018"/>
            <a:chExt cx="2468880" cy="2468880"/>
          </a:xfrm>
        </p:grpSpPr>
        <p:sp>
          <p:nvSpPr>
            <p:cNvPr id="16" name="Oval 15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4465320" y="757474"/>
            <a:ext cx="2468880" cy="2468880"/>
            <a:chOff x="5543245" y="1135018"/>
            <a:chExt cx="2468880" cy="2468880"/>
          </a:xfrm>
        </p:grpSpPr>
        <p:sp>
          <p:nvSpPr>
            <p:cNvPr id="24" name="Oval 23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1341120" y="3550920"/>
            <a:ext cx="2468880" cy="2468880"/>
            <a:chOff x="5543245" y="1135018"/>
            <a:chExt cx="2468880" cy="2468880"/>
          </a:xfrm>
        </p:grpSpPr>
        <p:sp>
          <p:nvSpPr>
            <p:cNvPr id="29" name="Oval 28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4465320" y="3505200"/>
            <a:ext cx="2468880" cy="2468880"/>
            <a:chOff x="5543245" y="1135018"/>
            <a:chExt cx="2468880" cy="2468880"/>
          </a:xfrm>
        </p:grpSpPr>
        <p:sp>
          <p:nvSpPr>
            <p:cNvPr id="34" name="Oval 33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191000" y="697468"/>
            <a:ext cx="142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2x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371600" y="685800"/>
            <a:ext cx="142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-431800" y="2057400"/>
            <a:ext cx="142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Puff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-431800" y="4572000"/>
            <a:ext cx="142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Grid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Comparison of Grid Averaged vs Puff PM</a:t>
            </a:r>
            <a:r>
              <a:rPr lang="en-US" sz="2200" baseline="-25000" dirty="0" smtClean="0"/>
              <a:t>2.5</a:t>
            </a:r>
            <a:r>
              <a:rPr lang="en-US" sz="2200" dirty="0" smtClean="0"/>
              <a:t> Contributions at the Surface for 1x, 2x, and emitters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010400" y="685800"/>
            <a:ext cx="142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4x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D:\Users\matt\Desktop\102em\bwplot_PM25_byradius_grid_102em.1.png"/>
          <p:cNvPicPr>
            <a:picLocks noChangeAspect="1" noChangeArrowheads="1"/>
          </p:cNvPicPr>
          <p:nvPr/>
        </p:nvPicPr>
        <p:blipFill>
          <a:blip r:embed="rId2" cstate="print"/>
          <a:srcRect l="8343" t="10723" r="5962" b="13104"/>
          <a:stretch>
            <a:fillRect/>
          </a:stretch>
        </p:blipFill>
        <p:spPr bwMode="auto">
          <a:xfrm>
            <a:off x="3547110" y="3581400"/>
            <a:ext cx="2777490" cy="2468880"/>
          </a:xfrm>
          <a:prstGeom prst="rect">
            <a:avLst/>
          </a:prstGeom>
          <a:noFill/>
        </p:spPr>
      </p:pic>
      <p:pic>
        <p:nvPicPr>
          <p:cNvPr id="5" name="Picture 4" descr="D:\Users\matt\Desktop\202em\bwplot_PM25_byradius_grid_202em.1.png"/>
          <p:cNvPicPr>
            <a:picLocks noChangeAspect="1" noChangeArrowheads="1"/>
          </p:cNvPicPr>
          <p:nvPr/>
        </p:nvPicPr>
        <p:blipFill>
          <a:blip r:embed="rId3" cstate="print"/>
          <a:srcRect l="9522" t="10712" r="5548" b="14349"/>
          <a:stretch>
            <a:fillRect/>
          </a:stretch>
        </p:blipFill>
        <p:spPr bwMode="auto">
          <a:xfrm>
            <a:off x="6345936" y="3581400"/>
            <a:ext cx="2798064" cy="2468880"/>
          </a:xfrm>
          <a:prstGeom prst="rect">
            <a:avLst/>
          </a:prstGeom>
          <a:noFill/>
        </p:spPr>
      </p:pic>
      <p:pic>
        <p:nvPicPr>
          <p:cNvPr id="6" name="Picture 5" descr="D:\Users\matt\Desktop\202em\bwplot_PM25_byradius_puff_202em.1.png"/>
          <p:cNvPicPr>
            <a:picLocks noChangeAspect="1" noChangeArrowheads="1"/>
          </p:cNvPicPr>
          <p:nvPr/>
        </p:nvPicPr>
        <p:blipFill>
          <a:blip r:embed="rId4" cstate="print"/>
          <a:srcRect l="9533" t="10723" r="5962" b="14294"/>
          <a:stretch>
            <a:fillRect/>
          </a:stretch>
        </p:blipFill>
        <p:spPr bwMode="auto">
          <a:xfrm>
            <a:off x="6361611" y="990600"/>
            <a:ext cx="2782389" cy="2468880"/>
          </a:xfrm>
          <a:prstGeom prst="rect">
            <a:avLst/>
          </a:prstGeom>
          <a:noFill/>
        </p:spPr>
      </p:pic>
      <p:pic>
        <p:nvPicPr>
          <p:cNvPr id="7" name="Picture 6" descr="D:\Users\matt\Desktop\102em\bwplot_PM25_byradius_puff_102em.1.png"/>
          <p:cNvPicPr>
            <a:picLocks noChangeAspect="1" noChangeArrowheads="1"/>
          </p:cNvPicPr>
          <p:nvPr/>
        </p:nvPicPr>
        <p:blipFill>
          <a:blip r:embed="rId5" cstate="print"/>
          <a:srcRect l="10712" t="10712" r="5974" b="13115"/>
          <a:stretch>
            <a:fillRect/>
          </a:stretch>
        </p:blipFill>
        <p:spPr bwMode="auto">
          <a:xfrm>
            <a:off x="3657600" y="990600"/>
            <a:ext cx="2720341" cy="2487168"/>
          </a:xfrm>
          <a:prstGeom prst="rect">
            <a:avLst/>
          </a:prstGeom>
          <a:noFill/>
        </p:spPr>
      </p:pic>
      <p:pic>
        <p:nvPicPr>
          <p:cNvPr id="2055" name="Picture 7" descr="D:\Users\matt\Desktop\51em\bwplot_PM25_byradius_puff_51em.1.png"/>
          <p:cNvPicPr>
            <a:picLocks noChangeAspect="1" noChangeArrowheads="1"/>
          </p:cNvPicPr>
          <p:nvPr/>
        </p:nvPicPr>
        <p:blipFill>
          <a:blip r:embed="rId6" cstate="print"/>
          <a:srcRect l="2392" t="10723" r="5962" b="14294"/>
          <a:stretch>
            <a:fillRect/>
          </a:stretch>
        </p:blipFill>
        <p:spPr bwMode="auto">
          <a:xfrm>
            <a:off x="609600" y="990600"/>
            <a:ext cx="3017520" cy="2468880"/>
          </a:xfrm>
          <a:prstGeom prst="rect">
            <a:avLst/>
          </a:prstGeom>
          <a:noFill/>
        </p:spPr>
      </p:pic>
      <p:pic>
        <p:nvPicPr>
          <p:cNvPr id="2" name="Picture 2" descr="D:\Users\matt\Desktop\51em\bwplot_PM25_byradius_grid_51em.1.png"/>
          <p:cNvPicPr>
            <a:picLocks noChangeAspect="1" noChangeArrowheads="1"/>
          </p:cNvPicPr>
          <p:nvPr/>
        </p:nvPicPr>
        <p:blipFill>
          <a:blip r:embed="rId7" cstate="print"/>
          <a:srcRect l="2392" t="10723" r="5763" b="12409"/>
          <a:stretch>
            <a:fillRect/>
          </a:stretch>
        </p:blipFill>
        <p:spPr bwMode="auto">
          <a:xfrm>
            <a:off x="609600" y="3581400"/>
            <a:ext cx="2971800" cy="2487168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096000"/>
            <a:ext cx="8699500" cy="830997"/>
          </a:xfrm>
          <a:prstGeom prst="rect">
            <a:avLst/>
          </a:prstGeom>
          <a:solidFill>
            <a:srgbClr val="993300"/>
          </a:solidFill>
          <a:ln w="12700">
            <a:noFill/>
            <a:miter lim="800000"/>
            <a:headEnd type="none" w="sm" len="sm"/>
            <a:tailEnd type="none" w="med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Increasing emitters creates more puffs but with lower average concentrations. Increasing emitters to 4x lowers grid-averaged contributions at and downwind of airport due to reduced </a:t>
            </a:r>
            <a:r>
              <a:rPr lang="en-US" sz="1600" b="1" dirty="0" err="1" smtClean="0">
                <a:solidFill>
                  <a:schemeClr val="bg1"/>
                </a:solidFill>
              </a:rPr>
              <a:t>PinG</a:t>
            </a:r>
            <a:r>
              <a:rPr lang="en-US" sz="1600" b="1" dirty="0" smtClean="0">
                <a:solidFill>
                  <a:schemeClr val="bg1"/>
                </a:solidFill>
              </a:rPr>
              <a:t> effects</a:t>
            </a:r>
            <a:endParaRPr lang="en-US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7012" y="73025"/>
            <a:ext cx="6402387" cy="70485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Next Steps – Using the Volatility Basis Set (VBS) to predict SOA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14338" y="990600"/>
            <a:ext cx="8313737" cy="5029200"/>
          </a:xfrm>
        </p:spPr>
        <p:txBody>
          <a:bodyPr/>
          <a:lstStyle/>
          <a:p>
            <a:r>
              <a:rPr lang="en-US" dirty="0" smtClean="0"/>
              <a:t>SOA Predictions in </a:t>
            </a:r>
            <a:r>
              <a:rPr lang="en-US" dirty="0" err="1" smtClean="0"/>
              <a:t>AQMs</a:t>
            </a:r>
            <a:endParaRPr lang="en-US" dirty="0" smtClean="0"/>
          </a:p>
          <a:p>
            <a:pPr lvl="1"/>
            <a:r>
              <a:rPr lang="en-US" dirty="0" err="1" smtClean="0"/>
              <a:t>Odum</a:t>
            </a:r>
            <a:r>
              <a:rPr lang="en-US" dirty="0" smtClean="0"/>
              <a:t> two product approach (traditional) </a:t>
            </a:r>
          </a:p>
          <a:p>
            <a:pPr lvl="2"/>
            <a:r>
              <a:rPr lang="en-US" dirty="0" smtClean="0"/>
              <a:t>Explicit SOA precursors</a:t>
            </a:r>
          </a:p>
          <a:p>
            <a:pPr lvl="1"/>
            <a:r>
              <a:rPr lang="en-US" dirty="0" smtClean="0"/>
              <a:t>VBS </a:t>
            </a:r>
          </a:p>
          <a:p>
            <a:pPr lvl="2"/>
            <a:r>
              <a:rPr lang="en-US" dirty="0" smtClean="0"/>
              <a:t>Includes Intermediate Volatile Organic Carbon (IVOC) and Semi-Volatile Organic Carbon (SVOC), non-traditional SOA (NTSOA) precursors </a:t>
            </a:r>
          </a:p>
          <a:p>
            <a:pPr lvl="2"/>
            <a:r>
              <a:rPr lang="en-US" dirty="0" smtClean="0"/>
              <a:t>Significant formation of SOA shown from NTSOA precursors for aircraft emissions (</a:t>
            </a:r>
            <a:r>
              <a:rPr lang="en-US" dirty="0" err="1" smtClean="0"/>
              <a:t>Miracolo</a:t>
            </a:r>
            <a:r>
              <a:rPr lang="en-US" dirty="0" smtClean="0"/>
              <a:t> et al., 2011)</a:t>
            </a:r>
          </a:p>
          <a:p>
            <a:r>
              <a:rPr lang="en-US" sz="2300" dirty="0" smtClean="0"/>
              <a:t>Collaboration with Carnegie Mellon University (CMU)</a:t>
            </a:r>
          </a:p>
          <a:p>
            <a:pPr lvl="1"/>
            <a:r>
              <a:rPr lang="en-US" dirty="0" smtClean="0"/>
              <a:t>CMU provided VBS box model to estimate SOA formation from aircraft emissions</a:t>
            </a:r>
          </a:p>
          <a:p>
            <a:pPr lvl="2"/>
            <a:r>
              <a:rPr lang="en-US" dirty="0" smtClean="0"/>
              <a:t>SVOC and IVOC emission factors and VBS yields specific for aircraft emissions based on smog chamber data</a:t>
            </a:r>
            <a:endParaRPr lang="en-US" sz="2300" dirty="0" smtClean="0"/>
          </a:p>
          <a:p>
            <a:r>
              <a:rPr lang="en-US" sz="2300" dirty="0" smtClean="0"/>
              <a:t>Implementation of aircraft specific VBS within CMAQ to be used concurrently with a generalized VBS for emissions from other sources </a:t>
            </a:r>
            <a:endParaRPr lang="en-US" dirty="0" smtClean="0"/>
          </a:p>
        </p:txBody>
      </p:sp>
      <p:sp>
        <p:nvSpPr>
          <p:cNvPr id="20485" name="AutoShape 4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ADSC, VBS spatiotemporal scales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4036" name="Picture 4" descr="http://www.airliners.net/aircraft-data/pics/3view-757-200.gif"/>
          <p:cNvPicPr>
            <a:picLocks noChangeAspect="1" noChangeArrowheads="1"/>
          </p:cNvPicPr>
          <p:nvPr/>
        </p:nvPicPr>
        <p:blipFill>
          <a:blip r:embed="rId2" cstate="print"/>
          <a:srcRect t="28338" r="1070" b="48325"/>
          <a:stretch>
            <a:fillRect/>
          </a:stretch>
        </p:blipFill>
        <p:spPr bwMode="auto">
          <a:xfrm>
            <a:off x="685800" y="2133600"/>
            <a:ext cx="2819400" cy="10668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914400" y="34290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4953000"/>
            <a:ext cx="5562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52600" y="39624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2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50m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029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VBS/AMSTERDAM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Few hundred meters/minutes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20574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Boeing 757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4038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ADSC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30 meters/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752475"/>
            <a:ext cx="8620125" cy="5029200"/>
          </a:xfrm>
        </p:spPr>
        <p:txBody>
          <a:bodyPr/>
          <a:lstStyle/>
          <a:p>
            <a:r>
              <a:rPr lang="en-US" dirty="0" smtClean="0"/>
              <a:t>Framework in place to model aircraft as </a:t>
            </a:r>
            <a:r>
              <a:rPr lang="en-US" dirty="0" err="1" smtClean="0"/>
              <a:t>PinG</a:t>
            </a:r>
            <a:r>
              <a:rPr lang="en-US" dirty="0" smtClean="0"/>
              <a:t> sources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PinG</a:t>
            </a:r>
            <a:r>
              <a:rPr lang="en-US" dirty="0" smtClean="0"/>
              <a:t> to represent aircraft increase contributions to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</a:t>
            </a:r>
          </a:p>
          <a:p>
            <a:pPr lvl="1"/>
            <a:r>
              <a:rPr lang="en-US" dirty="0" smtClean="0"/>
              <a:t>Max </a:t>
            </a:r>
            <a:r>
              <a:rPr lang="en-US" dirty="0" err="1" smtClean="0"/>
              <a:t>subgrid</a:t>
            </a:r>
            <a:r>
              <a:rPr lang="en-US" dirty="0" smtClean="0"/>
              <a:t> scale concentrations &gt; 10x higher than </a:t>
            </a:r>
            <a:r>
              <a:rPr lang="en-US" dirty="0" smtClean="0"/>
              <a:t>grid-averages</a:t>
            </a:r>
            <a:endParaRPr lang="en-US" dirty="0" smtClean="0"/>
          </a:p>
          <a:p>
            <a:r>
              <a:rPr lang="en-US" dirty="0" smtClean="0"/>
              <a:t>Mixed results on grid-based daily averaged contributions when the number of emitters are increased</a:t>
            </a:r>
          </a:p>
          <a:p>
            <a:pPr lvl="1"/>
            <a:r>
              <a:rPr lang="en-US" dirty="0" smtClean="0"/>
              <a:t>Increasing emitters (1x to 2x, 2x to 3x, etc.) increases run time by ~15%</a:t>
            </a:r>
          </a:p>
          <a:p>
            <a:pPr lvl="1"/>
            <a:r>
              <a:rPr lang="en-US" dirty="0" smtClean="0"/>
              <a:t>Max emitters in AMSTERDAM  = 202</a:t>
            </a:r>
          </a:p>
          <a:p>
            <a:r>
              <a:rPr lang="en-US" dirty="0" smtClean="0"/>
              <a:t>Ongoing work to use ADSC, AMSTERDAM, and VBS with CMAQ to enhance predictions of organic PM contributions from aircraft, and understand </a:t>
            </a:r>
            <a:r>
              <a:rPr lang="en-US" dirty="0" err="1" smtClean="0"/>
              <a:t>subgrid</a:t>
            </a:r>
            <a:r>
              <a:rPr lang="en-US" dirty="0" smtClean="0"/>
              <a:t> scale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5706070"/>
            <a:ext cx="8223250" cy="923330"/>
          </a:xfrm>
          <a:prstGeom prst="rect">
            <a:avLst/>
          </a:prstGeom>
          <a:solidFill>
            <a:srgbClr val="95D0A9"/>
          </a:solidFill>
          <a:ln w="12700">
            <a:noFill/>
            <a:miter lim="800000"/>
            <a:headEnd type="none" w="sm" len="sm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800" dirty="0"/>
              <a:t>Any opinions, findings, and conclusions or recommendations expressed in this material are those of the author(s) and do not necessarily reflect the views of </a:t>
            </a:r>
            <a:r>
              <a:rPr lang="en-US" dirty="0" smtClean="0"/>
              <a:t>the sponsors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3389808"/>
            <a:ext cx="8197850" cy="2308324"/>
          </a:xfrm>
          <a:prstGeom prst="rect">
            <a:avLst/>
          </a:prstGeom>
          <a:solidFill>
            <a:srgbClr val="E2B7A3"/>
          </a:solidFill>
          <a:ln w="12700">
            <a:noFill/>
            <a:miter lim="800000"/>
            <a:headEnd type="none" w="sm" len="sm"/>
            <a:tailEnd type="none" w="med" len="sm"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 Partnership for Air Transportation Noise and Emissions Reduction is an FAA/NASA/Transport Canada/US DOD/EPA-sponsored Center of Excellence.</a:t>
            </a:r>
          </a:p>
          <a:p>
            <a:pPr algn="ctr"/>
            <a:endParaRPr lang="en-US" dirty="0" smtClean="0"/>
          </a:p>
          <a:p>
            <a:pPr algn="ctr" eaLnBrk="0" hangingPunct="0"/>
            <a:r>
              <a:rPr lang="en-US" dirty="0"/>
              <a:t>This work was funded by FAA and Transport Canada </a:t>
            </a:r>
            <a:r>
              <a:rPr lang="en-US" dirty="0" smtClean="0"/>
              <a:t>under 07</a:t>
            </a:r>
            <a:r>
              <a:rPr lang="en-US" dirty="0"/>
              <a:t>-C-NE-UNC Amendment Nos. 001 to 004, and 09-CE-NE-UNC Amendment Nos. 001-003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/>
          </a:p>
          <a:p>
            <a:pPr algn="ctr" eaLnBrk="0" hangingPunct="0"/>
            <a:r>
              <a:rPr lang="en-US" dirty="0"/>
              <a:t>The Investigation of Aviation Emissions Air Quality Impacts project is managed by Christopher </a:t>
            </a:r>
            <a:r>
              <a:rPr lang="en-US" dirty="0" err="1"/>
              <a:t>Sequeira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227013" y="73025"/>
            <a:ext cx="624046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l"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006023"/>
                </a:solidFill>
              </a:rPr>
              <a:t>Acknowledgements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858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Hsi</a:t>
            </a:r>
            <a:r>
              <a:rPr lang="en-US" b="1" dirty="0" smtClean="0"/>
              <a:t>-Wu </a:t>
            </a:r>
            <a:r>
              <a:rPr lang="en-US" b="1" dirty="0" smtClean="0"/>
              <a:t>Wong, Aerodyne Research</a:t>
            </a:r>
          </a:p>
          <a:p>
            <a:pPr algn="ctr"/>
            <a:r>
              <a:rPr lang="en-US" b="1" dirty="0" smtClean="0"/>
              <a:t>Richard </a:t>
            </a:r>
            <a:r>
              <a:rPr lang="en-US" b="1" dirty="0" err="1" smtClean="0"/>
              <a:t>Miake</a:t>
            </a:r>
            <a:r>
              <a:rPr lang="en-US" b="1" dirty="0" smtClean="0"/>
              <a:t>-Lye, Aerodyne Research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Shantanu</a:t>
            </a:r>
            <a:r>
              <a:rPr lang="en-US" b="1" dirty="0" smtClean="0"/>
              <a:t> </a:t>
            </a:r>
            <a:r>
              <a:rPr lang="en-US" b="1" dirty="0" err="1" smtClean="0"/>
              <a:t>Jathar</a:t>
            </a:r>
            <a:r>
              <a:rPr lang="en-US" b="1" dirty="0" smtClean="0"/>
              <a:t>, Carnegie Mellon University</a:t>
            </a:r>
          </a:p>
          <a:p>
            <a:pPr algn="ctr"/>
            <a:r>
              <a:rPr lang="en-US" b="1" dirty="0" smtClean="0"/>
              <a:t>Allen Robinson, Carnegie Mellon University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Prakash</a:t>
            </a:r>
            <a:r>
              <a:rPr lang="en-US" b="1" dirty="0" smtClean="0"/>
              <a:t> </a:t>
            </a:r>
            <a:r>
              <a:rPr lang="en-US" b="1" dirty="0" err="1" smtClean="0"/>
              <a:t>Karamchandani</a:t>
            </a:r>
            <a:r>
              <a:rPr lang="en-US" b="1" dirty="0" smtClean="0"/>
              <a:t>, Environ and </a:t>
            </a:r>
            <a:r>
              <a:rPr lang="en-US" b="1" dirty="0" smtClean="0"/>
              <a:t>EPRI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Georgia Department of Natural Resources</a:t>
            </a:r>
            <a:endParaRPr lang="en-US" b="1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Wayson</a:t>
            </a:r>
            <a:r>
              <a:rPr lang="en-US" sz="1800" dirty="0" smtClean="0"/>
              <a:t>, R.L., G.G. Fleming, and R. </a:t>
            </a:r>
            <a:r>
              <a:rPr lang="en-US" sz="1800" dirty="0" err="1" smtClean="0"/>
              <a:t>Iovinelli</a:t>
            </a:r>
            <a:r>
              <a:rPr lang="en-US" sz="1800" dirty="0" smtClean="0"/>
              <a:t>, 2009. Methodology to estimate particulate matter emissions from certified commercial aircraft engines. </a:t>
            </a:r>
            <a:r>
              <a:rPr lang="en-US" sz="1800" i="1" dirty="0" smtClean="0"/>
              <a:t>Journal of the Air &amp; Waste Management Association</a:t>
            </a:r>
            <a:r>
              <a:rPr lang="en-US" sz="1800" dirty="0" smtClean="0"/>
              <a:t>, 59, pp. 91–100.</a:t>
            </a:r>
          </a:p>
          <a:p>
            <a:r>
              <a:rPr lang="en-US" sz="1800" dirty="0" smtClean="0"/>
              <a:t>Wong, H.W., P.E. </a:t>
            </a:r>
            <a:r>
              <a:rPr lang="en-US" sz="1800" dirty="0" err="1" smtClean="0"/>
              <a:t>Yelvington</a:t>
            </a:r>
            <a:r>
              <a:rPr lang="en-US" sz="1800" dirty="0" smtClean="0"/>
              <a:t>, M.T. </a:t>
            </a:r>
            <a:r>
              <a:rPr lang="en-US" sz="1800" dirty="0" err="1" smtClean="0"/>
              <a:t>Timko</a:t>
            </a:r>
            <a:r>
              <a:rPr lang="en-US" sz="1800" dirty="0" smtClean="0"/>
              <a:t>, T.B. </a:t>
            </a:r>
            <a:r>
              <a:rPr lang="en-US" sz="1800" dirty="0" err="1" smtClean="0"/>
              <a:t>Onasch</a:t>
            </a:r>
            <a:r>
              <a:rPr lang="en-US" sz="1800" dirty="0" smtClean="0"/>
              <a:t>, R.C. </a:t>
            </a:r>
            <a:r>
              <a:rPr lang="en-US" sz="1800" dirty="0" err="1" smtClean="0"/>
              <a:t>Miake</a:t>
            </a:r>
            <a:r>
              <a:rPr lang="en-US" sz="1800" dirty="0" smtClean="0"/>
              <a:t>-Lye, J. Zhang, and I.A. </a:t>
            </a:r>
            <a:r>
              <a:rPr lang="en-US" sz="1800" dirty="0" err="1" smtClean="0"/>
              <a:t>Waitz</a:t>
            </a:r>
            <a:r>
              <a:rPr lang="en-US" sz="1800" dirty="0" smtClean="0"/>
              <a:t>, 2008. Microphysical modeling of ground-level aircraft-emitted aerosol formation: roles of sulfur-containing species. </a:t>
            </a:r>
            <a:r>
              <a:rPr lang="en-US" sz="1800" i="1" dirty="0" smtClean="0"/>
              <a:t>Journal of Propulsion and Power</a:t>
            </a:r>
            <a:r>
              <a:rPr lang="en-US" sz="1800" dirty="0" smtClean="0"/>
              <a:t>, 24</a:t>
            </a:r>
            <a:r>
              <a:rPr lang="en-US" sz="1800" b="1" dirty="0" smtClean="0"/>
              <a:t> </a:t>
            </a:r>
            <a:r>
              <a:rPr lang="en-US" sz="1800" dirty="0" smtClean="0"/>
              <a:t>(3), pp. 590–602. </a:t>
            </a:r>
          </a:p>
          <a:p>
            <a:r>
              <a:rPr lang="en-US" sz="1800" dirty="0" err="1" smtClean="0"/>
              <a:t>Miracolo</a:t>
            </a:r>
            <a:r>
              <a:rPr lang="en-US" sz="1800" dirty="0" smtClean="0"/>
              <a:t>, M.A., C.J. </a:t>
            </a:r>
            <a:r>
              <a:rPr lang="en-US" sz="1800" dirty="0" err="1" smtClean="0"/>
              <a:t>Hennigan</a:t>
            </a:r>
            <a:r>
              <a:rPr lang="en-US" sz="1800" dirty="0" smtClean="0"/>
              <a:t>, M. </a:t>
            </a:r>
            <a:r>
              <a:rPr lang="en-US" sz="1800" dirty="0" err="1" smtClean="0"/>
              <a:t>Ranjan</a:t>
            </a:r>
            <a:r>
              <a:rPr lang="en-US" sz="1800" dirty="0" smtClean="0"/>
              <a:t>, N.T. Nguyen, T.D. Gordon, E.M. </a:t>
            </a:r>
            <a:r>
              <a:rPr lang="en-US" sz="1800" dirty="0" err="1" smtClean="0"/>
              <a:t>Lipsky</a:t>
            </a:r>
            <a:r>
              <a:rPr lang="en-US" sz="1800" dirty="0" smtClean="0"/>
              <a:t>, A.A. Presto, N.M. Donahue, and A.L. Robinson, 2011. Secondary aerosol formation from photochemical aging of aircraft exhaust in a smog chamber. Atmospheric Chemistry and Physics, 11, pp: 5135-4147.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13737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dirty="0" smtClean="0"/>
          </a:p>
          <a:p>
            <a:r>
              <a:rPr lang="en-US" dirty="0" smtClean="0"/>
              <a:t>Aviation activities have emissions of CO, </a:t>
            </a:r>
            <a:r>
              <a:rPr lang="en-US" dirty="0" err="1" smtClean="0"/>
              <a:t>NO</a:t>
            </a:r>
            <a:r>
              <a:rPr lang="en-US" baseline="-15000" dirty="0" err="1" smtClean="0"/>
              <a:t>x</a:t>
            </a:r>
            <a:r>
              <a:rPr lang="en-US" dirty="0" smtClean="0"/>
              <a:t>, VOC, </a:t>
            </a:r>
            <a:r>
              <a:rPr lang="en-US" dirty="0" err="1" smtClean="0"/>
              <a:t>SO</a:t>
            </a:r>
            <a:r>
              <a:rPr lang="en-US" baseline="-15000" dirty="0" err="1" smtClean="0"/>
              <a:t>x</a:t>
            </a:r>
            <a:r>
              <a:rPr lang="en-US" dirty="0" smtClean="0"/>
              <a:t>, PM</a:t>
            </a:r>
            <a:r>
              <a:rPr lang="en-US" baseline="-15000" dirty="0" smtClean="0"/>
              <a:t>2.5</a:t>
            </a:r>
            <a:r>
              <a:rPr lang="en-US" dirty="0" smtClean="0"/>
              <a:t> and numerous hazardous air pollutants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Traditional modeling simplifies representation of aircraft emissions (e.g. point sources)</a:t>
            </a:r>
          </a:p>
          <a:p>
            <a:r>
              <a:rPr lang="en-US" dirty="0" smtClean="0"/>
              <a:t>Uncertainty in estimating organic PM aircraft emissions</a:t>
            </a:r>
          </a:p>
          <a:p>
            <a:pPr lvl="1"/>
            <a:r>
              <a:rPr lang="en-US" dirty="0" smtClean="0"/>
              <a:t>First Order Approximation 3 (FOA3 or FOA3a) typically used to estimate aircraft PM emissions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3276600"/>
            <a:ext cx="624046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023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Goals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063" y="3505200"/>
            <a:ext cx="8313737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Enhance model predictions of aircraft contributions to PM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2.5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using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CMAQ with sub-grid scale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treatment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Grid vs. sub-grid variability when using plume-in-grid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Enhance ability to model aircraft organic PM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contributions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particularly SOA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CMAQ-AMSTERDAM Modeling Overview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14338" y="1130300"/>
            <a:ext cx="8313737" cy="5029200"/>
          </a:xfrm>
        </p:spPr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dvanced </a:t>
            </a:r>
            <a:r>
              <a:rPr lang="en-US" b="1" dirty="0" smtClean="0"/>
              <a:t>M</a:t>
            </a:r>
            <a:r>
              <a:rPr lang="en-US" dirty="0" smtClean="0"/>
              <a:t>odeling </a:t>
            </a:r>
            <a:r>
              <a:rPr lang="en-US" b="1" dirty="0" smtClean="0"/>
              <a:t>S</a:t>
            </a:r>
            <a:r>
              <a:rPr lang="en-US" dirty="0" smtClean="0"/>
              <a:t>ystem for </a:t>
            </a:r>
            <a:r>
              <a:rPr lang="en-US" b="1" dirty="0" smtClean="0"/>
              <a:t>T</a:t>
            </a:r>
            <a:r>
              <a:rPr lang="en-US" dirty="0" smtClean="0"/>
              <a:t>ransport, </a:t>
            </a:r>
            <a:r>
              <a:rPr lang="en-US" b="1" dirty="0" smtClean="0"/>
              <a:t>E</a:t>
            </a:r>
            <a:r>
              <a:rPr lang="en-US" dirty="0" smtClean="0"/>
              <a:t>missions, </a:t>
            </a:r>
            <a:r>
              <a:rPr lang="en-US" b="1" dirty="0" smtClean="0"/>
              <a:t>R</a:t>
            </a:r>
            <a:r>
              <a:rPr lang="en-US" dirty="0" smtClean="0"/>
              <a:t>eactions, and </a:t>
            </a:r>
            <a:r>
              <a:rPr lang="en-US" b="1" dirty="0" smtClean="0"/>
              <a:t>D</a:t>
            </a:r>
            <a:r>
              <a:rPr lang="en-US" dirty="0" smtClean="0"/>
              <a:t>eposition of </a:t>
            </a:r>
            <a:r>
              <a:rPr lang="en-US" b="1" dirty="0" smtClean="0"/>
              <a:t>A</a:t>
            </a:r>
            <a:r>
              <a:rPr lang="en-US" dirty="0" smtClean="0"/>
              <a:t>tmospheric </a:t>
            </a:r>
            <a:r>
              <a:rPr lang="en-US" b="1" dirty="0" smtClean="0"/>
              <a:t>M</a:t>
            </a:r>
            <a:r>
              <a:rPr lang="en-US" dirty="0" smtClean="0"/>
              <a:t>atter (AMSTERDAM)</a:t>
            </a:r>
          </a:p>
          <a:p>
            <a:pPr lvl="1"/>
            <a:r>
              <a:rPr lang="en-US" dirty="0" smtClean="0"/>
              <a:t>CMAQ with Advanced </a:t>
            </a:r>
            <a:r>
              <a:rPr lang="en-US" dirty="0" err="1" smtClean="0"/>
              <a:t>PinG</a:t>
            </a:r>
            <a:r>
              <a:rPr lang="en-US" dirty="0" smtClean="0"/>
              <a:t> Treatment, based on </a:t>
            </a:r>
            <a:r>
              <a:rPr lang="en-US" b="1" dirty="0" smtClean="0"/>
              <a:t>S</a:t>
            </a:r>
            <a:r>
              <a:rPr lang="en-US" dirty="0" smtClean="0"/>
              <a:t>econd-Order </a:t>
            </a:r>
            <a:r>
              <a:rPr lang="en-US" b="1" dirty="0" smtClean="0"/>
              <a:t>C</a:t>
            </a:r>
            <a:r>
              <a:rPr lang="en-US" dirty="0" smtClean="0"/>
              <a:t>losure </a:t>
            </a:r>
            <a:r>
              <a:rPr lang="en-US" b="1" dirty="0" smtClean="0"/>
              <a:t>I</a:t>
            </a:r>
            <a:r>
              <a:rPr lang="en-US" dirty="0" smtClean="0"/>
              <a:t>ntegrated puff model with </a:t>
            </a:r>
            <a:r>
              <a:rPr lang="en-US" b="1" dirty="0" smtClean="0"/>
              <a:t>CHEM</a:t>
            </a:r>
            <a:r>
              <a:rPr lang="en-US" dirty="0" smtClean="0"/>
              <a:t>istry (SCICHEM)</a:t>
            </a:r>
          </a:p>
          <a:p>
            <a:pPr lvl="1"/>
            <a:r>
              <a:rPr lang="en-US" dirty="0" smtClean="0"/>
              <a:t>SCICHEM simulates plume transport and dispersion</a:t>
            </a:r>
          </a:p>
          <a:p>
            <a:pPr lvl="2"/>
            <a:r>
              <a:rPr lang="en-US" dirty="0" smtClean="0"/>
              <a:t>3-D puffs advected and dispersed based on local micro-meteorology</a:t>
            </a:r>
          </a:p>
          <a:p>
            <a:pPr lvl="2"/>
            <a:r>
              <a:rPr lang="en-US" dirty="0" smtClean="0"/>
              <a:t>Effects of buoyancy on plume rise and initial dispersion simulated</a:t>
            </a:r>
          </a:p>
          <a:p>
            <a:pPr lvl="1"/>
            <a:r>
              <a:rPr lang="en-US" dirty="0" smtClean="0"/>
              <a:t>Puff and grid chemical mechanisms identical</a:t>
            </a:r>
          </a:p>
          <a:p>
            <a:r>
              <a:rPr lang="en-US" dirty="0" smtClean="0"/>
              <a:t>Focus on aircraft emissions at the Atlanta Hartsfield-Jackson International Airport in </a:t>
            </a:r>
            <a:r>
              <a:rPr lang="en-US" dirty="0" smtClean="0"/>
              <a:t>Summer </a:t>
            </a:r>
            <a:r>
              <a:rPr lang="en-US" dirty="0" smtClean="0"/>
              <a:t>2002</a:t>
            </a:r>
          </a:p>
          <a:p>
            <a:pPr lvl="1"/>
            <a:r>
              <a:rPr lang="en-US" dirty="0" smtClean="0"/>
              <a:t>4-km urban domain</a:t>
            </a:r>
          </a:p>
          <a:p>
            <a:pPr lvl="1"/>
            <a:r>
              <a:rPr lang="en-US" dirty="0" smtClean="0"/>
              <a:t>June and July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685800"/>
            <a:ext cx="8313737" cy="5029200"/>
          </a:xfrm>
        </p:spPr>
        <p:txBody>
          <a:bodyPr/>
          <a:lstStyle/>
          <a:p>
            <a:r>
              <a:rPr lang="en-US" sz="2200" dirty="0" smtClean="0"/>
              <a:t>Estimates based on flight activity and Landing and Takeoff (LTO) cycles up to 1 km (~3,000 ft) above field elevation (AFE)</a:t>
            </a:r>
          </a:p>
          <a:p>
            <a:pPr lvl="1"/>
            <a:r>
              <a:rPr lang="en-US" dirty="0" smtClean="0"/>
              <a:t>Cruise level emissions not considered</a:t>
            </a:r>
          </a:p>
          <a:p>
            <a:r>
              <a:rPr lang="en-US" sz="2200" dirty="0" smtClean="0"/>
              <a:t>Calculated using International Civil Aviation Organization (ICAO) engine specific data and the First Order Approximation (FOA3) (Wayson et al., 2009) for PM species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3276600"/>
            <a:ext cx="44196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Modeled aircraft emissions include: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CO, NO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HONO, H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4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SO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PEC, POA, and VOCs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Helvetica CY" charset="-52"/>
              <a:buChar char="•"/>
              <a:defRPr/>
            </a:pPr>
            <a:r>
              <a:rPr lang="en-US" sz="2200" kern="0" dirty="0">
                <a:ea typeface="ＭＳ Ｐゴシック" charset="-128"/>
              </a:rPr>
              <a:t>Calculated estimates (</a:t>
            </a:r>
            <a:r>
              <a:rPr lang="en-US" sz="2200" kern="0" dirty="0" smtClean="0">
                <a:solidFill>
                  <a:srgbClr val="005EA4"/>
                </a:solidFill>
                <a:ea typeface="ＭＳ Ｐゴシック" charset="-128"/>
              </a:rPr>
              <a:t>UNC </a:t>
            </a:r>
            <a:r>
              <a:rPr lang="en-US" sz="2200" kern="0" dirty="0" err="1">
                <a:solidFill>
                  <a:srgbClr val="005EA4"/>
                </a:solidFill>
                <a:ea typeface="ＭＳ Ｐゴシック" charset="-128"/>
              </a:rPr>
              <a:t>PinG</a:t>
            </a:r>
            <a:r>
              <a:rPr lang="en-US" sz="2200" kern="0" dirty="0">
                <a:ea typeface="ＭＳ Ｐゴシック" charset="-128"/>
              </a:rPr>
              <a:t>) comparable to those estimated by the Emissions and Dispersion Modeling System (</a:t>
            </a:r>
            <a:r>
              <a:rPr lang="en-US" sz="2200" kern="0" dirty="0">
                <a:solidFill>
                  <a:srgbClr val="C00000"/>
                </a:solidFill>
                <a:ea typeface="ＭＳ Ｐゴシック" charset="-128"/>
              </a:rPr>
              <a:t>EDMS</a:t>
            </a:r>
            <a:r>
              <a:rPr lang="en-US" sz="2200" kern="0" dirty="0">
                <a:ea typeface="ＭＳ Ｐゴシック" charset="-128"/>
              </a:rPr>
              <a:t>) and the EPA’s </a:t>
            </a:r>
            <a:r>
              <a:rPr lang="en-US" sz="2200" kern="0" dirty="0">
                <a:solidFill>
                  <a:srgbClr val="6CA62C"/>
                </a:solidFill>
                <a:ea typeface="ＭＳ Ｐゴシック" charset="-128"/>
              </a:rPr>
              <a:t>2002 NEI</a:t>
            </a:r>
          </a:p>
        </p:txBody>
      </p:sp>
      <p:pic>
        <p:nvPicPr>
          <p:cNvPr id="8" name="Picture 2" descr="D:\Users\matt\Desktop\cwd\AMS_emis_comp Ch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85" y="3429000"/>
            <a:ext cx="4581045" cy="332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Emissions Represented as Fixed Point Sources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13738" cy="5029200"/>
          </a:xfrm>
        </p:spPr>
        <p:txBody>
          <a:bodyPr/>
          <a:lstStyle/>
          <a:p>
            <a:r>
              <a:rPr lang="en-US" dirty="0" smtClean="0"/>
              <a:t>51 representative emitters </a:t>
            </a:r>
          </a:p>
          <a:p>
            <a:pPr lvl="1"/>
            <a:r>
              <a:rPr lang="en-US" sz="2400" dirty="0" smtClean="0">
                <a:solidFill>
                  <a:srgbClr val="FF33CC"/>
                </a:solidFill>
              </a:rPr>
              <a:t>8 take off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20 climbout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20 approach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CCC00"/>
                </a:solidFill>
              </a:rPr>
              <a:t>3 taxi</a:t>
            </a:r>
            <a:endParaRPr lang="en-US" sz="2400" dirty="0" smtClean="0"/>
          </a:p>
          <a:p>
            <a:pPr lvl="1"/>
            <a:r>
              <a:rPr lang="en-US" sz="2400" dirty="0" smtClean="0"/>
              <a:t>Mapped onto 4 runways – 2 takeoff, 2 for landing (5th runway opened after 2002 and was excluded here)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atl_emittors.jpg"/>
          <p:cNvPicPr>
            <a:picLocks noChangeAspect="1"/>
          </p:cNvPicPr>
          <p:nvPr/>
        </p:nvPicPr>
        <p:blipFill>
          <a:blip r:embed="rId2" cstate="print"/>
          <a:srcRect t="40114" b="7293"/>
          <a:stretch>
            <a:fillRect/>
          </a:stretch>
        </p:blipFill>
        <p:spPr>
          <a:xfrm>
            <a:off x="0" y="3048000"/>
            <a:ext cx="9144000" cy="3296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324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(Not all emitters shown)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matt\Desktop\cwd\ge_ping\images\1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69" y="731520"/>
            <a:ext cx="8936631" cy="6126480"/>
          </a:xfrm>
          <a:prstGeom prst="rect">
            <a:avLst/>
          </a:prstGeom>
          <a:noFill/>
        </p:spPr>
      </p:pic>
      <p:pic>
        <p:nvPicPr>
          <p:cNvPr id="1026" name="Picture 2" descr="D:\Users\matt\Desktop\cwd\ge_ping\images\1.anigif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4034" y="731520"/>
            <a:ext cx="8943766" cy="61264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3025"/>
            <a:ext cx="6859587" cy="704850"/>
          </a:xfrm>
        </p:spPr>
        <p:txBody>
          <a:bodyPr/>
          <a:lstStyle/>
          <a:p>
            <a:r>
              <a:rPr lang="en-US" sz="2400" dirty="0" smtClean="0"/>
              <a:t>Hourly Contributions from Aircraft to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Puff and Grid Concentrations on June 6, 2002</a:t>
            </a:r>
            <a:endParaRPr lang="en-US" sz="2400" dirty="0"/>
          </a:p>
        </p:txBody>
      </p:sp>
      <p:pic>
        <p:nvPicPr>
          <p:cNvPr id="1027" name="Picture 3" descr="D:\Users\matt\Desktop\cwd\ge_ping\edited_files\scale1_cscal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725" y="6562725"/>
            <a:ext cx="5095875" cy="2952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80560"/>
            <a:ext cx="2489828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M25.51e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480560"/>
            <a:ext cx="2487169" cy="23774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 t="19556" r="87556" b="7556"/>
          <a:stretch>
            <a:fillRect/>
          </a:stretch>
        </p:blipFill>
        <p:spPr bwMode="auto">
          <a:xfrm>
            <a:off x="2362200" y="4495800"/>
            <a:ext cx="40330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CMAQ-AMSTERDAM Test Cases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1638" y="838200"/>
            <a:ext cx="8313737" cy="5029200"/>
          </a:xfrm>
        </p:spPr>
        <p:txBody>
          <a:bodyPr/>
          <a:lstStyle/>
          <a:p>
            <a:r>
              <a:rPr lang="en-US" dirty="0" smtClean="0"/>
              <a:t>4 Test Cases (TC) performed for June and July 2002 centered on ATL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ADSC - 1-d model to predict sulfate PM in near field of aircraft plumes (~30 m), recently enhanced for organic species (Wong et al., J. Propulsion &amp; Power, 2008)</a:t>
            </a:r>
          </a:p>
          <a:p>
            <a:r>
              <a:rPr lang="en-US" dirty="0" smtClean="0"/>
              <a:t>Sensitivity Analysis for June 6 and 7, 2002</a:t>
            </a:r>
          </a:p>
          <a:p>
            <a:pPr lvl="1"/>
            <a:r>
              <a:rPr lang="en-US" dirty="0" smtClean="0"/>
              <a:t>Test impacts of number of emitters used to represent aircraft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676400"/>
          <a:ext cx="7759700" cy="268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963"/>
                <a:gridCol w="5109737"/>
              </a:tblGrid>
              <a:tr h="5426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Test Case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Aviation Emissions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TC1</a:t>
                      </a:r>
                      <a:endParaRPr lang="en-US" sz="2000" dirty="0"/>
                    </a:p>
                  </a:txBody>
                  <a:tcPr marT="45701" marB="45701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PinG</a:t>
                      </a:r>
                      <a:endParaRPr lang="en-US" sz="20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TC2</a:t>
                      </a:r>
                      <a:endParaRPr lang="en-US" sz="2000" dirty="0"/>
                    </a:p>
                  </a:txBody>
                  <a:tcPr marT="45701" marB="45701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TC3</a:t>
                      </a:r>
                      <a:endParaRPr lang="en-US" sz="2000" dirty="0"/>
                    </a:p>
                  </a:txBody>
                  <a:tcPr marT="45701" marB="45701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Traditional Representation (No</a:t>
                      </a:r>
                      <a:r>
                        <a:rPr lang="en-US" sz="2000" baseline="0" dirty="0" smtClean="0"/>
                        <a:t> PinG)</a:t>
                      </a:r>
                      <a:endParaRPr lang="en-US" sz="20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4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TC4</a:t>
                      </a:r>
                      <a:endParaRPr lang="en-US" sz="2000" dirty="0"/>
                    </a:p>
                  </a:txBody>
                  <a:tcPr marT="45701" marB="45701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PinG</a:t>
                      </a:r>
                      <a:r>
                        <a:rPr lang="en-US" sz="2000" dirty="0" smtClean="0"/>
                        <a:t> with Aerosol</a:t>
                      </a:r>
                      <a:r>
                        <a:rPr lang="en-US" sz="2000" baseline="0" dirty="0" smtClean="0"/>
                        <a:t> Dynamics Simulation Code (ADSC)</a:t>
                      </a:r>
                      <a:r>
                        <a:rPr lang="en-US" sz="2000" dirty="0" smtClean="0"/>
                        <a:t> inputs</a:t>
                      </a:r>
                      <a:endParaRPr lang="en-US" sz="2000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7013" y="73025"/>
            <a:ext cx="6935787" cy="917575"/>
          </a:xfrm>
        </p:spPr>
        <p:txBody>
          <a:bodyPr/>
          <a:lstStyle/>
          <a:p>
            <a:r>
              <a:rPr lang="en-US" dirty="0" smtClean="0"/>
              <a:t>Jun and Jul Average Aircraft Contributions to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5024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PinG </a:t>
            </a:r>
            <a:r>
              <a:rPr lang="en-US" dirty="0" smtClean="0"/>
              <a:t>(TC1-TC2) and </a:t>
            </a:r>
            <a:r>
              <a:rPr lang="en-US" dirty="0" smtClean="0">
                <a:solidFill>
                  <a:srgbClr val="FF0000"/>
                </a:solidFill>
              </a:rPr>
              <a:t>No PinG</a:t>
            </a:r>
            <a:r>
              <a:rPr lang="en-US" dirty="0" smtClean="0"/>
              <a:t> (TC3-TC2)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14338" y="1358900"/>
            <a:ext cx="3548062" cy="5029200"/>
          </a:xfrm>
        </p:spPr>
        <p:txBody>
          <a:bodyPr/>
          <a:lstStyle/>
          <a:p>
            <a:r>
              <a:rPr lang="en-US" dirty="0" smtClean="0"/>
              <a:t>Aircraft increase PM</a:t>
            </a:r>
            <a:r>
              <a:rPr lang="en-US" baseline="-25000" dirty="0" smtClean="0"/>
              <a:t>2.5</a:t>
            </a:r>
            <a:r>
              <a:rPr lang="en-US" dirty="0" smtClean="0"/>
              <a:t> throughout Atlanta metro area</a:t>
            </a:r>
          </a:p>
          <a:p>
            <a:r>
              <a:rPr lang="en-US" dirty="0" smtClean="0"/>
              <a:t>Increase of 0.236 µg/m</a:t>
            </a:r>
            <a:r>
              <a:rPr lang="en-US" baseline="30000" dirty="0" smtClean="0"/>
              <a:t>3</a:t>
            </a:r>
            <a:r>
              <a:rPr lang="en-US" dirty="0" smtClean="0"/>
              <a:t> at grid cell containing airport</a:t>
            </a:r>
          </a:p>
          <a:p>
            <a:r>
              <a:rPr lang="en-US" dirty="0" err="1" smtClean="0"/>
              <a:t>PinG</a:t>
            </a:r>
            <a:r>
              <a:rPr lang="en-US" dirty="0" smtClean="0"/>
              <a:t> aircraft contributions higher further downwind from airport than simulation without </a:t>
            </a:r>
            <a:r>
              <a:rPr lang="en-US" dirty="0" err="1" smtClean="0"/>
              <a:t>PinG</a:t>
            </a:r>
            <a:endParaRPr lang="en-US" dirty="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 l="668" t="19183" r="87207" b="8803"/>
          <a:stretch>
            <a:fillRect/>
          </a:stretch>
        </p:blipFill>
        <p:spPr bwMode="auto">
          <a:xfrm>
            <a:off x="8243249" y="1477582"/>
            <a:ext cx="846160" cy="436593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med" len="sm"/>
          </a:ln>
          <a:effectLst/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930624" y="203638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PinG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(TC1-TC2)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994794" y="4844668"/>
            <a:ext cx="1410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No PinG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TC3-TC2)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7008" t="20511" r="9758" b="7848"/>
          <a:stretch>
            <a:fillRect/>
          </a:stretch>
        </p:blipFill>
        <p:spPr bwMode="auto">
          <a:xfrm>
            <a:off x="5363572" y="1078173"/>
            <a:ext cx="28041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6371" t="20828" r="10395" b="7211"/>
          <a:stretch>
            <a:fillRect/>
          </a:stretch>
        </p:blipFill>
        <p:spPr bwMode="auto">
          <a:xfrm>
            <a:off x="5349923" y="3930556"/>
            <a:ext cx="27917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480179" y="3124200"/>
            <a:ext cx="2006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Rings indicate distances of 50-km, 75-km, and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100-km from airport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543245" y="1135018"/>
            <a:ext cx="2468880" cy="2468880"/>
            <a:chOff x="5543245" y="1135018"/>
            <a:chExt cx="2468880" cy="2468880"/>
          </a:xfrm>
        </p:grpSpPr>
        <p:sp>
          <p:nvSpPr>
            <p:cNvPr id="11" name="Oval 10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559165" y="3976074"/>
            <a:ext cx="2468880" cy="2468880"/>
            <a:chOff x="5543245" y="1135018"/>
            <a:chExt cx="2468880" cy="2468880"/>
          </a:xfrm>
        </p:grpSpPr>
        <p:sp>
          <p:nvSpPr>
            <p:cNvPr id="26" name="Oval 25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 </a:t>
            </a:r>
            <a:r>
              <a:rPr lang="en-US" dirty="0" smtClean="0">
                <a:solidFill>
                  <a:srgbClr val="FF0000"/>
                </a:solidFill>
              </a:rPr>
              <a:t>Compared to Traditional Representation </a:t>
            </a:r>
            <a:r>
              <a:rPr lang="en-US" dirty="0" smtClean="0"/>
              <a:t>(TC1-TC3)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3434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4470" t="20871" r="10826" b="6893"/>
          <a:stretch>
            <a:fillRect/>
          </a:stretch>
        </p:blipFill>
        <p:spPr bwMode="auto">
          <a:xfrm>
            <a:off x="5145206" y="3507474"/>
            <a:ext cx="2822833" cy="27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668" t="19183" r="87207" b="8803"/>
          <a:stretch>
            <a:fillRect/>
          </a:stretch>
        </p:blipFill>
        <p:spPr bwMode="auto">
          <a:xfrm>
            <a:off x="8200520" y="2961563"/>
            <a:ext cx="670524" cy="345970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med" len="sm"/>
          </a:ln>
          <a:effectLst/>
        </p:spPr>
      </p:pic>
      <p:grpSp>
        <p:nvGrpSpPr>
          <p:cNvPr id="2" name="Group 11"/>
          <p:cNvGrpSpPr/>
          <p:nvPr/>
        </p:nvGrpSpPr>
        <p:grpSpPr>
          <a:xfrm>
            <a:off x="5395389" y="3552986"/>
            <a:ext cx="2468880" cy="2468880"/>
            <a:chOff x="5543245" y="1135018"/>
            <a:chExt cx="2468880" cy="2468880"/>
          </a:xfrm>
        </p:grpSpPr>
        <p:sp>
          <p:nvSpPr>
            <p:cNvPr id="13" name="Oval 12"/>
            <p:cNvSpPr/>
            <p:nvPr/>
          </p:nvSpPr>
          <p:spPr bwMode="auto">
            <a:xfrm>
              <a:off x="6168781" y="1760554"/>
              <a:ext cx="1234440" cy="123444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966345" y="1558118"/>
              <a:ext cx="1629461" cy="1629461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75784" y="1967557"/>
              <a:ext cx="814730" cy="81473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5100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543245" y="1135018"/>
              <a:ext cx="2468880" cy="2468880"/>
            </a:xfrm>
            <a:prstGeom prst="ellipse">
              <a:avLst/>
            </a:prstGeom>
            <a:noFill/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sm" len="sm"/>
              <a:tailEnd type="none" w="med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4338" y="1358900"/>
            <a:ext cx="8313737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r>
              <a:rPr lang="en-US" sz="2400" kern="0" dirty="0" smtClean="0">
                <a:ea typeface="ＭＳ Ｐゴシック" charset="-128"/>
                <a:cs typeface="ＭＳ Ｐゴシック" charset="-128"/>
              </a:rPr>
              <a:t>PinG predicts higher impacts to PM</a:t>
            </a:r>
            <a:r>
              <a:rPr lang="en-US" sz="2400" kern="0" baseline="-25000" dirty="0" smtClean="0">
                <a:ea typeface="ＭＳ Ｐゴシック" charset="-128"/>
                <a:cs typeface="ＭＳ Ｐゴシック" charset="-128"/>
              </a:rPr>
              <a:t>2.5</a:t>
            </a:r>
            <a:r>
              <a:rPr lang="en-US" sz="2400" kern="0" dirty="0" smtClean="0">
                <a:ea typeface="ＭＳ Ｐゴシック" charset="-128"/>
                <a:cs typeface="ＭＳ Ｐゴシック" charset="-128"/>
              </a:rPr>
              <a:t> in the ATL area from aircraft emissions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Helvetica CY" charset="-52"/>
              <a:buChar char="•"/>
              <a:defRPr/>
            </a:pPr>
            <a:r>
              <a:rPr lang="en-US" sz="2400" kern="0" dirty="0" smtClean="0">
                <a:ea typeface="ＭＳ Ｐゴシック" charset="-128"/>
              </a:rPr>
              <a:t>Increases using </a:t>
            </a:r>
            <a:r>
              <a:rPr lang="en-US" sz="2400" kern="0" dirty="0" err="1" smtClean="0">
                <a:ea typeface="ＭＳ Ｐゴシック" charset="-128"/>
              </a:rPr>
              <a:t>PinG</a:t>
            </a:r>
            <a:r>
              <a:rPr lang="en-US" sz="2400" kern="0" dirty="0" smtClean="0">
                <a:ea typeface="ＭＳ Ｐゴシック" charset="-128"/>
              </a:rPr>
              <a:t> &gt; 2 </a:t>
            </a:r>
            <a:r>
              <a:rPr lang="en-US" sz="2400" kern="0" dirty="0" err="1" smtClean="0">
                <a:ea typeface="ＭＳ Ｐゴシック" charset="-128"/>
              </a:rPr>
              <a:t>ng</a:t>
            </a:r>
            <a:r>
              <a:rPr lang="en-US" sz="2400" kern="0" dirty="0" smtClean="0">
                <a:ea typeface="ＭＳ Ｐゴシック" charset="-128"/>
              </a:rPr>
              <a:t> typically within 50-km of airport but extend as far as 75-km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Helvetica CY" charset="-52"/>
              <a:buChar char="•"/>
            </a:pPr>
            <a:r>
              <a:rPr lang="en-US" sz="2400" kern="0" dirty="0" smtClean="0">
                <a:ea typeface="ＭＳ Ｐゴシック" charset="-128"/>
              </a:rPr>
              <a:t>In general, PinG predicts higher                       contributions from inorganic PM                               species and lower contributions                                        from primary PM species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 CY" charset="-52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50986" y="6172200"/>
            <a:ext cx="2101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June-July 2002 Average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000000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PARTNER_Pro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80" charset="0"/>
          </a:defRPr>
        </a:defPPr>
      </a:lstStyle>
    </a:lnDef>
  </a:objectDefaults>
  <a:extraClrSchemeLst>
    <a:extraClrScheme>
      <a:clrScheme name="PARTNER_Pro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_Proj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3715</TotalTime>
  <Words>1382</Words>
  <Application>Microsoft Office PowerPoint</Application>
  <PresentationFormat>On-screen Show (4:3)</PresentationFormat>
  <Paragraphs>198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Theme3</vt:lpstr>
      <vt:lpstr>An Enhanced Sub-grid Scale Approach to Characterize Air Quality Impacts of Aircraft Emissions at the Hartsfield-Jackson Atlanta International Airport</vt:lpstr>
      <vt:lpstr>Motivation </vt:lpstr>
      <vt:lpstr>CMAQ-AMSTERDAM Modeling Overview</vt:lpstr>
      <vt:lpstr>Emissions</vt:lpstr>
      <vt:lpstr>Aircraft Emissions Represented as Fixed Point Sources</vt:lpstr>
      <vt:lpstr>Hourly Contributions from Aircraft to PM2.5 Puff and Grid Concentrations on June 6, 2002</vt:lpstr>
      <vt:lpstr>CMAQ-AMSTERDAM Test Cases</vt:lpstr>
      <vt:lpstr>Jun and Jul Average Aircraft Contributions to PM2.5 Concentrations – PinG (TC1-TC2) and No PinG (TC3-TC2) </vt:lpstr>
      <vt:lpstr>PinG Compared to Traditional Representation (TC1-TC3)</vt:lpstr>
      <vt:lpstr>Model Evaluation</vt:lpstr>
      <vt:lpstr>Daily Average PM2.5 contributions from PinG and Non-PinG aircraft emissions</vt:lpstr>
      <vt:lpstr>Comparison of June 6, 2002 Hourly Grid Averaged vs Puff Averaged PM2.5 Concentrations at the Surface</vt:lpstr>
      <vt:lpstr>Difference in Daily Average PM2.5 when number of emitters increased by 2x and 4x</vt:lpstr>
      <vt:lpstr>Comparison of Grid Averaged vs Puff PM2.5 Contributions at the Surface for 1x, 2x, and emitters</vt:lpstr>
      <vt:lpstr>Next Steps – Using the Volatility Basis Set (VBS) to predict SOA</vt:lpstr>
      <vt:lpstr>ADSC, VBS spatiotemporal scales</vt:lpstr>
      <vt:lpstr>Conclusions</vt:lpstr>
      <vt:lpstr>Slide 18</vt:lpstr>
      <vt:lpstr>References</vt:lpstr>
    </vt:vector>
  </TitlesOfParts>
  <Company>The University of North Carolina at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Enhanced Sub-grid Scale Approach to Characterize Air Quality Impacts of Aircraft Emissions at the Hartsfield-Jackson Atlanta International Airport</dc:title>
  <dc:creator>Matt Woody</dc:creator>
  <cp:lastModifiedBy>Matt Woody</cp:lastModifiedBy>
  <cp:revision>222</cp:revision>
  <dcterms:created xsi:type="dcterms:W3CDTF">2011-09-22T11:15:16Z</dcterms:created>
  <dcterms:modified xsi:type="dcterms:W3CDTF">2011-10-25T03:08:20Z</dcterms:modified>
</cp:coreProperties>
</file>