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72" r:id="rId3"/>
    <p:sldId id="259" r:id="rId4"/>
    <p:sldId id="271" r:id="rId5"/>
    <p:sldId id="298" r:id="rId6"/>
    <p:sldId id="274" r:id="rId7"/>
    <p:sldId id="275" r:id="rId8"/>
    <p:sldId id="276" r:id="rId9"/>
    <p:sldId id="296" r:id="rId10"/>
    <p:sldId id="293" r:id="rId11"/>
    <p:sldId id="292" r:id="rId12"/>
    <p:sldId id="299" r:id="rId13"/>
    <p:sldId id="279" r:id="rId14"/>
    <p:sldId id="282" r:id="rId15"/>
    <p:sldId id="300" r:id="rId16"/>
    <p:sldId id="286" r:id="rId17"/>
    <p:sldId id="294" r:id="rId18"/>
    <p:sldId id="302" r:id="rId19"/>
    <p:sldId id="301" r:id="rId20"/>
    <p:sldId id="304" r:id="rId2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F69"/>
    <a:srgbClr val="0070B9"/>
    <a:srgbClr val="0B5A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9221" autoAdjust="0"/>
  </p:normalViewPr>
  <p:slideViewPr>
    <p:cSldViewPr>
      <p:cViewPr>
        <p:scale>
          <a:sx n="75" d="100"/>
          <a:sy n="75" d="100"/>
        </p:scale>
        <p:origin x="-14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3" y="0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ADD98F3-FE8C-462D-8BCC-DC8A236001AE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3" y="8838722"/>
            <a:ext cx="3042603" cy="465615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F4F9C04-BFB5-4BF9-9F27-6A6559AF8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7" tIns="46639" rIns="93277" bIns="4663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322" y="0"/>
            <a:ext cx="3042603" cy="46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7" tIns="46639" rIns="93277" bIns="4663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09" y="4420950"/>
            <a:ext cx="5147309" cy="418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7" tIns="46639" rIns="93277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312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7" tIns="46639" rIns="93277" bIns="4663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322" y="8840312"/>
            <a:ext cx="3042603" cy="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7" tIns="46639" rIns="93277" bIns="4663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698ADB73-AA9E-457F-8037-8689E131B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88C03-E32B-4CC7-8F92-600FCC5A8574}" type="slidenum">
              <a:rPr lang="en-US" smtClean="0">
                <a:ea typeface="ＭＳ Ｐゴシック"/>
                <a:cs typeface="ＭＳ Ｐゴシック"/>
              </a:rPr>
              <a:pPr/>
              <a:t>0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2DEDA-FE65-4FA9-8C25-347F6CBA6EC2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AA45A-33A8-47D8-B28E-3D15F05FD985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533A7-BA02-457D-8047-E7726B85AD6A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F5FE5-93E5-4D2E-80AA-14C8A6DBE432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415AC-FA5A-4FBC-BB1F-13E224B0A75F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8ADB73-AA9E-457F-8037-8689E131B4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147F8-1EE4-479F-B0B0-C8193D54FA72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ea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3A365-3AE6-4EDB-8B4F-04ABA8D3A846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43AFA-5A09-49A4-82F7-3B1E3241D12F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PA_Master Template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1" charset="-128"/>
              <a:cs typeface="+mn-cs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  <a:defRPr/>
            </a:pPr>
            <a:endParaRPr lang="en-US" sz="900" dirty="0">
              <a:solidFill>
                <a:schemeClr val="bg1"/>
              </a:solidFill>
              <a:ea typeface="ＭＳ Ｐゴシック" pitchFamily="1" charset="-128"/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895600" y="3581400"/>
            <a:ext cx="6248400" cy="16764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1" charset="-128"/>
              <a:cs typeface="+mn-cs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 userDrawn="1"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</p:spPr>
        <p:txBody>
          <a:bodyPr lIns="109728" tIns="109728" rIns="109728" bIns="10972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ea typeface="ＭＳ Ｐゴシック" pitchFamily="1" charset="-128"/>
                <a:cs typeface="+mn-cs"/>
              </a:rPr>
              <a:t>Photo image area measures 2” H x 6.93” W and can be masked by a collage strip of one, two or three images.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ea typeface="ＭＳ Ｐゴシック" pitchFamily="1" charset="-128"/>
                <a:cs typeface="+mn-cs"/>
              </a:rPr>
              <a:t>The photo image area is located 3.19” from left and 3.81” from top of page.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800" dirty="0">
                <a:ea typeface="ＭＳ Ｐゴシック" pitchFamily="1" charset="-128"/>
                <a:cs typeface="+mn-cs"/>
              </a:rPr>
              <a:t>Each image used in collage should be reduced or cropped to a maximum of 2” high, stroked with a 1.5 pt white frame and positioned edge-to-edge with accompanying images.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charset="0"/>
              <a:buNone/>
              <a:defRPr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AA94E6F9-A7CE-4088-85EF-FC49A754291C}" type="datetime4">
              <a:rPr lang="en-US"/>
              <a:pPr>
                <a:defRPr/>
              </a:pPr>
              <a:t>October 26, 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3112B-06F9-4771-B218-753AFBE7A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08150"/>
            <a:ext cx="1943100" cy="4235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1708150"/>
            <a:ext cx="5676900" cy="4235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280DD-5280-4964-96F2-A75137D4D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EE80-2B44-4104-B967-37E8650B52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7238" y="1708150"/>
            <a:ext cx="7772400" cy="423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55FD-3090-4837-B3AE-4A8C4B83F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1FD30-B565-4366-BACA-B874EEE8D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C9BB2-467D-445A-8AD9-1283830090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35A2-030F-4A11-8C0D-64518E0414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CE01-D908-4C42-8828-DD3C2EB5A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4FB9-211E-4F97-90DE-A167D0E060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57C33-60AA-4427-95E5-9E8715447A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57410-F9CB-4D69-B50C-4C7833ED4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35F21-A856-4C01-8758-03F32F05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EPA_Master Template_B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1708150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2165350"/>
            <a:ext cx="77724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070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ea typeface="ＭＳ Ｐゴシック" pitchFamily="1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bg1"/>
                </a:solidFill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5B27B31C-9039-4706-93C9-8C8700AF2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rgbClr val="0070B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  <a:cs typeface="ＭＳ Ｐゴシック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70B9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C7BB0C-10DF-4F3F-920E-08B14AE82409}" type="datetime4">
              <a:rPr lang="en-US" smtClean="0">
                <a:ea typeface="ＭＳ Ｐゴシック"/>
                <a:cs typeface="ＭＳ Ｐゴシック"/>
              </a:rPr>
              <a:pPr/>
              <a:t>October 26, 2011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6000750" cy="2603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dirty="0" smtClean="0"/>
              <a:t>Heather Simon, Kristen Foley, Sharon Phillips, Norm </a:t>
            </a:r>
            <a:r>
              <a:rPr lang="en-US" dirty="0" err="1" smtClean="0"/>
              <a:t>Possiel</a:t>
            </a:r>
            <a:r>
              <a:rPr lang="en-US" smtClean="0"/>
              <a:t>, Shawn Roselle, Prakash Bhave</a:t>
            </a:r>
          </a:p>
        </p:txBody>
      </p:sp>
      <p:sp>
        <p:nvSpPr>
          <p:cNvPr id="17413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Policy-driven priorities for improvements to the CMAQ photochemical modeling system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5882" t="6291" b="11926"/>
          <a:stretch>
            <a:fillRect/>
          </a:stretch>
        </p:blipFill>
        <p:spPr bwMode="auto">
          <a:xfrm>
            <a:off x="2667000" y="3581400"/>
            <a:ext cx="4876800" cy="2695575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Ozone: High wintertime ozone event </a:t>
            </a:r>
            <a:br>
              <a:rPr lang="en-US" sz="2400" smtClean="0"/>
            </a:br>
            <a:endParaRPr lang="en-US" sz="2400" smtClean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E2D7AD-22B5-4938-8322-D5A71904C664}" type="slidenum">
              <a:rPr lang="en-US" smtClean="0"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" y="3276600"/>
            <a:ext cx="9096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143000"/>
            <a:ext cx="3536950" cy="2063750"/>
          </a:xfrm>
        </p:spPr>
      </p:pic>
      <p:sp>
        <p:nvSpPr>
          <p:cNvPr id="6" name="TextBox 5"/>
          <p:cNvSpPr txBox="1"/>
          <p:nvPr/>
        </p:nvSpPr>
        <p:spPr>
          <a:xfrm>
            <a:off x="457200" y="1447800"/>
            <a:ext cx="4191000" cy="156966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1600" dirty="0"/>
              <a:t>  High ozone episode in Feb 2006 in Sublet County WY </a:t>
            </a:r>
            <a:r>
              <a:rPr lang="en-US" sz="1600" dirty="0" smtClean="0"/>
              <a:t>associated with emissions </a:t>
            </a:r>
            <a:r>
              <a:rPr lang="en-US" sz="1600" dirty="0"/>
              <a:t>from oil and gas drilling.  </a:t>
            </a:r>
          </a:p>
          <a:p>
            <a:pPr eaLnBrk="0" hangingPunct="0">
              <a:buFontTx/>
              <a:buChar char="•"/>
            </a:pPr>
            <a:r>
              <a:rPr lang="en-US" sz="1600" dirty="0"/>
              <a:t>  Improved </a:t>
            </a:r>
            <a:r>
              <a:rPr lang="en-US" sz="1600" dirty="0" smtClean="0"/>
              <a:t>predictions of peak ozone: </a:t>
            </a:r>
            <a:r>
              <a:rPr lang="en-US" sz="1600" dirty="0" err="1"/>
              <a:t>albedo</a:t>
            </a:r>
            <a:r>
              <a:rPr lang="en-US" sz="1600" dirty="0"/>
              <a:t> effects from snow + new stable boundary layer scheme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1371600" y="3200400"/>
            <a:ext cx="6858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Hourly O</a:t>
            </a:r>
            <a:r>
              <a:rPr lang="en-US" sz="1800" baseline="-25000"/>
              <a:t>3</a:t>
            </a:r>
            <a:r>
              <a:rPr lang="en-US" sz="1800"/>
              <a:t> data for Feb. 2006 at two AQS sites in WY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219200" y="3683000"/>
            <a:ext cx="1752600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/>
              <a:t>Observed</a:t>
            </a:r>
          </a:p>
          <a:p>
            <a:pPr eaLnBrk="0" hangingPunct="0"/>
            <a:r>
              <a:rPr lang="en-US" sz="1200" b="1">
                <a:solidFill>
                  <a:srgbClr val="FF0000"/>
                </a:solidFill>
              </a:rPr>
              <a:t>CMAQv4.7.1</a:t>
            </a:r>
          </a:p>
          <a:p>
            <a:pPr eaLnBrk="0" hangingPunct="0"/>
            <a:r>
              <a:rPr lang="en-US" sz="1200" b="1">
                <a:solidFill>
                  <a:srgbClr val="0000FF"/>
                </a:solidFill>
              </a:rPr>
              <a:t>CMAQv5.0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467600" y="3886200"/>
            <a:ext cx="1066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573600-4DF7-4786-B4CF-5D95CEE67845}" type="slidenum">
              <a:rPr lang="en-US" smtClean="0">
                <a:ea typeface="ＭＳ Ｐゴシック"/>
                <a:cs typeface="ＭＳ Ｐゴシック"/>
              </a:rPr>
              <a:pPr/>
              <a:t>10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2057400" y="3048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Ozone: High wintertime ozone event </a:t>
            </a:r>
            <a:br>
              <a:rPr lang="en-US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</a:br>
            <a:endParaRPr lang="en-US" b="1" kern="0" dirty="0">
              <a:solidFill>
                <a:srgbClr val="0070B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3" cstate="print"/>
          <a:srcRect t="7997"/>
          <a:stretch>
            <a:fillRect/>
          </a:stretch>
        </p:blipFill>
        <p:spPr bwMode="auto">
          <a:xfrm>
            <a:off x="838200" y="1702475"/>
            <a:ext cx="74088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6808788" y="2328863"/>
            <a:ext cx="1066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1778000" y="2176463"/>
            <a:ext cx="1752600" cy="547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/>
              <a:t>Observed</a:t>
            </a:r>
          </a:p>
          <a:p>
            <a:pPr eaLnBrk="0" hangingPunct="0"/>
            <a:r>
              <a:rPr lang="en-US" sz="1200" b="1">
                <a:solidFill>
                  <a:srgbClr val="FF0000"/>
                </a:solidFill>
              </a:rPr>
              <a:t>CMAQv4.7.1</a:t>
            </a:r>
          </a:p>
          <a:p>
            <a:pPr eaLnBrk="0" hangingPunct="0"/>
            <a:r>
              <a:rPr lang="en-US" sz="1200" b="1">
                <a:solidFill>
                  <a:srgbClr val="0000FF"/>
                </a:solidFill>
              </a:rPr>
              <a:t>CMAQv5.0</a:t>
            </a:r>
          </a:p>
        </p:txBody>
      </p:sp>
      <p:sp>
        <p:nvSpPr>
          <p:cNvPr id="34823" name="TextBox 15"/>
          <p:cNvSpPr txBox="1">
            <a:spLocks noChangeArrowheads="1"/>
          </p:cNvSpPr>
          <p:nvPr/>
        </p:nvSpPr>
        <p:spPr bwMode="auto">
          <a:xfrm>
            <a:off x="1295400" y="1397675"/>
            <a:ext cx="68595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Hourly NO</a:t>
            </a:r>
            <a:r>
              <a:rPr lang="en-US" sz="1800" baseline="-25000"/>
              <a:t>x</a:t>
            </a:r>
            <a:r>
              <a:rPr lang="en-US" sz="1800"/>
              <a:t> data for Feb. 2006 at two AQS sites in WY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4369475"/>
            <a:ext cx="6324600" cy="203132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 smtClean="0"/>
              <a:t>Correct </a:t>
            </a:r>
            <a:r>
              <a:rPr lang="en-US" sz="1800" dirty="0" err="1" smtClean="0"/>
              <a:t>NOx</a:t>
            </a:r>
            <a:r>
              <a:rPr lang="en-US" sz="1800" dirty="0" smtClean="0"/>
              <a:t> concentrations are needed before these types of wintertime ozone events can be adequately modeled.  Focus future efforts on:</a:t>
            </a:r>
          </a:p>
          <a:p>
            <a:pPr eaLnBrk="0" hangingPunct="0"/>
            <a:r>
              <a:rPr lang="en-US" sz="1800" dirty="0" smtClean="0"/>
              <a:t>	-Characterizing emissions in oil and gas drilling 	regions</a:t>
            </a:r>
          </a:p>
          <a:p>
            <a:pPr eaLnBrk="0" hangingPunct="0"/>
            <a:r>
              <a:rPr lang="en-US" sz="1800" dirty="0" smtClean="0"/>
              <a:t>	-Evaluation of CMAQ’s ability to predict stable 	wintertime meteorology during these episodes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304800"/>
          </a:xfrm>
        </p:spPr>
        <p:txBody>
          <a:bodyPr/>
          <a:lstStyle/>
          <a:p>
            <a:r>
              <a:rPr lang="en-US" sz="2800" dirty="0" smtClean="0"/>
              <a:t>Particulate Matter: </a:t>
            </a:r>
            <a:br>
              <a:rPr lang="en-US" sz="2800" dirty="0" smtClean="0"/>
            </a:br>
            <a:r>
              <a:rPr lang="en-US" sz="2800" dirty="0" smtClean="0"/>
              <a:t>Relevant rules/regulatory activities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0" y="1371600"/>
          <a:ext cx="7772400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990600"/>
                <a:gridCol w="914400"/>
                <a:gridCol w="914400"/>
                <a:gridCol w="914400"/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Regulatory Activity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PM</a:t>
                      </a:r>
                      <a:r>
                        <a:rPr lang="en-US" baseline="0" dirty="0" smtClean="0"/>
                        <a:t> Constituent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Primary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Sulfate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Nitrate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 PM NAAQS</a:t>
                      </a:r>
                      <a:r>
                        <a:rPr lang="en-US" baseline="0" dirty="0" smtClean="0"/>
                        <a:t> evaluation/standard setting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of the current</a:t>
                      </a:r>
                      <a:r>
                        <a:rPr lang="en-US" baseline="0" dirty="0" smtClean="0"/>
                        <a:t> and future PM NAAQS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Cross</a:t>
                      </a:r>
                      <a:r>
                        <a:rPr lang="en-US" baseline="0" dirty="0" smtClean="0"/>
                        <a:t>-State Air Pollution Rule (CSAPR)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OTAQ:</a:t>
                      </a:r>
                      <a:r>
                        <a:rPr lang="en-US" baseline="0" dirty="0" smtClean="0"/>
                        <a:t> Heavy-Duty and Light-Duty Greenhouse Gas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OTAQ:</a:t>
                      </a:r>
                      <a:r>
                        <a:rPr lang="en-US" baseline="0" dirty="0" smtClean="0"/>
                        <a:t> Tier 3 Rule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Mercury and Air Toxics Rule (MATS)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Air Pollution Assessment (NAPA)*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E302-4766-40C4-AEEF-4361B2877C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273225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*Designed as multi-pollutant version of the National Air Toxics Assessment  (NATA).  Includes ozone and HAPs.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705600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Sulfate :  Summertime underestimation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3E51C2-7AAE-49C9-9E4A-6F12D835A3B2}" type="slidenum">
              <a:rPr lang="en-US" smtClean="0">
                <a:ea typeface="ＭＳ Ｐゴシック"/>
                <a:cs typeface="ＭＳ Ｐゴシック"/>
              </a:rPr>
              <a:pPr/>
              <a:t>12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37893" name="Content Placeholder 6" descr="V5dp2_Final_Base_SO4_All_All_564837_spatialplot_DIFF.png"/>
          <p:cNvPicPr>
            <a:picLocks noChangeAspect="1"/>
          </p:cNvPicPr>
          <p:nvPr/>
        </p:nvPicPr>
        <p:blipFill>
          <a:blip r:embed="rId3" cstate="print"/>
          <a:srcRect t="21234" b="15294"/>
          <a:stretch>
            <a:fillRect/>
          </a:stretch>
        </p:blipFill>
        <p:spPr bwMode="auto">
          <a:xfrm>
            <a:off x="838200" y="1524000"/>
            <a:ext cx="77724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2032000" y="1219200"/>
            <a:ext cx="49530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/>
              <a:t>CMAQv5.0 July/August Average Modeled – Observed SO</a:t>
            </a:r>
            <a:r>
              <a:rPr lang="en-US" sz="1200" b="1" baseline="-25000"/>
              <a:t>4</a:t>
            </a:r>
            <a:r>
              <a:rPr lang="en-US" sz="1200" b="1"/>
              <a:t> (µg/m</a:t>
            </a:r>
            <a:r>
              <a:rPr lang="en-US" sz="1200" b="1" baseline="30000"/>
              <a:t>3</a:t>
            </a:r>
            <a:r>
              <a:rPr lang="en-US" sz="1200" b="1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315200" cy="92333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US" sz="1800" dirty="0" smtClean="0"/>
              <a:t>Cloud module improvements in CMAQv4.7.1 led to increased summertime sulfate (due to increased convective cloud activity) but underestimation still persists in CMAQv5.0.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30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Sulfate : </a:t>
            </a:r>
            <a:br>
              <a:rPr lang="en-US" sz="2800" dirty="0" smtClean="0"/>
            </a:br>
            <a:r>
              <a:rPr lang="en-US" sz="2800" dirty="0" smtClean="0"/>
              <a:t>Future needs and data gaps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Better representation of convective clouds clouds:</a:t>
            </a:r>
          </a:p>
          <a:p>
            <a:pPr lvl="1" eaLnBrk="1" hangingPunct="1"/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 et al (2009) report MM5/CMAQv4.6</a:t>
            </a:r>
          </a:p>
          <a:p>
            <a:pPr lvl="2" eaLnBrk="1" hangingPunct="1"/>
            <a:r>
              <a:rPr lang="en-US" dirty="0" err="1" smtClean="0"/>
              <a:t>Underpredicts</a:t>
            </a:r>
            <a:r>
              <a:rPr lang="en-US" dirty="0" smtClean="0"/>
              <a:t> cloud cover events (especially for broken cloud conditions)</a:t>
            </a:r>
          </a:p>
          <a:p>
            <a:pPr lvl="2" eaLnBrk="1" hangingPunct="1"/>
            <a:r>
              <a:rPr lang="en-US" dirty="0" err="1" smtClean="0"/>
              <a:t>Overpredicts</a:t>
            </a:r>
            <a:r>
              <a:rPr lang="en-US" dirty="0" smtClean="0"/>
              <a:t> cloud water content</a:t>
            </a:r>
          </a:p>
          <a:p>
            <a:pPr lvl="2" eaLnBrk="1" hangingPunct="1"/>
            <a:r>
              <a:rPr lang="en-US" dirty="0" err="1" smtClean="0"/>
              <a:t>Overpredicts</a:t>
            </a:r>
            <a:r>
              <a:rPr lang="en-US" dirty="0" smtClean="0"/>
              <a:t> precipitating cloud fraction </a:t>
            </a:r>
            <a:r>
              <a:rPr lang="en-US" dirty="0" smtClean="0">
                <a:sym typeface="Wingdings" pitchFamily="2" charset="2"/>
              </a:rPr>
              <a:t> too much sulfate wet deposition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Review and further analysis of these findings is necessary</a:t>
            </a:r>
          </a:p>
          <a:p>
            <a:pPr eaLnBrk="1" hangingPunct="1"/>
            <a:r>
              <a:rPr lang="en-US" dirty="0" smtClean="0"/>
              <a:t>Comprehensive review of gas- and aqueous-phase sulfate formation pathways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D43CDE-4CBC-4860-9376-A00C23147EC5}" type="slidenum">
              <a:rPr lang="en-US" smtClean="0"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19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Chao Luo, </a:t>
            </a:r>
            <a:r>
              <a:rPr lang="de-DE" sz="1600" u="sng" dirty="0" smtClean="0"/>
              <a:t>Yuhang Wang</a:t>
            </a:r>
            <a:r>
              <a:rPr lang="de-DE" sz="1600" dirty="0" smtClean="0"/>
              <a:t>, Stephen Mueller, and Eladio Knipping, </a:t>
            </a:r>
            <a:r>
              <a:rPr lang="en-US" sz="1600" dirty="0" smtClean="0"/>
              <a:t>Evaluation of sulfate simulations using CMAQ version 4.6: The role of cloud, CMAS, 2009</a:t>
            </a:r>
            <a:endParaRPr lang="de-DE" sz="16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705600" cy="914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Nitrate: Spring overestimation improved with new bi-directional flux system for NH3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F92E07-D934-496F-B41D-CB81EB4030AF}" type="slidenum">
              <a:rPr lang="en-US" smtClean="0">
                <a:ea typeface="ＭＳ Ｐゴシック"/>
                <a:cs typeface="ＭＳ Ｐゴシック"/>
              </a:rPr>
              <a:pPr/>
              <a:t>14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19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81" t="9517" r="2870" b="12727"/>
          <a:stretch>
            <a:fillRect/>
          </a:stretch>
        </p:blipFill>
        <p:spPr>
          <a:xfrm>
            <a:off x="1143001" y="1143000"/>
            <a:ext cx="5362331" cy="2914363"/>
          </a:xfrm>
          <a:noFill/>
        </p:spPr>
      </p:pic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6553200" y="1524000"/>
            <a:ext cx="21336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/>
              <a:t>CMAQv4.7.1 Spring </a:t>
            </a:r>
            <a:r>
              <a:rPr lang="en-US" sz="1600" b="1" dirty="0" smtClean="0"/>
              <a:t>NO</a:t>
            </a:r>
            <a:r>
              <a:rPr lang="en-US" sz="1600" b="1" baseline="-25000" dirty="0" smtClean="0"/>
              <a:t>3 </a:t>
            </a:r>
            <a:r>
              <a:rPr lang="en-US" sz="1600" b="1" dirty="0" smtClean="0"/>
              <a:t> bias (µg/m</a:t>
            </a:r>
            <a:r>
              <a:rPr lang="en-US" sz="1600" b="1" baseline="30000" dirty="0" smtClean="0"/>
              <a:t>3</a:t>
            </a:r>
            <a:r>
              <a:rPr lang="en-US" sz="1600" b="1" dirty="0"/>
              <a:t>)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6401" t="11111" r="2649" b="12500"/>
          <a:stretch>
            <a:fillRect/>
          </a:stretch>
        </p:blipFill>
        <p:spPr bwMode="auto">
          <a:xfrm>
            <a:off x="1143000" y="4038600"/>
            <a:ext cx="5362390" cy="286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553200" y="4520625"/>
            <a:ext cx="21336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 smtClean="0"/>
              <a:t>CMAQv5.0bi-di </a:t>
            </a:r>
            <a:r>
              <a:rPr lang="en-US" sz="1600" b="1" dirty="0"/>
              <a:t>Spring </a:t>
            </a:r>
            <a:r>
              <a:rPr lang="en-US" sz="1600" b="1" dirty="0" smtClean="0"/>
              <a:t>NO</a:t>
            </a:r>
            <a:r>
              <a:rPr lang="en-US" sz="1600" b="1" baseline="-25000" dirty="0" smtClean="0"/>
              <a:t>3 </a:t>
            </a:r>
            <a:r>
              <a:rPr lang="en-US" sz="1600" b="1" dirty="0" smtClean="0"/>
              <a:t> bias (µg/m</a:t>
            </a:r>
            <a:r>
              <a:rPr lang="en-US" sz="1600" b="1" baseline="30000" dirty="0" smtClean="0"/>
              <a:t>3</a:t>
            </a:r>
            <a:r>
              <a:rPr lang="en-US" sz="1600" b="1" dirty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0B2861-EB76-47E2-8F9F-AEE6AFEF2943}" type="slidenum">
              <a:rPr lang="en-US" smtClean="0"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4608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447800"/>
            <a:ext cx="4343400" cy="4343400"/>
          </a:xfrm>
        </p:spPr>
      </p:pic>
      <p:pic>
        <p:nvPicPr>
          <p:cNvPr id="4608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1447800"/>
            <a:ext cx="4343400" cy="4343400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2286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kern="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Nitrate: Impact of new bi-directional flux system for NH</a:t>
            </a:r>
            <a:r>
              <a:rPr lang="en-US" b="1" kern="0" baseline="-25000" dirty="0">
                <a:solidFill>
                  <a:srgbClr val="0070B9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6096000" y="2133600"/>
            <a:ext cx="685800" cy="2667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72400" y="1905000"/>
            <a:ext cx="685800" cy="2667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30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Nitrate: </a:t>
            </a:r>
            <a:br>
              <a:rPr lang="en-US" sz="2800" dirty="0" smtClean="0"/>
            </a:br>
            <a:r>
              <a:rPr lang="en-US" sz="2800" dirty="0" smtClean="0"/>
              <a:t>Unresolved performance issue</a:t>
            </a:r>
          </a:p>
        </p:txBody>
      </p:sp>
      <p:pic>
        <p:nvPicPr>
          <p:cNvPr id="48130" name="Content Placeholder 4" descr="Utah_timeseries_ni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90688"/>
            <a:ext cx="6096000" cy="4710112"/>
          </a:xfrm>
        </p:spPr>
      </p:pic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3595D3-7ACE-4EFF-AC8A-A80EDC3E4C48}" type="slidenum">
              <a:rPr lang="en-US" smtClean="0"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6553200" y="2468563"/>
            <a:ext cx="2438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dirty="0"/>
              <a:t>Poor representation of cold pool meteorology </a:t>
            </a:r>
            <a:r>
              <a:rPr lang="en-US" sz="1600" dirty="0" smtClean="0"/>
              <a:t>contributes to </a:t>
            </a:r>
            <a:r>
              <a:rPr lang="en-US" sz="1600" dirty="0"/>
              <a:t>model under-estimates for high wintertime PM episodes in the inter-mountain west (Baker et al, 2011)</a:t>
            </a:r>
          </a:p>
          <a:p>
            <a:pPr eaLnBrk="0" hangingPunct="0"/>
            <a:endParaRPr lang="en-US" sz="1600" dirty="0"/>
          </a:p>
          <a:p>
            <a:pPr eaLnBrk="0" hangingPunct="0"/>
            <a:r>
              <a:rPr lang="en-US" sz="1200" dirty="0"/>
              <a:t>Baker, K.R., Simon, H., Kelly, J.T. (2011), Challenges to Modeling “Cold Pool” Meteorology Associated with High Pollution Episodes, ES&amp;T, 44(17), 7118-7119.</a:t>
            </a:r>
          </a:p>
        </p:txBody>
      </p:sp>
      <p:sp>
        <p:nvSpPr>
          <p:cNvPr id="48133" name="TextBox 7"/>
          <p:cNvSpPr txBox="1">
            <a:spLocks noChangeArrowheads="1"/>
          </p:cNvSpPr>
          <p:nvPr/>
        </p:nvSpPr>
        <p:spPr bwMode="auto">
          <a:xfrm>
            <a:off x="1295400" y="1447800"/>
            <a:ext cx="4953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Salt Lake City, UT: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6934200" cy="990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Summary: </a:t>
            </a:r>
            <a:r>
              <a:rPr lang="en-US" sz="2400" dirty="0" smtClean="0"/>
              <a:t>Recent CMAQ improvements </a:t>
            </a:r>
            <a:r>
              <a:rPr lang="en-US" sz="2400" dirty="0" smtClean="0"/>
              <a:t>and </a:t>
            </a:r>
            <a:r>
              <a:rPr lang="en-US" sz="2400" dirty="0" smtClean="0"/>
              <a:t>potential areas for community contributions</a:t>
            </a:r>
            <a:endParaRPr lang="en-US" sz="2400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261F18-8A46-4865-A2E7-C8364EC710F1}" type="slidenum">
              <a:rPr lang="en-US" smtClean="0"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50498" name="Group 322"/>
          <p:cNvGraphicFramePr>
            <a:graphicFrameLocks noGrp="1"/>
          </p:cNvGraphicFramePr>
          <p:nvPr/>
        </p:nvGraphicFramePr>
        <p:xfrm>
          <a:off x="419100" y="1384300"/>
          <a:ext cx="8445500" cy="4480560"/>
        </p:xfrm>
        <a:graphic>
          <a:graphicData uri="http://schemas.openxmlformats.org/drawingml/2006/table">
            <a:tbl>
              <a:tblPr/>
              <a:tblGrid>
                <a:gridCol w="1219200"/>
                <a:gridCol w="3416300"/>
                <a:gridCol w="38100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Pollutant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Performance Improvements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Remaining Needs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DDE1"/>
                    </a:solidFill>
                  </a:tcPr>
                </a:tc>
              </a:tr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Ozone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Bias decreased in average summertime max 8hr ozone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Underestimation still an issue for higher observed ozone levels, especially in the SE and Gulf regions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31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Predictions of peak ozone during wintertime episodes improved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  <a:sym typeface="Wingdings" pitchFamily="2" charset="2"/>
                        </a:rPr>
                        <a:t>Need more accurate emissions from oil and gas drilling operations to capture peak wintertime events in Western states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Sulfate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Cloud improvements increase summertime SO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4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in v4.7.1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Underestimation persists and more cloud model development is needed in met and air quality models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Nitrate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Bidirectional flux model for NH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 greatly improved spring and autumn overestimation of NO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ＭＳ Ｐゴシック"/>
                          <a:sym typeface="Wingdings" pitchFamily="2" charset="2"/>
                        </a:rPr>
                        <a:t>High wintertime nitrate events are still not captured due to poor performance of meteorological models during stagnant cold pool conditions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70B9"/>
                        </a:buClr>
                        <a:buSzPct val="90000"/>
                        <a:buFont typeface="Times" pitchFamily="18" charset="0"/>
                        <a:buNone/>
                        <a:tabLst/>
                      </a:pPr>
                      <a:endParaRPr kumimoji="0" lang="en-US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1FD30-B565-4366-BACA-B874EEE8DD2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2433638" y="304800"/>
            <a:ext cx="6253162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Model development and evaluation cycle</a:t>
            </a:r>
          </a:p>
        </p:txBody>
      </p:sp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B76802-2400-43B9-98A3-5A08E690EEC0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19459" name="Group 10"/>
          <p:cNvGrpSpPr>
            <a:grpSpLocks/>
          </p:cNvGrpSpPr>
          <p:nvPr/>
        </p:nvGrpSpPr>
        <p:grpSpPr bwMode="auto">
          <a:xfrm>
            <a:off x="685800" y="1447800"/>
            <a:ext cx="2438400" cy="1371600"/>
            <a:chOff x="685800" y="1447800"/>
            <a:chExt cx="2438400" cy="1371600"/>
          </a:xfrm>
        </p:grpSpPr>
        <p:sp>
          <p:nvSpPr>
            <p:cNvPr id="4" name="Flowchart: Process 3"/>
            <p:cNvSpPr/>
            <p:nvPr/>
          </p:nvSpPr>
          <p:spPr bwMode="auto">
            <a:xfrm>
              <a:off x="685800" y="1447800"/>
              <a:ext cx="2438400" cy="1371600"/>
            </a:xfrm>
            <a:prstGeom prst="flowChartProcess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9480" name="TextBox 8"/>
            <p:cNvSpPr txBox="1">
              <a:spLocks noChangeArrowheads="1"/>
            </p:cNvSpPr>
            <p:nvPr/>
          </p:nvSpPr>
          <p:spPr bwMode="auto">
            <a:xfrm>
              <a:off x="685800" y="1828800"/>
              <a:ext cx="2438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Model Updates</a:t>
              </a:r>
            </a:p>
          </p:txBody>
        </p:sp>
      </p:grpSp>
      <p:grpSp>
        <p:nvGrpSpPr>
          <p:cNvPr id="19460" name="Group 11"/>
          <p:cNvGrpSpPr>
            <a:grpSpLocks/>
          </p:cNvGrpSpPr>
          <p:nvPr/>
        </p:nvGrpSpPr>
        <p:grpSpPr bwMode="auto">
          <a:xfrm>
            <a:off x="5715000" y="1447800"/>
            <a:ext cx="2438400" cy="1371600"/>
            <a:chOff x="5715000" y="1447800"/>
            <a:chExt cx="2438400" cy="1371600"/>
          </a:xfrm>
        </p:grpSpPr>
        <p:sp>
          <p:nvSpPr>
            <p:cNvPr id="5" name="Flowchart: Process 4"/>
            <p:cNvSpPr/>
            <p:nvPr/>
          </p:nvSpPr>
          <p:spPr bwMode="auto">
            <a:xfrm>
              <a:off x="5715000" y="1447800"/>
              <a:ext cx="2438400" cy="1371600"/>
            </a:xfrm>
            <a:prstGeom prst="flowChartProcess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9478" name="TextBox 9"/>
            <p:cNvSpPr txBox="1">
              <a:spLocks noChangeArrowheads="1"/>
            </p:cNvSpPr>
            <p:nvPr/>
          </p:nvSpPr>
          <p:spPr bwMode="auto">
            <a:xfrm>
              <a:off x="5715000" y="1676400"/>
              <a:ext cx="2438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Model Evaluation</a:t>
              </a:r>
            </a:p>
          </p:txBody>
        </p:sp>
      </p:grp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3124200" y="3371850"/>
            <a:ext cx="2514600" cy="971550"/>
            <a:chOff x="3124200" y="3371850"/>
            <a:chExt cx="2514600" cy="971550"/>
          </a:xfrm>
        </p:grpSpPr>
        <p:sp>
          <p:nvSpPr>
            <p:cNvPr id="6" name="Flowchart: Alternate Process 5"/>
            <p:cNvSpPr/>
            <p:nvPr/>
          </p:nvSpPr>
          <p:spPr bwMode="auto">
            <a:xfrm>
              <a:off x="3124200" y="3371850"/>
              <a:ext cx="2514600" cy="97155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9476" name="TextBox 12"/>
            <p:cNvSpPr txBox="1">
              <a:spLocks noChangeArrowheads="1"/>
            </p:cNvSpPr>
            <p:nvPr/>
          </p:nvSpPr>
          <p:spPr bwMode="auto">
            <a:xfrm>
              <a:off x="3124200" y="3429000"/>
              <a:ext cx="2514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New Scientific Understanding</a:t>
              </a:r>
            </a:p>
          </p:txBody>
        </p:sp>
      </p:grpSp>
      <p:grpSp>
        <p:nvGrpSpPr>
          <p:cNvPr id="19462" name="Group 16"/>
          <p:cNvGrpSpPr>
            <a:grpSpLocks/>
          </p:cNvGrpSpPr>
          <p:nvPr/>
        </p:nvGrpSpPr>
        <p:grpSpPr bwMode="auto">
          <a:xfrm>
            <a:off x="3048000" y="4514850"/>
            <a:ext cx="2667000" cy="971550"/>
            <a:chOff x="3048000" y="4514850"/>
            <a:chExt cx="2667000" cy="971550"/>
          </a:xfrm>
        </p:grpSpPr>
        <p:sp>
          <p:nvSpPr>
            <p:cNvPr id="7" name="Flowchart: Alternate Process 6"/>
            <p:cNvSpPr/>
            <p:nvPr/>
          </p:nvSpPr>
          <p:spPr bwMode="auto">
            <a:xfrm>
              <a:off x="3124200" y="4514850"/>
              <a:ext cx="2514600" cy="97155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9474" name="TextBox 13"/>
            <p:cNvSpPr txBox="1">
              <a:spLocks noChangeArrowheads="1"/>
            </p:cNvSpPr>
            <p:nvPr/>
          </p:nvSpPr>
          <p:spPr bwMode="auto">
            <a:xfrm>
              <a:off x="3048000" y="4572000"/>
              <a:ext cx="26670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More Realistic Parameterizations</a:t>
              </a:r>
            </a:p>
          </p:txBody>
        </p:sp>
      </p:grp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3124200" y="5638800"/>
            <a:ext cx="2514600" cy="971550"/>
            <a:chOff x="3124200" y="5638800"/>
            <a:chExt cx="2514600" cy="971550"/>
          </a:xfrm>
        </p:grpSpPr>
        <p:sp>
          <p:nvSpPr>
            <p:cNvPr id="8" name="Flowchart: Alternate Process 7"/>
            <p:cNvSpPr/>
            <p:nvPr/>
          </p:nvSpPr>
          <p:spPr bwMode="auto">
            <a:xfrm>
              <a:off x="3124200" y="5638800"/>
              <a:ext cx="2514600" cy="971550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ＭＳ Ｐゴシック" pitchFamily="1" charset="-128"/>
                <a:cs typeface="+mn-cs"/>
              </a:endParaRPr>
            </a:p>
          </p:txBody>
        </p:sp>
        <p:sp>
          <p:nvSpPr>
            <p:cNvPr id="19472" name="TextBox 14"/>
            <p:cNvSpPr txBox="1">
              <a:spLocks noChangeArrowheads="1"/>
            </p:cNvSpPr>
            <p:nvPr/>
          </p:nvSpPr>
          <p:spPr bwMode="auto">
            <a:xfrm>
              <a:off x="3124200" y="5715000"/>
              <a:ext cx="2514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Improved Model Inputs</a:t>
              </a:r>
            </a:p>
          </p:txBody>
        </p:sp>
      </p:grpSp>
      <p:cxnSp>
        <p:nvCxnSpPr>
          <p:cNvPr id="19464" name="Straight Arrow Connector 23"/>
          <p:cNvCxnSpPr>
            <a:cxnSpLocks noChangeShapeType="1"/>
          </p:cNvCxnSpPr>
          <p:nvPr/>
        </p:nvCxnSpPr>
        <p:spPr bwMode="auto">
          <a:xfrm>
            <a:off x="3352800" y="2133600"/>
            <a:ext cx="2057400" cy="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5" name="Shape 29"/>
          <p:cNvCxnSpPr>
            <a:cxnSpLocks noChangeShapeType="1"/>
          </p:cNvCxnSpPr>
          <p:nvPr/>
        </p:nvCxnSpPr>
        <p:spPr bwMode="auto">
          <a:xfrm rot="5400000">
            <a:off x="5926137" y="2801938"/>
            <a:ext cx="1025525" cy="1295400"/>
          </a:xfrm>
          <a:prstGeom prst="curvedConnector2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6" name="Shape 30"/>
          <p:cNvCxnSpPr>
            <a:cxnSpLocks noChangeShapeType="1"/>
          </p:cNvCxnSpPr>
          <p:nvPr/>
        </p:nvCxnSpPr>
        <p:spPr bwMode="auto">
          <a:xfrm rot="5400000">
            <a:off x="5507037" y="3297238"/>
            <a:ext cx="2168525" cy="1447800"/>
          </a:xfrm>
          <a:prstGeom prst="curvedConnector2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7" name="Shape 31"/>
          <p:cNvCxnSpPr>
            <a:cxnSpLocks noChangeShapeType="1"/>
          </p:cNvCxnSpPr>
          <p:nvPr/>
        </p:nvCxnSpPr>
        <p:spPr bwMode="auto">
          <a:xfrm rot="5400000">
            <a:off x="5049837" y="3678238"/>
            <a:ext cx="3311525" cy="1828800"/>
          </a:xfrm>
          <a:prstGeom prst="curvedConnector2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8" name="Elbow Connector 47"/>
          <p:cNvCxnSpPr>
            <a:cxnSpLocks noChangeShapeType="1"/>
          </p:cNvCxnSpPr>
          <p:nvPr/>
        </p:nvCxnSpPr>
        <p:spPr bwMode="auto">
          <a:xfrm rot="10800000">
            <a:off x="1981200" y="2971800"/>
            <a:ext cx="1006475" cy="1025525"/>
          </a:xfrm>
          <a:prstGeom prst="curvedConnector2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69" name="Elbow Connector 52"/>
          <p:cNvCxnSpPr>
            <a:cxnSpLocks noChangeShapeType="1"/>
          </p:cNvCxnSpPr>
          <p:nvPr/>
        </p:nvCxnSpPr>
        <p:spPr bwMode="auto">
          <a:xfrm rot="10800000">
            <a:off x="1600200" y="2971800"/>
            <a:ext cx="1143000" cy="2092325"/>
          </a:xfrm>
          <a:prstGeom prst="curvedConnector2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9470" name="Elbow Connector 56"/>
          <p:cNvCxnSpPr>
            <a:cxnSpLocks noChangeShapeType="1"/>
          </p:cNvCxnSpPr>
          <p:nvPr/>
        </p:nvCxnSpPr>
        <p:spPr bwMode="auto">
          <a:xfrm rot="10800000">
            <a:off x="1265238" y="2971800"/>
            <a:ext cx="1554162" cy="3311525"/>
          </a:xfrm>
          <a:prstGeom prst="curvedConnector2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35A2-030F-4A11-8C0D-64518E0414D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019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Model evaluation is driven by intended application</a:t>
            </a:r>
          </a:p>
        </p:txBody>
      </p:sp>
      <p:sp>
        <p:nvSpPr>
          <p:cNvPr id="20482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Components</a:t>
            </a:r>
          </a:p>
        </p:txBody>
      </p:sp>
      <p:sp>
        <p:nvSpPr>
          <p:cNvPr id="20483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395128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Pollutant of interest</a:t>
            </a:r>
          </a:p>
          <a:p>
            <a:pPr eaLnBrk="1" hangingPunct="1"/>
            <a:r>
              <a:rPr lang="en-US" sz="2000" dirty="0" smtClean="0"/>
              <a:t>Season/region of interest</a:t>
            </a:r>
          </a:p>
          <a:p>
            <a:pPr eaLnBrk="1" hangingPunct="1"/>
            <a:r>
              <a:rPr lang="en-US" sz="2000" dirty="0" smtClean="0"/>
              <a:t>Pollutant averaging period</a:t>
            </a:r>
          </a:p>
          <a:p>
            <a:pPr eaLnBrk="1" hangingPunct="1"/>
            <a:r>
              <a:rPr lang="en-US" sz="2000" dirty="0" smtClean="0"/>
              <a:t>Metric (performance at average versus maximum concentration)</a:t>
            </a:r>
          </a:p>
          <a:p>
            <a:pPr eaLnBrk="1" hangingPunct="1"/>
            <a:r>
              <a:rPr lang="en-US" sz="2000" dirty="0" smtClean="0"/>
              <a:t>Operational, diagnostic, dynamic, probabilistic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048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pPr eaLnBrk="1" hangingPunct="1"/>
            <a:r>
              <a:rPr lang="en-US" smtClean="0"/>
              <a:t>Model Applications</a:t>
            </a:r>
          </a:p>
        </p:txBody>
      </p:sp>
      <p:sp>
        <p:nvSpPr>
          <p:cNvPr id="20485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951288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Development of national air pollution rules (EPA)</a:t>
            </a:r>
          </a:p>
          <a:p>
            <a:pPr lvl="1" eaLnBrk="1" hangingPunct="1"/>
            <a:r>
              <a:rPr lang="en-US" sz="1600" dirty="0" smtClean="0"/>
              <a:t>Human and ecosystem exposure</a:t>
            </a:r>
          </a:p>
          <a:p>
            <a:pPr lvl="1" eaLnBrk="1" hangingPunct="1"/>
            <a:r>
              <a:rPr lang="en-US" sz="1600" dirty="0" smtClean="0"/>
              <a:t>Visibility in Class I areas</a:t>
            </a:r>
          </a:p>
          <a:p>
            <a:pPr lvl="1" eaLnBrk="1" hangingPunct="1"/>
            <a:r>
              <a:rPr lang="en-US" sz="1600" dirty="0" smtClean="0"/>
              <a:t>Deposition to sensitive ecosystems</a:t>
            </a:r>
          </a:p>
          <a:p>
            <a:pPr eaLnBrk="1" hangingPunct="1"/>
            <a:r>
              <a:rPr lang="en-US" sz="2000" dirty="0" smtClean="0"/>
              <a:t>Development of air pollution control strategies (EPA, state and local governments)</a:t>
            </a:r>
          </a:p>
          <a:p>
            <a:pPr eaLnBrk="1" hangingPunct="1"/>
            <a:r>
              <a:rPr lang="en-US" sz="2000" dirty="0" smtClean="0"/>
              <a:t>Air pollution forecasting (state governments)</a:t>
            </a:r>
          </a:p>
          <a:p>
            <a:pPr eaLnBrk="1" hangingPunct="1"/>
            <a:r>
              <a:rPr lang="en-US" sz="2000" dirty="0" smtClean="0"/>
              <a:t>Research on atmospheric chemistry and physics (many groups)</a:t>
            </a:r>
          </a:p>
          <a:p>
            <a:pPr eaLnBrk="1" hangingPunct="1"/>
            <a:r>
              <a:rPr lang="en-US" sz="2000" dirty="0" smtClean="0"/>
              <a:t>Human exposure research (many groups)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2D62E2-0027-4BFE-9A69-8479D71D8D7F}" type="slidenum">
              <a:rPr lang="en-US" smtClean="0"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1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0" fill="hold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0" fill="hold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304800"/>
          </a:xfrm>
        </p:spPr>
        <p:txBody>
          <a:bodyPr/>
          <a:lstStyle/>
          <a:p>
            <a:pPr eaLnBrk="1" hangingPunct="1"/>
            <a:r>
              <a:rPr lang="en-US" dirty="0" smtClean="0"/>
              <a:t>CMAQ outputs relevant to ongoing/future air pollution regulation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Ozone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Sulfate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Nitrate</a:t>
            </a:r>
          </a:p>
          <a:p>
            <a:pPr eaLnBrk="1" hangingPunct="1"/>
            <a:r>
              <a:rPr lang="en-US" dirty="0" smtClean="0"/>
              <a:t>Sulfate, Nitrate, and Mercury Deposition</a:t>
            </a:r>
          </a:p>
          <a:p>
            <a:pPr eaLnBrk="1" hangingPunct="1"/>
            <a:r>
              <a:rPr lang="en-US" dirty="0" smtClean="0"/>
              <a:t>Air Toxics</a:t>
            </a:r>
          </a:p>
          <a:p>
            <a:pPr eaLnBrk="1" hangingPunct="1"/>
            <a:r>
              <a:rPr lang="en-US" dirty="0" smtClean="0"/>
              <a:t>Organic Aerosols</a:t>
            </a:r>
          </a:p>
          <a:p>
            <a:pPr eaLnBrk="1" hangingPunct="1"/>
            <a:r>
              <a:rPr lang="en-US" dirty="0" smtClean="0"/>
              <a:t>Crustal/</a:t>
            </a:r>
            <a:r>
              <a:rPr lang="en-US" dirty="0" err="1" smtClean="0"/>
              <a:t>Unspeciated</a:t>
            </a:r>
            <a:r>
              <a:rPr lang="en-US" dirty="0" smtClean="0"/>
              <a:t> PM</a:t>
            </a:r>
          </a:p>
          <a:p>
            <a:pPr eaLnBrk="1" hangingPunct="1"/>
            <a:r>
              <a:rPr lang="en-US" dirty="0" smtClean="0"/>
              <a:t>Ammonia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3885C7-8625-44C5-9149-00B9B0599E28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2532" name="Right Brace 4"/>
          <p:cNvSpPr>
            <a:spLocks/>
          </p:cNvSpPr>
          <p:nvPr/>
        </p:nvSpPr>
        <p:spPr bwMode="auto">
          <a:xfrm>
            <a:off x="2971800" y="2209800"/>
            <a:ext cx="685800" cy="1219200"/>
          </a:xfrm>
          <a:prstGeom prst="rightBrace">
            <a:avLst>
              <a:gd name="adj1" fmla="val 8329"/>
              <a:gd name="adj2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038600" y="2228850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/>
              <a:t>Focus of this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304800"/>
          </a:xfrm>
        </p:spPr>
        <p:txBody>
          <a:bodyPr/>
          <a:lstStyle/>
          <a:p>
            <a:r>
              <a:rPr lang="en-US" sz="2800" dirty="0" smtClean="0"/>
              <a:t>Ozone: </a:t>
            </a:r>
            <a:br>
              <a:rPr lang="en-US" sz="2800" dirty="0" smtClean="0"/>
            </a:br>
            <a:r>
              <a:rPr lang="en-US" sz="2800" dirty="0" smtClean="0"/>
              <a:t>Relevant rules/regulatory activities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3778250"/>
          </a:xfrm>
        </p:spPr>
        <p:txBody>
          <a:bodyPr/>
          <a:lstStyle/>
          <a:p>
            <a:r>
              <a:rPr lang="en-US" dirty="0" smtClean="0"/>
              <a:t>Ozone NAAQS</a:t>
            </a:r>
          </a:p>
          <a:p>
            <a:pPr lvl="1"/>
            <a:r>
              <a:rPr lang="en-US" dirty="0" smtClean="0"/>
              <a:t>Implementation of the 2008 ozone NAAQS</a:t>
            </a:r>
          </a:p>
          <a:p>
            <a:pPr lvl="1"/>
            <a:r>
              <a:rPr lang="en-US" dirty="0" smtClean="0"/>
              <a:t>2013 ozone NAAQS evaluation/standard setting</a:t>
            </a:r>
          </a:p>
          <a:p>
            <a:r>
              <a:rPr lang="en-US" dirty="0" smtClean="0"/>
              <a:t>Cross-State Air Pollution Rule (CSAPR)</a:t>
            </a:r>
          </a:p>
          <a:p>
            <a:pPr lvl="1"/>
            <a:r>
              <a:rPr lang="en-US" sz="1800" dirty="0" smtClean="0"/>
              <a:t>Eliminated significant interstate transport of ozone and PM</a:t>
            </a:r>
            <a:r>
              <a:rPr lang="en-US" sz="1800" baseline="-25000" dirty="0" smtClean="0"/>
              <a:t>2.5</a:t>
            </a:r>
            <a:r>
              <a:rPr lang="en-US" sz="1800" dirty="0" smtClean="0"/>
              <a:t> precursors (</a:t>
            </a:r>
            <a:r>
              <a:rPr lang="en-US" sz="1800" dirty="0" err="1" smtClean="0"/>
              <a:t>NO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 and SO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from utilities</a:t>
            </a:r>
          </a:p>
          <a:p>
            <a:r>
              <a:rPr lang="en-US" dirty="0" smtClean="0"/>
              <a:t>Office of Transportation and Air Quality (OTAQ) </a:t>
            </a:r>
            <a:r>
              <a:rPr lang="en-US" dirty="0" smtClean="0"/>
              <a:t>Rules: </a:t>
            </a:r>
          </a:p>
          <a:p>
            <a:pPr lvl="1"/>
            <a:r>
              <a:rPr lang="en-US" dirty="0" smtClean="0"/>
              <a:t>Heavy-Duty and Light-Duty Greenhouse Gas Rules</a:t>
            </a:r>
          </a:p>
          <a:p>
            <a:pPr lvl="1"/>
            <a:r>
              <a:rPr lang="en-US" dirty="0" smtClean="0"/>
              <a:t>Tier 3 </a:t>
            </a:r>
            <a:r>
              <a:rPr lang="en-US" dirty="0" smtClean="0"/>
              <a:t>Rule</a:t>
            </a:r>
          </a:p>
          <a:p>
            <a:pPr lvl="2"/>
            <a:r>
              <a:rPr lang="en-US" sz="1800" dirty="0" smtClean="0"/>
              <a:t>Focuses on </a:t>
            </a:r>
            <a:r>
              <a:rPr lang="en-US" sz="1800" dirty="0" err="1" smtClean="0"/>
              <a:t>NO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/primary PM controls and changes in fuel type</a:t>
            </a: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E302-4766-40C4-AEEF-4361B2877CB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7056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Ozone:  CMAQv4.7.1 bias in max 8hr average O</a:t>
            </a:r>
            <a:r>
              <a:rPr lang="en-US" sz="2800" baseline="-25000" dirty="0" smtClean="0"/>
              <a:t>3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131AFB-5B6E-4C40-A2E0-198BDBD9B5AE}" type="slidenum">
              <a:rPr lang="en-US" smtClean="0">
                <a:ea typeface="ＭＳ Ｐゴシック"/>
                <a:cs typeface="ＭＳ Ｐゴシック"/>
              </a:rPr>
              <a:pPr/>
              <a:t>5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562600" y="4876800"/>
            <a:ext cx="32766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smtClean="0"/>
              <a:t>CMAQv4.7.1 average </a:t>
            </a:r>
            <a:r>
              <a:rPr lang="en-US" sz="1800" dirty="0"/>
              <a:t>bias in highest 10% </a:t>
            </a:r>
            <a:r>
              <a:rPr lang="en-US" sz="1800" dirty="0" smtClean="0"/>
              <a:t>of </a:t>
            </a:r>
            <a:r>
              <a:rPr lang="en-US" sz="1800" dirty="0"/>
              <a:t>max 8hr ozone days in July/August 2006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562600" y="2057400"/>
            <a:ext cx="32004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 smtClean="0"/>
              <a:t>CMAQv4.7.1 average bias in daily max </a:t>
            </a:r>
            <a:r>
              <a:rPr lang="en-US" sz="1800" dirty="0"/>
              <a:t>8hr ozone in </a:t>
            </a:r>
            <a:r>
              <a:rPr lang="en-US" sz="1800" dirty="0" smtClean="0"/>
              <a:t> July/August </a:t>
            </a:r>
            <a:r>
              <a:rPr lang="en-US" sz="1800" dirty="0"/>
              <a:t>2006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903" t="10244" r="1624" b="9285"/>
          <a:stretch>
            <a:fillRect/>
          </a:stretch>
        </p:blipFill>
        <p:spPr bwMode="auto">
          <a:xfrm>
            <a:off x="774700" y="1524000"/>
            <a:ext cx="4826000" cy="266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5391" t="9541" r="1163" b="11307"/>
          <a:stretch>
            <a:fillRect/>
          </a:stretch>
        </p:blipFill>
        <p:spPr bwMode="auto">
          <a:xfrm>
            <a:off x="762000" y="4114800"/>
            <a:ext cx="4876800" cy="262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705600" cy="685800"/>
          </a:xfrm>
        </p:spPr>
        <p:txBody>
          <a:bodyPr/>
          <a:lstStyle/>
          <a:p>
            <a:pPr eaLnBrk="1" hangingPunct="1"/>
            <a:r>
              <a:rPr lang="en-US" sz="2800" smtClean="0"/>
              <a:t>Ozone: Model inputs play a key role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377825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Improved model inputs:</a:t>
            </a:r>
          </a:p>
          <a:p>
            <a:pPr lvl="1" eaLnBrk="1" hangingPunct="1"/>
            <a:r>
              <a:rPr lang="en-US" sz="2200" dirty="0" smtClean="0"/>
              <a:t>  improved data assimilation of wind speeds (particularly improved simulation of nocturnal jet in NE)</a:t>
            </a:r>
          </a:p>
          <a:p>
            <a:pPr lvl="1" eaLnBrk="1" hangingPunct="1"/>
            <a:r>
              <a:rPr lang="en-US" sz="2200" dirty="0" smtClean="0"/>
              <a:t>  lightning generated NO emissions</a:t>
            </a:r>
          </a:p>
          <a:p>
            <a:pPr lvl="1" eaLnBrk="1" hangingPunct="1"/>
            <a:r>
              <a:rPr lang="en-US" sz="2200" dirty="0" smtClean="0"/>
              <a:t>  new stable boundary layer scheme in WRF and CMAQ</a:t>
            </a:r>
          </a:p>
          <a:p>
            <a:pPr lvl="1" eaLnBrk="1" hangingPunct="1"/>
            <a:r>
              <a:rPr lang="en-US" sz="2200" dirty="0" smtClean="0"/>
              <a:t>  higher vertical resolution near the surface in WRF and CMAQ (20m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layer)</a:t>
            </a:r>
          </a:p>
          <a:p>
            <a:pPr lvl="1" eaLnBrk="1" hangingPunct="1">
              <a:buFontTx/>
              <a:buNone/>
            </a:pPr>
            <a:endParaRPr lang="en-US" sz="2200" dirty="0" smtClean="0"/>
          </a:p>
          <a:p>
            <a:pPr eaLnBrk="1" hangingPunct="1"/>
            <a:r>
              <a:rPr lang="en-US" sz="2200" dirty="0" smtClean="0"/>
              <a:t>Chemistry improvements:</a:t>
            </a:r>
          </a:p>
          <a:p>
            <a:pPr lvl="1" eaLnBrk="1" hangingPunct="1"/>
            <a:r>
              <a:rPr lang="en-US" sz="2200" dirty="0" smtClean="0"/>
              <a:t>  Updated CB05 chemistry</a:t>
            </a:r>
          </a:p>
          <a:p>
            <a:pPr lvl="1" eaLnBrk="1" hangingPunct="1"/>
            <a:r>
              <a:rPr lang="en-US" sz="2200" dirty="0" smtClean="0"/>
              <a:t>  Updated in-line photolysis  (includes aerosol loading effects)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651C08-0ACC-41BE-8409-F4F673D705DA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Ozone:  Change in max 8hr O</a:t>
            </a:r>
            <a:r>
              <a:rPr lang="en-US" sz="2400" baseline="-25000" smtClean="0"/>
              <a:t>3</a:t>
            </a:r>
            <a:r>
              <a:rPr lang="en-US" sz="2400" smtClean="0"/>
              <a:t> bias</a:t>
            </a:r>
            <a:br>
              <a:rPr lang="en-US" sz="2400" smtClean="0"/>
            </a:br>
            <a:r>
              <a:rPr lang="en-US" sz="1800" smtClean="0"/>
              <a:t>|CMAQv5.0 bias| - |CMAQv4.7.1 bias|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380B8B-6265-48B0-8291-E9A7CF2D91B4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882" t="6291" b="11926"/>
          <a:stretch>
            <a:fillRect/>
          </a:stretch>
        </p:blipFill>
        <p:spPr>
          <a:xfrm>
            <a:off x="774700" y="1182688"/>
            <a:ext cx="4876800" cy="2695575"/>
          </a:xfrm>
        </p:spPr>
      </p:pic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882" t="9436" b="13136"/>
          <a:stretch>
            <a:fillRect/>
          </a:stretch>
        </p:blipFill>
        <p:spPr>
          <a:xfrm>
            <a:off x="774700" y="4078288"/>
            <a:ext cx="4876800" cy="2551112"/>
          </a:xfrm>
        </p:spPr>
      </p:pic>
      <p:sp>
        <p:nvSpPr>
          <p:cNvPr id="28679" name="TextBox 4"/>
          <p:cNvSpPr txBox="1">
            <a:spLocks noChangeArrowheads="1"/>
          </p:cNvSpPr>
          <p:nvPr/>
        </p:nvSpPr>
        <p:spPr bwMode="auto">
          <a:xfrm>
            <a:off x="5562600" y="4876800"/>
            <a:ext cx="32766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/>
              <a:t>Average change in bias in highest 10% of max 8hr ozone days in July/August 2006</a:t>
            </a:r>
          </a:p>
        </p:txBody>
      </p:sp>
      <p:sp>
        <p:nvSpPr>
          <p:cNvPr id="28680" name="TextBox 4"/>
          <p:cNvSpPr txBox="1">
            <a:spLocks noChangeArrowheads="1"/>
          </p:cNvSpPr>
          <p:nvPr/>
        </p:nvSpPr>
        <p:spPr bwMode="auto">
          <a:xfrm>
            <a:off x="5562600" y="2057400"/>
            <a:ext cx="32004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/>
              <a:t>Average change in bias in daily max 8hr ozone in July/August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z="2400" smtClean="0"/>
              <a:t>Ozone:  Policy relevant performance issues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D28D21-70CC-4B46-A2E8-35ECFF06AD87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40400"/>
            <a:ext cx="6858000" cy="915988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 eaLnBrk="0" hangingPunct="0"/>
            <a:r>
              <a:rPr lang="en-US" sz="1800" dirty="0"/>
              <a:t>In Southeastern and Gulf states, overestimation at low end of the ozone distribution and underestimation at the high end is more pronounced than in other </a:t>
            </a:r>
            <a:r>
              <a:rPr lang="en-US" sz="1800" dirty="0" smtClean="0"/>
              <a:t>regions of the East.</a:t>
            </a:r>
            <a:endParaRPr lang="en-US" sz="18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286000" y="9906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800" dirty="0"/>
              <a:t>Observed </a:t>
            </a:r>
            <a:r>
              <a:rPr lang="en-US" sz="1800" dirty="0" err="1"/>
              <a:t>vs</a:t>
            </a:r>
            <a:r>
              <a:rPr lang="en-US" sz="1800" dirty="0"/>
              <a:t> modeled ozone for top 10% of max 8hr ozone days in July/August 2006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90048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3900487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7199</TotalTime>
  <Words>1034</Words>
  <Application>Microsoft Office PowerPoint</Application>
  <PresentationFormat>On-screen Show (4:3)</PresentationFormat>
  <Paragraphs>181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Policy-driven priorities for improvements to the CMAQ photochemical modeling system</vt:lpstr>
      <vt:lpstr>Model development and evaluation cycle</vt:lpstr>
      <vt:lpstr>Model evaluation is driven by intended application</vt:lpstr>
      <vt:lpstr>CMAQ outputs relevant to ongoing/future air pollution regulation</vt:lpstr>
      <vt:lpstr>Ozone:  Relevant rules/regulatory activities</vt:lpstr>
      <vt:lpstr>Ozone:  CMAQv4.7.1 bias in max 8hr average O3</vt:lpstr>
      <vt:lpstr>Ozone: Model inputs play a key role </vt:lpstr>
      <vt:lpstr>Ozone:  Change in max 8hr O3 bias |CMAQv5.0 bias| - |CMAQv4.7.1 bias|</vt:lpstr>
      <vt:lpstr>Ozone:  Policy relevant performance issues</vt:lpstr>
      <vt:lpstr>Ozone: High wintertime ozone event  </vt:lpstr>
      <vt:lpstr>Slide 10</vt:lpstr>
      <vt:lpstr>Particulate Matter:  Relevant rules/regulatory activities</vt:lpstr>
      <vt:lpstr>Sulfate :  Summertime underestimation</vt:lpstr>
      <vt:lpstr>Sulfate :  Future needs and data gaps</vt:lpstr>
      <vt:lpstr>Nitrate: Spring overestimation improved with new bi-directional flux system for NH3 </vt:lpstr>
      <vt:lpstr>Slide 15</vt:lpstr>
      <vt:lpstr>Nitrate:  Unresolved performance issue</vt:lpstr>
      <vt:lpstr>Summary: Recent CMAQ improvements and potential areas for community contributions</vt:lpstr>
      <vt:lpstr>Slide 18</vt:lpstr>
      <vt:lpstr>Slide 19</vt:lpstr>
    </vt:vector>
  </TitlesOfParts>
  <Company>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hsimon02</cp:lastModifiedBy>
  <cp:revision>129</cp:revision>
  <cp:lastPrinted>2006-09-22T17:41:18Z</cp:lastPrinted>
  <dcterms:modified xsi:type="dcterms:W3CDTF">2011-10-26T15:41:31Z</dcterms:modified>
</cp:coreProperties>
</file>