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</p:sldMasterIdLst>
  <p:notesMasterIdLst>
    <p:notesMasterId r:id="rId24"/>
  </p:notesMasterIdLst>
  <p:sldIdLst>
    <p:sldId id="258" r:id="rId2"/>
    <p:sldId id="271" r:id="rId3"/>
    <p:sldId id="272" r:id="rId4"/>
    <p:sldId id="320" r:id="rId5"/>
    <p:sldId id="323" r:id="rId6"/>
    <p:sldId id="285" r:id="rId7"/>
    <p:sldId id="325" r:id="rId8"/>
    <p:sldId id="329" r:id="rId9"/>
    <p:sldId id="273" r:id="rId10"/>
    <p:sldId id="311" r:id="rId11"/>
    <p:sldId id="287" r:id="rId12"/>
    <p:sldId id="290" r:id="rId13"/>
    <p:sldId id="336" r:id="rId14"/>
    <p:sldId id="332" r:id="rId15"/>
    <p:sldId id="333" r:id="rId16"/>
    <p:sldId id="334" r:id="rId17"/>
    <p:sldId id="335" r:id="rId18"/>
    <p:sldId id="338" r:id="rId19"/>
    <p:sldId id="339" r:id="rId20"/>
    <p:sldId id="331" r:id="rId21"/>
    <p:sldId id="306" r:id="rId22"/>
    <p:sldId id="286" r:id="rId23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simon02" initials="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DAD6A6"/>
    <a:srgbClr val="F4E08C"/>
    <a:srgbClr val="0000FF"/>
    <a:srgbClr val="0070B9"/>
    <a:srgbClr val="996600"/>
    <a:srgbClr val="5ACAFC"/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9" autoAdjust="0"/>
    <p:restoredTop sz="79925" autoAdjust="0"/>
  </p:normalViewPr>
  <p:slideViewPr>
    <p:cSldViewPr snapToGrid="0">
      <p:cViewPr varScale="1">
        <p:scale>
          <a:sx n="72" d="100"/>
          <a:sy n="72" d="100"/>
        </p:scale>
        <p:origin x="-8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simon02\Heather's%20documents\Model%20Applications%20Team\MOVES%20NOX%20eval\moves_vs_mobile6_jan_jul2006_no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Sheet2!$D$37</c:f>
              <c:strCache>
                <c:ptCount val="1"/>
                <c:pt idx="0">
                  <c:v>MOBILE6</c:v>
                </c:pt>
              </c:strCache>
            </c:strRef>
          </c:tx>
          <c:spPr>
            <a:solidFill>
              <a:srgbClr val="DAD6A6"/>
            </a:solidFill>
            <a:ln w="19050">
              <a:solidFill>
                <a:schemeClr val="tx1"/>
              </a:solidFill>
            </a:ln>
          </c:spPr>
          <c:cat>
            <c:strRef>
              <c:f>Sheet2!$A$38:$A$42</c:f>
              <c:strCache>
                <c:ptCount val="5"/>
                <c:pt idx="0">
                  <c:v>January 2005</c:v>
                </c:pt>
                <c:pt idx="1">
                  <c:v>January 2006</c:v>
                </c:pt>
                <c:pt idx="3">
                  <c:v>July 2005</c:v>
                </c:pt>
                <c:pt idx="4">
                  <c:v>July 2006</c:v>
                </c:pt>
              </c:strCache>
            </c:strRef>
          </c:cat>
          <c:val>
            <c:numRef>
              <c:f>Sheet2!$D$38:$D$42</c:f>
              <c:numCache>
                <c:formatCode>#,##0</c:formatCode>
                <c:ptCount val="5"/>
                <c:pt idx="0" formatCode="General">
                  <c:v>114785.07503599999</c:v>
                </c:pt>
                <c:pt idx="1">
                  <c:v>121202.63994602741</c:v>
                </c:pt>
                <c:pt idx="3" formatCode="General">
                  <c:v>91496.789942999996</c:v>
                </c:pt>
                <c:pt idx="4">
                  <c:v>99783.208647945197</c:v>
                </c:pt>
              </c:numCache>
            </c:numRef>
          </c:val>
        </c:ser>
        <c:ser>
          <c:idx val="1"/>
          <c:order val="1"/>
          <c:tx>
            <c:strRef>
              <c:f>Sheet2!$E$37</c:f>
              <c:strCache>
                <c:ptCount val="1"/>
                <c:pt idx="0">
                  <c:v>MOVES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9050">
              <a:solidFill>
                <a:srgbClr val="000000"/>
              </a:solidFill>
            </a:ln>
          </c:spPr>
          <c:cat>
            <c:strRef>
              <c:f>Sheet2!$A$38:$A$42</c:f>
              <c:strCache>
                <c:ptCount val="5"/>
                <c:pt idx="0">
                  <c:v>January 2005</c:v>
                </c:pt>
                <c:pt idx="1">
                  <c:v>January 2006</c:v>
                </c:pt>
                <c:pt idx="3">
                  <c:v>July 2005</c:v>
                </c:pt>
                <c:pt idx="4">
                  <c:v>July 2006</c:v>
                </c:pt>
              </c:strCache>
            </c:strRef>
          </c:cat>
          <c:val>
            <c:numRef>
              <c:f>Sheet2!$E$38:$E$42</c:f>
              <c:numCache>
                <c:formatCode>#,##0</c:formatCode>
                <c:ptCount val="5"/>
                <c:pt idx="0" formatCode="General">
                  <c:v>156789.06750499998</c:v>
                </c:pt>
                <c:pt idx="1">
                  <c:v>130710.67568671537</c:v>
                </c:pt>
                <c:pt idx="3" formatCode="General">
                  <c:v>146093.97559000002</c:v>
                </c:pt>
                <c:pt idx="4">
                  <c:v>123220.09736725739</c:v>
                </c:pt>
              </c:numCache>
            </c:numRef>
          </c:val>
        </c:ser>
        <c:axId val="58426880"/>
        <c:axId val="58495360"/>
      </c:barChart>
      <c:catAx>
        <c:axId val="58426880"/>
        <c:scaling>
          <c:orientation val="minMax"/>
        </c:scaling>
        <c:axPos val="b"/>
        <c:tickLblPos val="nextTo"/>
        <c:crossAx val="58495360"/>
        <c:crosses val="autoZero"/>
        <c:auto val="1"/>
        <c:lblAlgn val="ctr"/>
        <c:lblOffset val="100"/>
      </c:catAx>
      <c:valAx>
        <c:axId val="58495360"/>
        <c:scaling>
          <c:orientation val="minMax"/>
        </c:scaling>
        <c:axPos val="l"/>
        <c:majorGridlines/>
        <c:numFmt formatCode="#,##0.00" sourceLinked="0"/>
        <c:tickLblPos val="nextTo"/>
        <c:crossAx val="5842688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85845850843978488"/>
          <c:y val="0.36820003135661034"/>
          <c:w val="0.13541465026651156"/>
          <c:h val="0.16278226186121142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19600"/>
            <a:ext cx="51466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2E280881-DB75-43BF-B8EE-5911E77AB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5238E3-8699-4BBF-9CFF-8071E2F909DE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0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181D88-70FE-4420-9DC2-E7AD8DEB0659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EPA_Master Template_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6224588"/>
            <a:ext cx="762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833438" y="6224588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defRPr/>
            </a:pPr>
            <a:endParaRPr lang="en-US" sz="900" dirty="0">
              <a:solidFill>
                <a:schemeClr val="bg1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2895600" y="3581400"/>
            <a:ext cx="6248400" cy="1676400"/>
          </a:xfrm>
          <a:prstGeom prst="rect">
            <a:avLst/>
          </a:prstGeom>
          <a:solidFill>
            <a:srgbClr val="0070B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 userDrawn="1"/>
        </p:nvSpPr>
        <p:spPr bwMode="auto">
          <a:xfrm>
            <a:off x="3265488" y="3929063"/>
            <a:ext cx="3668712" cy="1085850"/>
          </a:xfrm>
          <a:prstGeom prst="rect">
            <a:avLst/>
          </a:prstGeom>
          <a:solidFill>
            <a:srgbClr val="FFEA88"/>
          </a:solidFill>
          <a:ln w="9525">
            <a:solidFill>
              <a:srgbClr val="FFEA88"/>
            </a:solidFill>
            <a:miter lim="800000"/>
            <a:headEnd/>
            <a:tailEnd/>
          </a:ln>
          <a:effectLst/>
        </p:spPr>
        <p:txBody>
          <a:bodyPr lIns="109728" tIns="109728" rIns="109728" bIns="10972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800" dirty="0">
                <a:latin typeface="Arial" charset="0"/>
                <a:ea typeface="ＭＳ Ｐゴシック" pitchFamily="1" charset="-128"/>
                <a:cs typeface="+mn-cs"/>
              </a:rPr>
              <a:t>Photo image area measures 2” H x 6.93” W and can be masked by a collage strip of one, two or three images.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800" dirty="0">
                <a:latin typeface="Arial" charset="0"/>
                <a:ea typeface="ＭＳ Ｐゴシック" pitchFamily="1" charset="-128"/>
                <a:cs typeface="+mn-cs"/>
              </a:rPr>
              <a:t>The photo image area is located 3.19” from left and 3.81” from top of page.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800" dirty="0">
                <a:latin typeface="Arial" charset="0"/>
                <a:ea typeface="ＭＳ Ｐゴシック" pitchFamily="1" charset="-128"/>
                <a:cs typeface="+mn-cs"/>
              </a:rPr>
              <a:t>Each image used in collage should be reduced or cropped to a maximum of 2” high, stroked with a 1.5 pt white frame and positioned edge-to-edge with accompanying images.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4650" y="1447800"/>
            <a:ext cx="5713413" cy="1447800"/>
          </a:xfr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4650" y="3016250"/>
            <a:ext cx="5713413" cy="338138"/>
          </a:xfr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charset="0"/>
              <a:buNone/>
              <a:defRPr i="1" baseline="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629400" y="6224588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b="1" dirty="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57400" y="533400"/>
            <a:ext cx="6781800" cy="304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362E1-46E0-46D2-8DF3-D658B086C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1708150"/>
            <a:ext cx="1943100" cy="423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238" y="1708150"/>
            <a:ext cx="5676900" cy="423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BFAC5-165B-4D06-95CF-D85E99041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57238" y="2165350"/>
            <a:ext cx="7772400" cy="377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57400" y="533400"/>
            <a:ext cx="6781800" cy="304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5F722-F74A-410E-9F50-B3651A595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57238" y="1708150"/>
            <a:ext cx="7772400" cy="423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AC5F3-F85A-4F8A-AE63-5229380BD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33400"/>
            <a:ext cx="6781800" cy="304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18F5-B181-44A6-9FB4-BFF68FBCA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7BC04-EA4C-435B-A1A2-3438B242D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7400" y="533400"/>
            <a:ext cx="6781800" cy="304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0F649-4330-49F7-9450-A2F2CE3E6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57400" y="533400"/>
            <a:ext cx="6781800" cy="304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8AE3C-9989-43B0-9597-39A404209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57400" y="533400"/>
            <a:ext cx="6781800" cy="304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A4307-6DB0-49BF-AB05-06C01DDC3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B17FA-729E-48D3-89D4-DAFF39199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64D8A-3946-4EBE-BDDC-82130FBA6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DDFAD-E0C0-495B-A360-5B618AA20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EPA_Master Template_B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170815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2165350"/>
            <a:ext cx="77724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6224588"/>
            <a:ext cx="685800" cy="228600"/>
          </a:xfrm>
          <a:prstGeom prst="rect">
            <a:avLst/>
          </a:prstGeom>
          <a:solidFill>
            <a:srgbClr val="0070B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4588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318C40A6-6C5E-4623-BFC3-1A31BB337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SzPct val="90000"/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458788" indent="-174625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–"/>
        <a:defRPr sz="24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742950" indent="-168275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SzPct val="90000"/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027113" indent="-169863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–"/>
        <a:defRPr sz="24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1317625" indent="-176213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  <a:cs typeface="ＭＳ Ｐゴシック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4650" y="2743200"/>
            <a:ext cx="5654675" cy="255588"/>
          </a:xfrm>
        </p:spPr>
        <p:txBody>
          <a:bodyPr/>
          <a:lstStyle/>
          <a:p>
            <a:pPr eaLnBrk="1" hangingPunct="1">
              <a:buFont typeface="Times" pitchFamily="18" charset="0"/>
              <a:buNone/>
            </a:pPr>
            <a:r>
              <a:rPr lang="en-US" dirty="0" smtClean="0"/>
              <a:t>Heather Simon, Sharon Phillips, Norm </a:t>
            </a:r>
            <a:r>
              <a:rPr lang="en-US" dirty="0" err="1" smtClean="0"/>
              <a:t>Possiel</a:t>
            </a:r>
            <a:r>
              <a:rPr lang="en-US" dirty="0" smtClean="0"/>
              <a:t>, George </a:t>
            </a:r>
            <a:r>
              <a:rPr lang="en-US" dirty="0" err="1" smtClean="0"/>
              <a:t>Pouliot</a:t>
            </a:r>
            <a:r>
              <a:rPr lang="en-US" dirty="0" smtClean="0"/>
              <a:t>, John </a:t>
            </a:r>
            <a:r>
              <a:rPr lang="en-US" dirty="0" err="1" smtClean="0"/>
              <a:t>Koupal</a:t>
            </a:r>
            <a:r>
              <a:rPr lang="en-US" dirty="0" smtClean="0"/>
              <a:t>, Alexis </a:t>
            </a:r>
            <a:r>
              <a:rPr lang="en-US" dirty="0" err="1" smtClean="0"/>
              <a:t>Zubrow</a:t>
            </a:r>
            <a:r>
              <a:rPr lang="en-US" dirty="0" smtClean="0"/>
              <a:t>, Alison </a:t>
            </a:r>
            <a:r>
              <a:rPr lang="en-US" dirty="0" err="1" smtClean="0"/>
              <a:t>Eyth</a:t>
            </a:r>
            <a:r>
              <a:rPr lang="en-US" dirty="0" smtClean="0"/>
              <a:t>, Rich Mason</a:t>
            </a:r>
          </a:p>
        </p:txBody>
      </p:sp>
      <p:sp>
        <p:nvSpPr>
          <p:cNvPr id="16386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914650" y="1066800"/>
            <a:ext cx="5713413" cy="1447800"/>
          </a:xfrm>
        </p:spPr>
        <p:txBody>
          <a:bodyPr/>
          <a:lstStyle/>
          <a:p>
            <a:pPr eaLnBrk="1" hangingPunct="1"/>
            <a:r>
              <a:rPr lang="en-US" smtClean="0"/>
              <a:t>Evaluation of CMAQ NOx Performance using Onroad Emissions Inputs from Two Mobile Source Emissions Models</a:t>
            </a:r>
          </a:p>
        </p:txBody>
      </p:sp>
      <p:pic>
        <p:nvPicPr>
          <p:cNvPr id="16387" name="Picture 6" descr="Transportation_18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884613"/>
            <a:ext cx="4343400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B4963FFB-8514-4B7E-AEF7-861925C42851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2362200" y="0"/>
            <a:ext cx="6781800" cy="1143000"/>
          </a:xfrm>
        </p:spPr>
        <p:txBody>
          <a:bodyPr/>
          <a:lstStyle/>
          <a:p>
            <a:pPr eaLnBrk="1" hangingPunct="1"/>
            <a:r>
              <a:rPr lang="en-US" smtClean="0"/>
              <a:t>NOx Measurement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648200" cy="5410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smtClean="0"/>
              <a:t>NOz species may interfere with NOx measurements</a:t>
            </a:r>
          </a:p>
          <a:p>
            <a:pPr eaLnBrk="1" hangingPunct="1">
              <a:lnSpc>
                <a:spcPct val="70000"/>
              </a:lnSpc>
            </a:pPr>
            <a:endParaRPr lang="en-US" smtClean="0"/>
          </a:p>
          <a:p>
            <a:pPr eaLnBrk="1" hangingPunct="1">
              <a:lnSpc>
                <a:spcPct val="70000"/>
              </a:lnSpc>
            </a:pPr>
            <a:r>
              <a:rPr lang="en-US" smtClean="0"/>
              <a:t>Model species can be defined in several ways to compare to measured NOx: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b="1" smtClean="0">
                <a:solidFill>
                  <a:srgbClr val="3C8C93"/>
                </a:solidFill>
              </a:rPr>
              <a:t>NOx = NO + NO2</a:t>
            </a:r>
            <a:r>
              <a:rPr lang="en-US" sz="2000" smtClean="0">
                <a:solidFill>
                  <a:srgbClr val="3C8C93"/>
                </a:solidFill>
              </a:rPr>
              <a:t> </a:t>
            </a:r>
          </a:p>
          <a:p>
            <a:pPr lvl="2" eaLnBrk="1" hangingPunct="1">
              <a:lnSpc>
                <a:spcPct val="70000"/>
              </a:lnSpc>
            </a:pPr>
            <a:r>
              <a:rPr lang="en-US" sz="2000" smtClean="0"/>
              <a:t>Assumes that NOx monitors do not measure any NOz species</a:t>
            </a:r>
          </a:p>
          <a:p>
            <a:pPr lvl="2" eaLnBrk="1" hangingPunct="1">
              <a:lnSpc>
                <a:spcPct val="70000"/>
              </a:lnSpc>
            </a:pPr>
            <a:r>
              <a:rPr lang="en-US" sz="2000" smtClean="0"/>
              <a:t>Lower bound on model bias</a:t>
            </a:r>
          </a:p>
          <a:p>
            <a:pPr lvl="2" eaLnBrk="1" hangingPunct="1">
              <a:lnSpc>
                <a:spcPct val="70000"/>
              </a:lnSpc>
            </a:pPr>
            <a:r>
              <a:rPr lang="en-US" sz="2000" smtClean="0"/>
              <a:t>Standard practice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b="1" smtClean="0">
                <a:solidFill>
                  <a:srgbClr val="3C8C93"/>
                </a:solidFill>
              </a:rPr>
              <a:t>NOxeq = NOy – HNO3 </a:t>
            </a:r>
          </a:p>
          <a:p>
            <a:pPr lvl="2" eaLnBrk="1" hangingPunct="1">
              <a:lnSpc>
                <a:spcPct val="70000"/>
              </a:lnSpc>
            </a:pPr>
            <a:r>
              <a:rPr lang="en-US" sz="2000" smtClean="0"/>
              <a:t>Assumes that NOx monitors measure all NOz species other than HNO3</a:t>
            </a:r>
          </a:p>
          <a:p>
            <a:pPr lvl="2" eaLnBrk="1" hangingPunct="1">
              <a:lnSpc>
                <a:spcPct val="70000"/>
              </a:lnSpc>
            </a:pPr>
            <a:r>
              <a:rPr lang="en-US" sz="2000" smtClean="0"/>
              <a:t>Upper bound on model bias. </a:t>
            </a:r>
          </a:p>
          <a:p>
            <a:pPr lvl="2" eaLnBrk="1" hangingPunct="1">
              <a:lnSpc>
                <a:spcPct val="70000"/>
              </a:lnSpc>
              <a:buFont typeface="Times" pitchFamily="18" charset="0"/>
              <a:buNone/>
            </a:pPr>
            <a:endParaRPr lang="en-US" sz="2000" smtClean="0"/>
          </a:p>
          <a:p>
            <a:pPr lvl="2" eaLnBrk="1" hangingPunct="1">
              <a:lnSpc>
                <a:spcPct val="70000"/>
              </a:lnSpc>
            </a:pPr>
            <a:r>
              <a:rPr lang="en-US" sz="2000" smtClean="0"/>
              <a:t>NOy  = NO + NO2 + 2*N2O5 + HONO + HNO3 + PAN + PANX + PNA + NTR + NO3</a:t>
            </a:r>
          </a:p>
          <a:p>
            <a:pPr eaLnBrk="1" hangingPunct="1">
              <a:lnSpc>
                <a:spcPct val="70000"/>
              </a:lnSpc>
              <a:buFont typeface="Times" pitchFamily="18" charset="0"/>
              <a:buNone/>
            </a:pPr>
            <a:endParaRPr lang="en-US" sz="180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800600" y="2209800"/>
          <a:ext cx="4190999" cy="24154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9034"/>
                <a:gridCol w="1977333"/>
                <a:gridCol w="1764632"/>
              </a:tblGrid>
              <a:tr h="3048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Urban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Rural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2486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January</a:t>
                      </a:r>
                      <a:endParaRPr lang="en-US" b="1" dirty="0"/>
                    </a:p>
                  </a:txBody>
                  <a:tcPr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Fresh (</a:t>
                      </a:r>
                      <a:r>
                        <a:rPr lang="en-US" dirty="0" err="1" smtClean="0"/>
                        <a:t>NOx≈NOxeq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Intermediate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2486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July</a:t>
                      </a:r>
                      <a:endParaRPr lang="en-US" b="1" dirty="0"/>
                    </a:p>
                  </a:txBody>
                  <a:tcPr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Intermediate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Aged 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NOxeq</a:t>
                      </a:r>
                      <a:r>
                        <a:rPr lang="en-US" dirty="0" smtClean="0"/>
                        <a:t> &gt; </a:t>
                      </a:r>
                      <a:r>
                        <a:rPr lang="en-US" dirty="0" err="1" smtClean="0"/>
                        <a:t>NOx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76200" y="1249363"/>
          <a:ext cx="4389438" cy="4389437"/>
        </p:xfrm>
        <a:graphic>
          <a:graphicData uri="http://schemas.openxmlformats.org/presentationml/2006/ole">
            <p:oleObj spid="_x0000_s3084" name="Acrobat Document" r:id="rId4" imgW="6480000" imgH="6470280" progId="AcroExch.Document.7">
              <p:embed/>
            </p:oleObj>
          </a:graphicData>
        </a:graphic>
      </p:graphicFrame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4419600" y="1203325"/>
          <a:ext cx="4389438" cy="4389438"/>
        </p:xfrm>
        <a:graphic>
          <a:graphicData uri="http://schemas.openxmlformats.org/presentationml/2006/ole">
            <p:oleObj spid="_x0000_s3085" name="Acrobat Document" r:id="rId5" imgW="6480000" imgH="6470280" progId="AcroExch.Document.7">
              <p:embed/>
            </p:oleObj>
          </a:graphicData>
        </a:graphic>
      </p:graphicFrame>
      <p:sp>
        <p:nvSpPr>
          <p:cNvPr id="3086" name="Title 1"/>
          <p:cNvSpPr>
            <a:spLocks noGrp="1"/>
          </p:cNvSpPr>
          <p:nvPr>
            <p:ph type="title"/>
          </p:nvPr>
        </p:nvSpPr>
        <p:spPr>
          <a:xfrm>
            <a:off x="2286000" y="-76200"/>
            <a:ext cx="6858000" cy="1143000"/>
          </a:xfrm>
        </p:spPr>
        <p:txBody>
          <a:bodyPr/>
          <a:lstStyle/>
          <a:p>
            <a:pPr eaLnBrk="1" hangingPunct="1"/>
            <a:r>
              <a:rPr lang="en-US" smtClean="0"/>
              <a:t>Northeast Urban Sites: January </a:t>
            </a:r>
            <a:br>
              <a:rPr lang="en-US" smtClean="0"/>
            </a:br>
            <a:r>
              <a:rPr lang="en-US" smtClean="0"/>
              <a:t>NOx Bias by Hour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" y="5430838"/>
            <a:ext cx="4303713" cy="825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solidFill>
                  <a:srgbClr val="3C8C93"/>
                </a:solidFill>
              </a:rPr>
              <a:t>NOx</a:t>
            </a:r>
          </a:p>
          <a:p>
            <a:pPr eaLnBrk="0" hangingPunct="0"/>
            <a:r>
              <a:rPr lang="en-US" sz="1600" b="1"/>
              <a:t>MB</a:t>
            </a:r>
            <a:r>
              <a:rPr lang="en-US" sz="1600" b="1" baseline="-25000"/>
              <a:t>MOBILE6</a:t>
            </a:r>
            <a:r>
              <a:rPr lang="en-US" sz="1600" b="1"/>
              <a:t> =  -7.8 ppb  ; NMB</a:t>
            </a:r>
            <a:r>
              <a:rPr lang="en-US" sz="1600" b="1" baseline="-25000"/>
              <a:t>MOBILE6</a:t>
            </a:r>
            <a:r>
              <a:rPr lang="en-US" sz="1600" b="1"/>
              <a:t> = -21%</a:t>
            </a:r>
            <a:endParaRPr lang="en-US" sz="1600" b="1" baseline="30000"/>
          </a:p>
          <a:p>
            <a:pPr eaLnBrk="0" hangingPunct="0"/>
            <a:r>
              <a:rPr lang="en-US" sz="1600" b="1"/>
              <a:t>MB</a:t>
            </a:r>
            <a:r>
              <a:rPr lang="en-US" sz="1600" b="1" baseline="-25000"/>
              <a:t>MOVES</a:t>
            </a:r>
            <a:r>
              <a:rPr lang="en-US" sz="1600" b="1"/>
              <a:t>   =  -1.0 ppb  ; NMB</a:t>
            </a:r>
            <a:r>
              <a:rPr lang="en-US" sz="1600" b="1" baseline="-25000"/>
              <a:t>MOVES</a:t>
            </a:r>
            <a:r>
              <a:rPr lang="en-US" sz="1600" b="1"/>
              <a:t>  = -3%</a:t>
            </a:r>
            <a:endParaRPr lang="en-US" sz="1600" b="1" baseline="30000"/>
          </a:p>
        </p:txBody>
      </p:sp>
      <p:sp>
        <p:nvSpPr>
          <p:cNvPr id="11" name="TextBox 10"/>
          <p:cNvSpPr txBox="1"/>
          <p:nvPr/>
        </p:nvSpPr>
        <p:spPr>
          <a:xfrm>
            <a:off x="4876800" y="5418138"/>
            <a:ext cx="4191000" cy="825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solidFill>
                  <a:srgbClr val="3C8C93"/>
                </a:solidFill>
              </a:rPr>
              <a:t>NOx</a:t>
            </a:r>
          </a:p>
          <a:p>
            <a:pPr eaLnBrk="0" hangingPunct="0"/>
            <a:r>
              <a:rPr lang="en-US" sz="1600" b="1"/>
              <a:t>MB</a:t>
            </a:r>
            <a:r>
              <a:rPr lang="en-US" sz="1600" b="1" baseline="-25000"/>
              <a:t>MOBILE6</a:t>
            </a:r>
            <a:r>
              <a:rPr lang="en-US" sz="1600" b="1"/>
              <a:t> = -2.4ppb ; NMB</a:t>
            </a:r>
            <a:r>
              <a:rPr lang="en-US" sz="1600" b="1" baseline="-25000"/>
              <a:t>MOBILE6</a:t>
            </a:r>
            <a:r>
              <a:rPr lang="en-US" sz="1600" b="1"/>
              <a:t> = -5%</a:t>
            </a:r>
            <a:endParaRPr lang="en-US" sz="1600" b="1" baseline="30000"/>
          </a:p>
          <a:p>
            <a:pPr eaLnBrk="0" hangingPunct="0"/>
            <a:r>
              <a:rPr lang="en-US" sz="1600" b="1"/>
              <a:t>MB</a:t>
            </a:r>
            <a:r>
              <a:rPr lang="en-US" sz="1600" b="1" baseline="-25000"/>
              <a:t>MOVES</a:t>
            </a:r>
            <a:r>
              <a:rPr lang="en-US" sz="1600" b="1"/>
              <a:t>   = 0.7 ppb ; NMB</a:t>
            </a:r>
            <a:r>
              <a:rPr lang="en-US" sz="1600" b="1" baseline="-25000"/>
              <a:t>MOVES </a:t>
            </a:r>
            <a:r>
              <a:rPr lang="en-US" sz="1600" b="1"/>
              <a:t>  = 2%</a:t>
            </a:r>
            <a:endParaRPr lang="en-US" sz="1600" b="1" baseline="30000"/>
          </a:p>
        </p:txBody>
      </p:sp>
      <p:sp>
        <p:nvSpPr>
          <p:cNvPr id="3089" name="TextBox 11"/>
          <p:cNvSpPr txBox="1">
            <a:spLocks noChangeArrowheads="1"/>
          </p:cNvSpPr>
          <p:nvPr/>
        </p:nvSpPr>
        <p:spPr bwMode="auto">
          <a:xfrm>
            <a:off x="685800" y="1152525"/>
            <a:ext cx="3352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i="1"/>
              <a:t>January 2005</a:t>
            </a:r>
          </a:p>
        </p:txBody>
      </p:sp>
      <p:sp>
        <p:nvSpPr>
          <p:cNvPr id="3090" name="TextBox 14"/>
          <p:cNvSpPr txBox="1">
            <a:spLocks noChangeArrowheads="1"/>
          </p:cNvSpPr>
          <p:nvPr/>
        </p:nvSpPr>
        <p:spPr bwMode="auto">
          <a:xfrm>
            <a:off x="5257800" y="1143000"/>
            <a:ext cx="3200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i="1"/>
              <a:t>January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4343400" y="1076325"/>
          <a:ext cx="4800600" cy="4800600"/>
        </p:xfrm>
        <a:graphic>
          <a:graphicData uri="http://schemas.openxmlformats.org/presentationml/2006/ole">
            <p:oleObj spid="_x0000_s5127" name="Acrobat Document" r:id="rId4" imgW="5670000" imgH="5661360" progId="AcroExch.Document.7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-228600" y="1076325"/>
          <a:ext cx="4800600" cy="4800600"/>
        </p:xfrm>
        <a:graphic>
          <a:graphicData uri="http://schemas.openxmlformats.org/presentationml/2006/ole">
            <p:oleObj spid="_x0000_s5126" name="Acrobat Document" r:id="rId5" imgW="5670000" imgH="5661360" progId="AcroExch.Document.7">
              <p:embed/>
            </p:oleObj>
          </a:graphicData>
        </a:graphic>
      </p:graphicFrame>
      <p:sp>
        <p:nvSpPr>
          <p:cNvPr id="5128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66294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Spatial Heterogeneity of NOx Bias </a:t>
            </a:r>
            <a:br>
              <a:rPr lang="en-US" sz="2800" smtClean="0"/>
            </a:br>
            <a:r>
              <a:rPr lang="en-US" sz="2800" smtClean="0"/>
              <a:t>6am-9am January 2006</a:t>
            </a:r>
          </a:p>
        </p:txBody>
      </p:sp>
      <p:sp>
        <p:nvSpPr>
          <p:cNvPr id="512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416675"/>
            <a:ext cx="2133600" cy="365125"/>
          </a:xfrm>
          <a:noFill/>
        </p:spPr>
        <p:txBody>
          <a:bodyPr/>
          <a:lstStyle/>
          <a:p>
            <a:fld id="{5DCB5D8F-A4D5-498D-85D5-45F1865522DD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11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" name="Oval 7"/>
          <p:cNvSpPr/>
          <p:nvPr/>
        </p:nvSpPr>
        <p:spPr>
          <a:xfrm>
            <a:off x="6858000" y="2828925"/>
            <a:ext cx="304800" cy="30480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0" y="3286125"/>
            <a:ext cx="381000" cy="381000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132" name="TextBox 9"/>
          <p:cNvSpPr txBox="1">
            <a:spLocks noChangeArrowheads="1"/>
          </p:cNvSpPr>
          <p:nvPr/>
        </p:nvSpPr>
        <p:spPr bwMode="auto">
          <a:xfrm>
            <a:off x="6350000" y="3667125"/>
            <a:ext cx="1371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solidFill>
                  <a:srgbClr val="A50021"/>
                </a:solidFill>
              </a:rPr>
              <a:t>NY area shows some overestimates and some underestimates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1685925"/>
            <a:ext cx="2133600" cy="4619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latin typeface="Arial" charset="0"/>
                <a:ea typeface="ＭＳ Ｐゴシック" pitchFamily="1" charset="-128"/>
                <a:cs typeface="+mn-cs"/>
              </a:rPr>
              <a:t>MOBILE6 run</a:t>
            </a:r>
          </a:p>
        </p:txBody>
      </p:sp>
      <p:sp>
        <p:nvSpPr>
          <p:cNvPr id="5134" name="TextBox 12"/>
          <p:cNvSpPr txBox="1">
            <a:spLocks noChangeArrowheads="1"/>
          </p:cNvSpPr>
          <p:nvPr/>
        </p:nvSpPr>
        <p:spPr bwMode="auto">
          <a:xfrm>
            <a:off x="4953000" y="1685925"/>
            <a:ext cx="1828800" cy="461963"/>
          </a:xfrm>
          <a:prstGeom prst="rect">
            <a:avLst/>
          </a:prstGeom>
          <a:solidFill>
            <a:srgbClr val="8BB6F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MOVES run</a:t>
            </a:r>
          </a:p>
        </p:txBody>
      </p:sp>
      <p:sp>
        <p:nvSpPr>
          <p:cNvPr id="14" name="Oval 13"/>
          <p:cNvSpPr/>
          <p:nvPr/>
        </p:nvSpPr>
        <p:spPr>
          <a:xfrm>
            <a:off x="5562600" y="3667125"/>
            <a:ext cx="304800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136" name="TextBox 15"/>
          <p:cNvSpPr txBox="1">
            <a:spLocks noChangeArrowheads="1"/>
          </p:cNvSpPr>
          <p:nvPr/>
        </p:nvSpPr>
        <p:spPr bwMode="auto">
          <a:xfrm>
            <a:off x="4978400" y="4581525"/>
            <a:ext cx="15065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b="1">
                <a:solidFill>
                  <a:srgbClr val="5ACAFC"/>
                </a:solidFill>
              </a:rPr>
              <a:t>Baltimore area is underestimated</a:t>
            </a:r>
          </a:p>
        </p:txBody>
      </p:sp>
      <p:sp>
        <p:nvSpPr>
          <p:cNvPr id="15" name="Oval 14"/>
          <p:cNvSpPr/>
          <p:nvPr/>
        </p:nvSpPr>
        <p:spPr>
          <a:xfrm>
            <a:off x="2260600" y="2824163"/>
            <a:ext cx="304800" cy="30480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498600" y="3281363"/>
            <a:ext cx="381000" cy="381000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139" name="TextBox 17"/>
          <p:cNvSpPr txBox="1">
            <a:spLocks noChangeArrowheads="1"/>
          </p:cNvSpPr>
          <p:nvPr/>
        </p:nvSpPr>
        <p:spPr bwMode="auto">
          <a:xfrm>
            <a:off x="1752600" y="3662363"/>
            <a:ext cx="13716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solidFill>
                  <a:srgbClr val="A50021"/>
                </a:solidFill>
              </a:rPr>
              <a:t>NY area shows some overestimates and some underestimates</a:t>
            </a:r>
          </a:p>
        </p:txBody>
      </p:sp>
      <p:sp>
        <p:nvSpPr>
          <p:cNvPr id="5140" name="TextBox 18"/>
          <p:cNvSpPr txBox="1">
            <a:spLocks noChangeArrowheads="1"/>
          </p:cNvSpPr>
          <p:nvPr/>
        </p:nvSpPr>
        <p:spPr bwMode="auto">
          <a:xfrm>
            <a:off x="2844800" y="2193925"/>
            <a:ext cx="1393825" cy="1004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solidFill>
                  <a:srgbClr val="FF6600"/>
                </a:solidFill>
              </a:rPr>
              <a:t>Boston area shows some overestimates and some underestimates</a:t>
            </a:r>
          </a:p>
        </p:txBody>
      </p:sp>
      <p:sp>
        <p:nvSpPr>
          <p:cNvPr id="20" name="Oval 19"/>
          <p:cNvSpPr/>
          <p:nvPr/>
        </p:nvSpPr>
        <p:spPr>
          <a:xfrm>
            <a:off x="965200" y="3662363"/>
            <a:ext cx="304800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142" name="TextBox 20"/>
          <p:cNvSpPr txBox="1">
            <a:spLocks noChangeArrowheads="1"/>
          </p:cNvSpPr>
          <p:nvPr/>
        </p:nvSpPr>
        <p:spPr bwMode="auto">
          <a:xfrm>
            <a:off x="381000" y="4576763"/>
            <a:ext cx="15319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b="1">
                <a:solidFill>
                  <a:srgbClr val="5ACAFC"/>
                </a:solidFill>
              </a:rPr>
              <a:t>Baltimore area is underestimated</a:t>
            </a:r>
          </a:p>
        </p:txBody>
      </p:sp>
      <p:sp>
        <p:nvSpPr>
          <p:cNvPr id="5143" name="TextBox 21"/>
          <p:cNvSpPr txBox="1">
            <a:spLocks noChangeArrowheads="1"/>
          </p:cNvSpPr>
          <p:nvPr/>
        </p:nvSpPr>
        <p:spPr bwMode="auto">
          <a:xfrm>
            <a:off x="7391400" y="2143125"/>
            <a:ext cx="1392238" cy="1004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solidFill>
                  <a:srgbClr val="FF6600"/>
                </a:solidFill>
              </a:rPr>
              <a:t>Boston area shows some overestimates and some underestimates</a:t>
            </a:r>
          </a:p>
        </p:txBody>
      </p:sp>
      <p:sp>
        <p:nvSpPr>
          <p:cNvPr id="5144" name="TextBox 22"/>
          <p:cNvSpPr txBox="1">
            <a:spLocks noChangeArrowheads="1"/>
          </p:cNvSpPr>
          <p:nvPr/>
        </p:nvSpPr>
        <p:spPr bwMode="auto">
          <a:xfrm>
            <a:off x="1371600" y="5473700"/>
            <a:ext cx="6781800" cy="1314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 dirty="0"/>
              <a:t>Spatial patterns of </a:t>
            </a:r>
            <a:r>
              <a:rPr lang="en-US" sz="1600" b="1" dirty="0" err="1"/>
              <a:t>NOx</a:t>
            </a:r>
            <a:r>
              <a:rPr lang="en-US" sz="1600" b="1" dirty="0"/>
              <a:t> mean bias look very similar in MOBILE6 and MOVES runs </a:t>
            </a:r>
          </a:p>
          <a:p>
            <a:pPr eaLnBrk="0" hangingPunct="0"/>
            <a:endParaRPr lang="en-US" sz="1600" b="1" dirty="0"/>
          </a:p>
          <a:p>
            <a:pPr eaLnBrk="0" hangingPunct="0"/>
            <a:r>
              <a:rPr lang="en-US" sz="1600" b="1" dirty="0"/>
              <a:t>Difference in bias between runs is much less than </a:t>
            </a:r>
            <a:r>
              <a:rPr lang="en-US" sz="1600" b="1" dirty="0" smtClean="0"/>
              <a:t>site-to-site </a:t>
            </a:r>
            <a:r>
              <a:rPr lang="en-US" sz="1600" b="1" dirty="0"/>
              <a:t>variability of bias within a single run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7" name="Object 7"/>
          <p:cNvGraphicFramePr>
            <a:graphicFrameLocks noChangeAspect="1"/>
          </p:cNvGraphicFramePr>
          <p:nvPr/>
        </p:nvGraphicFramePr>
        <p:xfrm>
          <a:off x="107950" y="1219200"/>
          <a:ext cx="4387850" cy="4387850"/>
        </p:xfrm>
        <a:graphic>
          <a:graphicData uri="http://schemas.openxmlformats.org/presentationml/2006/ole">
            <p:oleObj spid="_x0000_s66567" name="Acrobat Document" r:id="rId4" imgW="6480000" imgH="6470280" progId="AcroExch.Document.7">
              <p:embed/>
            </p:oleObj>
          </a:graphicData>
        </a:graphic>
      </p:graphicFrame>
      <p:graphicFrame>
        <p:nvGraphicFramePr>
          <p:cNvPr id="66568" name="Object 8"/>
          <p:cNvGraphicFramePr>
            <a:graphicFrameLocks noChangeAspect="1"/>
          </p:cNvGraphicFramePr>
          <p:nvPr/>
        </p:nvGraphicFramePr>
        <p:xfrm>
          <a:off x="4527550" y="1219200"/>
          <a:ext cx="4387850" cy="4387850"/>
        </p:xfrm>
        <a:graphic>
          <a:graphicData uri="http://schemas.openxmlformats.org/presentationml/2006/ole">
            <p:oleObj spid="_x0000_s66568" name="Acrobat Document" r:id="rId5" imgW="6480000" imgH="6470280" progId="AcroExch.Document.7">
              <p:embed/>
            </p:oleObj>
          </a:graphicData>
        </a:graphic>
      </p:graphicFrame>
      <p:sp>
        <p:nvSpPr>
          <p:cNvPr id="66569" name="Title 1"/>
          <p:cNvSpPr>
            <a:spLocks noGrp="1"/>
          </p:cNvSpPr>
          <p:nvPr>
            <p:ph type="title"/>
          </p:nvPr>
        </p:nvSpPr>
        <p:spPr>
          <a:xfrm>
            <a:off x="2590800" y="76200"/>
            <a:ext cx="5943600" cy="1143000"/>
          </a:xfrm>
        </p:spPr>
        <p:txBody>
          <a:bodyPr/>
          <a:lstStyle/>
          <a:p>
            <a:pPr eaLnBrk="1" hangingPunct="1"/>
            <a:r>
              <a:rPr lang="en-US" smtClean="0"/>
              <a:t>Northeast Urban Sites: July </a:t>
            </a:r>
            <a:br>
              <a:rPr lang="en-US" smtClean="0"/>
            </a:br>
            <a:r>
              <a:rPr lang="en-US" smtClean="0"/>
              <a:t>NOx Bias by Hour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4200" y="5418138"/>
            <a:ext cx="4327525" cy="825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solidFill>
                  <a:srgbClr val="3C8C93"/>
                </a:solidFill>
              </a:rPr>
              <a:t>NOx</a:t>
            </a:r>
          </a:p>
          <a:p>
            <a:pPr eaLnBrk="0" hangingPunct="0"/>
            <a:r>
              <a:rPr lang="en-US" sz="1600" b="1"/>
              <a:t>MB</a:t>
            </a:r>
            <a:r>
              <a:rPr lang="en-US" sz="1600" b="1" baseline="-25000"/>
              <a:t>MOBILE6</a:t>
            </a:r>
            <a:r>
              <a:rPr lang="en-US" sz="1600" b="1"/>
              <a:t> =  -6.5 ppb  ; NMB</a:t>
            </a:r>
            <a:r>
              <a:rPr lang="en-US" sz="1600" b="1" baseline="-25000"/>
              <a:t>MOBILE6</a:t>
            </a:r>
            <a:r>
              <a:rPr lang="en-US" sz="1600" b="1"/>
              <a:t> = -18%</a:t>
            </a:r>
            <a:endParaRPr lang="en-US" sz="1600" b="1" baseline="30000"/>
          </a:p>
          <a:p>
            <a:pPr eaLnBrk="0" hangingPunct="0"/>
            <a:r>
              <a:rPr lang="en-US" sz="1600" b="1"/>
              <a:t>MB</a:t>
            </a:r>
            <a:r>
              <a:rPr lang="en-US" sz="1600" b="1" baseline="-25000"/>
              <a:t>MOVES</a:t>
            </a:r>
            <a:r>
              <a:rPr lang="en-US" sz="1600" b="1"/>
              <a:t>   =  -1.1ppb ; NMB</a:t>
            </a:r>
            <a:r>
              <a:rPr lang="en-US" sz="1600" b="1" baseline="-25000"/>
              <a:t>MOVES</a:t>
            </a:r>
            <a:r>
              <a:rPr lang="en-US" sz="1600" b="1"/>
              <a:t>  = -3%</a:t>
            </a:r>
            <a:endParaRPr lang="en-US" sz="1600" b="1" baseline="30000"/>
          </a:p>
        </p:txBody>
      </p:sp>
      <p:sp>
        <p:nvSpPr>
          <p:cNvPr id="11" name="TextBox 10"/>
          <p:cNvSpPr txBox="1"/>
          <p:nvPr/>
        </p:nvSpPr>
        <p:spPr>
          <a:xfrm>
            <a:off x="4876800" y="5418138"/>
            <a:ext cx="4191000" cy="825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solidFill>
                  <a:srgbClr val="3C8C93"/>
                </a:solidFill>
              </a:rPr>
              <a:t>NOx</a:t>
            </a:r>
          </a:p>
          <a:p>
            <a:pPr eaLnBrk="0" hangingPunct="0"/>
            <a:r>
              <a:rPr lang="en-US" sz="1600" b="1"/>
              <a:t>MB</a:t>
            </a:r>
            <a:r>
              <a:rPr lang="en-US" sz="1600" b="1" baseline="-25000"/>
              <a:t>MOBILE6</a:t>
            </a:r>
            <a:r>
              <a:rPr lang="en-US" sz="1600" b="1"/>
              <a:t> = 5.0ppb  ; NMB</a:t>
            </a:r>
            <a:r>
              <a:rPr lang="en-US" sz="1600" b="1" baseline="-25000"/>
              <a:t>MOBILE6</a:t>
            </a:r>
            <a:r>
              <a:rPr lang="en-US" sz="1600" b="1"/>
              <a:t> = 24%</a:t>
            </a:r>
            <a:endParaRPr lang="en-US" sz="1600" b="1" baseline="30000"/>
          </a:p>
          <a:p>
            <a:pPr eaLnBrk="0" hangingPunct="0"/>
            <a:r>
              <a:rPr lang="en-US" sz="1600" b="1"/>
              <a:t>MB</a:t>
            </a:r>
            <a:r>
              <a:rPr lang="en-US" sz="1600" b="1" baseline="-25000"/>
              <a:t>MOVES </a:t>
            </a:r>
            <a:r>
              <a:rPr lang="en-US" sz="1600" b="1"/>
              <a:t>  = 8.5 ppb ; NMB</a:t>
            </a:r>
            <a:r>
              <a:rPr lang="en-US" sz="1600" b="1" baseline="-25000"/>
              <a:t>MOVES </a:t>
            </a:r>
            <a:r>
              <a:rPr lang="en-US" sz="1600" b="1"/>
              <a:t>  = 41%</a:t>
            </a:r>
            <a:endParaRPr lang="en-US" sz="1600" b="1" baseline="30000"/>
          </a:p>
        </p:txBody>
      </p:sp>
      <p:sp>
        <p:nvSpPr>
          <p:cNvPr id="66572" name="TextBox 11"/>
          <p:cNvSpPr txBox="1">
            <a:spLocks noChangeArrowheads="1"/>
          </p:cNvSpPr>
          <p:nvPr/>
        </p:nvSpPr>
        <p:spPr bwMode="auto">
          <a:xfrm>
            <a:off x="685800" y="1165225"/>
            <a:ext cx="3352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i="1"/>
              <a:t>July 2005</a:t>
            </a:r>
          </a:p>
        </p:txBody>
      </p:sp>
      <p:sp>
        <p:nvSpPr>
          <p:cNvPr id="66573" name="TextBox 14"/>
          <p:cNvSpPr txBox="1">
            <a:spLocks noChangeArrowheads="1"/>
          </p:cNvSpPr>
          <p:nvPr/>
        </p:nvSpPr>
        <p:spPr bwMode="auto">
          <a:xfrm>
            <a:off x="5257800" y="1155700"/>
            <a:ext cx="3200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i="1"/>
              <a:t>July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C:\Documents and Settings\hsimon02\Heather's documents\Model Applications Team\MOVES NOX eval\plots_compare_all_mobile6\MM5vsWRF_aug2006_NYC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27432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0" name="Content Placeholder 5"/>
          <p:cNvSpPr>
            <a:spLocks noGrp="1"/>
          </p:cNvSpPr>
          <p:nvPr>
            <p:ph sz="half" idx="2"/>
          </p:nvPr>
        </p:nvSpPr>
        <p:spPr>
          <a:xfrm>
            <a:off x="74613" y="1230313"/>
            <a:ext cx="8916987" cy="2427287"/>
          </a:xfrm>
        </p:spPr>
        <p:txBody>
          <a:bodyPr/>
          <a:lstStyle/>
          <a:p>
            <a:pPr eaLnBrk="1" hangingPunct="1"/>
            <a:r>
              <a:rPr lang="en-US" sz="1600" smtClean="0"/>
              <a:t>Two common meteorological models used to create inputs for CMAQ: MM5 and WRF</a:t>
            </a:r>
          </a:p>
          <a:p>
            <a:pPr eaLnBrk="1" hangingPunct="1"/>
            <a:r>
              <a:rPr lang="en-US" sz="1600" smtClean="0"/>
              <a:t>CMAQ simulations with inputs from MM5 vs WRF estimate different NOx concentrations</a:t>
            </a:r>
          </a:p>
          <a:p>
            <a:pPr lvl="1" eaLnBrk="1" hangingPunct="1"/>
            <a:r>
              <a:rPr lang="en-US" sz="1400" smtClean="0"/>
              <a:t>May be a result of different degrees of dilution/mixing of ground level emissions</a:t>
            </a:r>
          </a:p>
          <a:p>
            <a:pPr eaLnBrk="1" hangingPunct="1"/>
            <a:r>
              <a:rPr lang="en-US" sz="1600" smtClean="0"/>
              <a:t>WRF + CMAQ leads to higher predicted NOx concs than MM5 + CMAQ</a:t>
            </a:r>
          </a:p>
          <a:p>
            <a:pPr eaLnBrk="1" hangingPunct="1"/>
            <a:r>
              <a:rPr lang="en-US" sz="1600" smtClean="0"/>
              <a:t>The difference is most pronounced:</a:t>
            </a:r>
          </a:p>
          <a:p>
            <a:pPr lvl="1" eaLnBrk="1" hangingPunct="1"/>
            <a:r>
              <a:rPr lang="en-US" sz="1400" smtClean="0"/>
              <a:t>Summer</a:t>
            </a:r>
          </a:p>
          <a:p>
            <a:pPr lvl="1" eaLnBrk="1" hangingPunct="1"/>
            <a:r>
              <a:rPr lang="en-US" sz="1400" smtClean="0"/>
              <a:t>Urban areas</a:t>
            </a:r>
          </a:p>
          <a:p>
            <a:pPr lvl="1" eaLnBrk="1" hangingPunct="1"/>
            <a:r>
              <a:rPr lang="en-US" sz="1400" smtClean="0"/>
              <a:t>Transition periods (morning and evening)</a:t>
            </a:r>
          </a:p>
        </p:txBody>
      </p:sp>
      <p:sp>
        <p:nvSpPr>
          <p:cNvPr id="7373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E557DF8-308C-4536-9811-577EF9BD792A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13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3732" name="Title 3"/>
          <p:cNvSpPr>
            <a:spLocks noGrp="1"/>
          </p:cNvSpPr>
          <p:nvPr>
            <p:ph type="title"/>
          </p:nvPr>
        </p:nvSpPr>
        <p:spPr>
          <a:xfrm>
            <a:off x="2209800" y="533400"/>
            <a:ext cx="6934200" cy="304800"/>
          </a:xfrm>
        </p:spPr>
        <p:txBody>
          <a:bodyPr/>
          <a:lstStyle/>
          <a:p>
            <a:pPr marL="342900" indent="-342900" eaLnBrk="1" hangingPunct="1"/>
            <a:r>
              <a:rPr lang="en-US" sz="3200" smtClean="0"/>
              <a:t>Uncertainties in Modeled Meteorological Fields</a:t>
            </a:r>
          </a:p>
        </p:txBody>
      </p:sp>
      <p:sp>
        <p:nvSpPr>
          <p:cNvPr id="73733" name="TextBox 9"/>
          <p:cNvSpPr txBox="1">
            <a:spLocks noChangeArrowheads="1"/>
          </p:cNvSpPr>
          <p:nvPr/>
        </p:nvSpPr>
        <p:spPr bwMode="auto">
          <a:xfrm>
            <a:off x="5638800" y="3048000"/>
            <a:ext cx="320040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/>
              <a:t>New York City NOx Conc in model runs using </a:t>
            </a:r>
            <a:r>
              <a:rPr lang="en-US" sz="1600">
                <a:solidFill>
                  <a:srgbClr val="0000FF"/>
                </a:solidFill>
              </a:rPr>
              <a:t>MM5 </a:t>
            </a:r>
            <a:r>
              <a:rPr lang="en-US" sz="1600"/>
              <a:t>and </a:t>
            </a:r>
            <a:r>
              <a:rPr lang="en-US" sz="1600">
                <a:solidFill>
                  <a:srgbClr val="FF0000"/>
                </a:solidFill>
              </a:rPr>
              <a:t>WRF</a:t>
            </a:r>
            <a:endParaRPr lang="en-US" sz="1600"/>
          </a:p>
        </p:txBody>
      </p:sp>
      <p:pic>
        <p:nvPicPr>
          <p:cNvPr id="63491" name="Picture 3" descr="C:\Documents and Settings\hsimon02\Heather's documents\Model Applications Team\MOVES NOX eval\plots_compare_all_mobile6\MM5vsWRF_aug2006_Providen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505200"/>
            <a:ext cx="3429000" cy="3429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3735" name="TextBox 11"/>
          <p:cNvSpPr txBox="1">
            <a:spLocks noChangeArrowheads="1"/>
          </p:cNvSpPr>
          <p:nvPr/>
        </p:nvSpPr>
        <p:spPr bwMode="auto">
          <a:xfrm>
            <a:off x="1981200" y="3733800"/>
            <a:ext cx="26670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/>
              <a:t>Providence NOx Conc in model runs using </a:t>
            </a:r>
            <a:r>
              <a:rPr lang="en-US" sz="1400">
                <a:solidFill>
                  <a:srgbClr val="0000FF"/>
                </a:solidFill>
              </a:rPr>
              <a:t>MM5 </a:t>
            </a:r>
            <a:r>
              <a:rPr lang="en-US" sz="1400"/>
              <a:t>and </a:t>
            </a:r>
            <a:r>
              <a:rPr lang="en-US" sz="1400">
                <a:solidFill>
                  <a:srgbClr val="FF0000"/>
                </a:solidFill>
              </a:rPr>
              <a:t>WRF</a:t>
            </a:r>
            <a:endParaRPr lang="en-US" sz="1400"/>
          </a:p>
        </p:txBody>
      </p:sp>
      <p:sp>
        <p:nvSpPr>
          <p:cNvPr id="73736" name="Freeform 67"/>
          <p:cNvSpPr>
            <a:spLocks/>
          </p:cNvSpPr>
          <p:nvPr/>
        </p:nvSpPr>
        <p:spPr bwMode="auto">
          <a:xfrm>
            <a:off x="5722938" y="4695825"/>
            <a:ext cx="2995612" cy="1249363"/>
          </a:xfrm>
          <a:custGeom>
            <a:avLst/>
            <a:gdLst>
              <a:gd name="T0" fmla="*/ 2995660 w 2995660"/>
              <a:gd name="T1" fmla="*/ 754303 h 1249988"/>
              <a:gd name="T2" fmla="*/ 2829406 w 2995660"/>
              <a:gd name="T3" fmla="*/ 495685 h 1249988"/>
              <a:gd name="T4" fmla="*/ 2681624 w 2995660"/>
              <a:gd name="T5" fmla="*/ 283249 h 1249988"/>
              <a:gd name="T6" fmla="*/ 2570788 w 2995660"/>
              <a:gd name="T7" fmla="*/ 89285 h 1249988"/>
              <a:gd name="T8" fmla="*/ 2432242 w 2995660"/>
              <a:gd name="T9" fmla="*/ 24630 h 1249988"/>
              <a:gd name="T10" fmla="*/ 2302932 w 2995660"/>
              <a:gd name="T11" fmla="*/ 237067 h 1249988"/>
              <a:gd name="T12" fmla="*/ 2173624 w 2995660"/>
              <a:gd name="T13" fmla="*/ 661940 h 1249988"/>
              <a:gd name="T14" fmla="*/ 2044315 w 2995660"/>
              <a:gd name="T15" fmla="*/ 883612 h 1249988"/>
              <a:gd name="T16" fmla="*/ 1915006 w 2995660"/>
              <a:gd name="T17" fmla="*/ 985212 h 1249988"/>
              <a:gd name="T18" fmla="*/ 1804169 w 2995660"/>
              <a:gd name="T19" fmla="*/ 1049867 h 1249988"/>
              <a:gd name="T20" fmla="*/ 1656388 w 2995660"/>
              <a:gd name="T21" fmla="*/ 1132994 h 1249988"/>
              <a:gd name="T22" fmla="*/ 1527079 w 2995660"/>
              <a:gd name="T23" fmla="*/ 1188412 h 1249988"/>
              <a:gd name="T24" fmla="*/ 1407006 w 2995660"/>
              <a:gd name="T25" fmla="*/ 1234594 h 1249988"/>
              <a:gd name="T26" fmla="*/ 1268460 w 2995660"/>
              <a:gd name="T27" fmla="*/ 1096049 h 1249988"/>
              <a:gd name="T28" fmla="*/ 1157624 w 2995660"/>
              <a:gd name="T29" fmla="*/ 985212 h 1249988"/>
              <a:gd name="T30" fmla="*/ 1019079 w 2995660"/>
              <a:gd name="T31" fmla="*/ 726594 h 1249988"/>
              <a:gd name="T32" fmla="*/ 880533 w 2995660"/>
              <a:gd name="T33" fmla="*/ 338667 h 1249988"/>
              <a:gd name="T34" fmla="*/ 751224 w 2995660"/>
              <a:gd name="T35" fmla="*/ 283249 h 1249988"/>
              <a:gd name="T36" fmla="*/ 631151 w 2995660"/>
              <a:gd name="T37" fmla="*/ 458740 h 1249988"/>
              <a:gd name="T38" fmla="*/ 492606 w 2995660"/>
              <a:gd name="T39" fmla="*/ 782012 h 1249988"/>
              <a:gd name="T40" fmla="*/ 372533 w 2995660"/>
              <a:gd name="T41" fmla="*/ 966740 h 1249988"/>
              <a:gd name="T42" fmla="*/ 243224 w 2995660"/>
              <a:gd name="T43" fmla="*/ 1012921 h 1249988"/>
              <a:gd name="T44" fmla="*/ 123151 w 2995660"/>
              <a:gd name="T45" fmla="*/ 948267 h 1249988"/>
              <a:gd name="T46" fmla="*/ 12315 w 2995660"/>
              <a:gd name="T47" fmla="*/ 828194 h 124998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995660" h="1249988">
                <a:moveTo>
                  <a:pt x="2995660" y="754303"/>
                </a:moveTo>
                <a:cubicBezTo>
                  <a:pt x="2938702" y="664248"/>
                  <a:pt x="2881745" y="574194"/>
                  <a:pt x="2829406" y="495685"/>
                </a:cubicBezTo>
                <a:cubicBezTo>
                  <a:pt x="2777067" y="417176"/>
                  <a:pt x="2724727" y="350982"/>
                  <a:pt x="2681624" y="283249"/>
                </a:cubicBezTo>
                <a:cubicBezTo>
                  <a:pt x="2638521" y="215516"/>
                  <a:pt x="2612352" y="132388"/>
                  <a:pt x="2570788" y="89285"/>
                </a:cubicBezTo>
                <a:cubicBezTo>
                  <a:pt x="2529224" y="46182"/>
                  <a:pt x="2476885" y="0"/>
                  <a:pt x="2432242" y="24630"/>
                </a:cubicBezTo>
                <a:cubicBezTo>
                  <a:pt x="2387600" y="49260"/>
                  <a:pt x="2346036" y="130849"/>
                  <a:pt x="2302933" y="237067"/>
                </a:cubicBezTo>
                <a:cubicBezTo>
                  <a:pt x="2259830" y="343285"/>
                  <a:pt x="2216727" y="554183"/>
                  <a:pt x="2173624" y="661940"/>
                </a:cubicBezTo>
                <a:cubicBezTo>
                  <a:pt x="2130521" y="769697"/>
                  <a:pt x="2087418" y="829733"/>
                  <a:pt x="2044315" y="883612"/>
                </a:cubicBezTo>
                <a:cubicBezTo>
                  <a:pt x="2001212" y="937491"/>
                  <a:pt x="1955030" y="957503"/>
                  <a:pt x="1915006" y="985212"/>
                </a:cubicBezTo>
                <a:cubicBezTo>
                  <a:pt x="1874982" y="1012921"/>
                  <a:pt x="1804169" y="1049867"/>
                  <a:pt x="1804169" y="1049867"/>
                </a:cubicBezTo>
                <a:cubicBezTo>
                  <a:pt x="1761066" y="1074497"/>
                  <a:pt x="1702570" y="1109903"/>
                  <a:pt x="1656388" y="1132994"/>
                </a:cubicBezTo>
                <a:cubicBezTo>
                  <a:pt x="1610206" y="1156085"/>
                  <a:pt x="1568643" y="1171479"/>
                  <a:pt x="1527079" y="1188412"/>
                </a:cubicBezTo>
                <a:cubicBezTo>
                  <a:pt x="1485515" y="1205345"/>
                  <a:pt x="1450109" y="1249988"/>
                  <a:pt x="1407006" y="1234594"/>
                </a:cubicBezTo>
                <a:cubicBezTo>
                  <a:pt x="1363903" y="1219200"/>
                  <a:pt x="1268460" y="1096049"/>
                  <a:pt x="1268460" y="1096049"/>
                </a:cubicBezTo>
                <a:cubicBezTo>
                  <a:pt x="1226896" y="1054485"/>
                  <a:pt x="1199187" y="1046788"/>
                  <a:pt x="1157624" y="985212"/>
                </a:cubicBezTo>
                <a:cubicBezTo>
                  <a:pt x="1116061" y="923636"/>
                  <a:pt x="1065261" y="834351"/>
                  <a:pt x="1019079" y="726594"/>
                </a:cubicBezTo>
                <a:cubicBezTo>
                  <a:pt x="972897" y="618837"/>
                  <a:pt x="925175" y="412558"/>
                  <a:pt x="880533" y="338667"/>
                </a:cubicBezTo>
                <a:cubicBezTo>
                  <a:pt x="835891" y="264776"/>
                  <a:pt x="792788" y="263237"/>
                  <a:pt x="751224" y="283249"/>
                </a:cubicBezTo>
                <a:cubicBezTo>
                  <a:pt x="709660" y="303261"/>
                  <a:pt x="674254" y="375613"/>
                  <a:pt x="631151" y="458740"/>
                </a:cubicBezTo>
                <a:cubicBezTo>
                  <a:pt x="588048" y="541867"/>
                  <a:pt x="535709" y="697345"/>
                  <a:pt x="492606" y="782012"/>
                </a:cubicBezTo>
                <a:cubicBezTo>
                  <a:pt x="449503" y="866679"/>
                  <a:pt x="414097" y="928255"/>
                  <a:pt x="372533" y="966740"/>
                </a:cubicBezTo>
                <a:cubicBezTo>
                  <a:pt x="330969" y="1005225"/>
                  <a:pt x="284788" y="1016000"/>
                  <a:pt x="243224" y="1012921"/>
                </a:cubicBezTo>
                <a:cubicBezTo>
                  <a:pt x="201660" y="1009842"/>
                  <a:pt x="161636" y="979055"/>
                  <a:pt x="123151" y="948267"/>
                </a:cubicBezTo>
                <a:cubicBezTo>
                  <a:pt x="84666" y="917479"/>
                  <a:pt x="0" y="939030"/>
                  <a:pt x="12315" y="828194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37" name="Freeform 68"/>
          <p:cNvSpPr>
            <a:spLocks/>
          </p:cNvSpPr>
          <p:nvPr/>
        </p:nvSpPr>
        <p:spPr bwMode="auto">
          <a:xfrm>
            <a:off x="5716588" y="4826000"/>
            <a:ext cx="2965450" cy="1047750"/>
          </a:xfrm>
          <a:custGeom>
            <a:avLst/>
            <a:gdLst>
              <a:gd name="T0" fmla="*/ 2964873 w 2964873"/>
              <a:gd name="T1" fmla="*/ 632690 h 1048326"/>
              <a:gd name="T2" fmla="*/ 2826327 w 2964873"/>
              <a:gd name="T3" fmla="*/ 512617 h 1048326"/>
              <a:gd name="T4" fmla="*/ 2687783 w 2964873"/>
              <a:gd name="T5" fmla="*/ 152399 h 1048326"/>
              <a:gd name="T6" fmla="*/ 2567709 w 2964873"/>
              <a:gd name="T7" fmla="*/ 41563 h 1048326"/>
              <a:gd name="T8" fmla="*/ 2447637 w 2964873"/>
              <a:gd name="T9" fmla="*/ 41563 h 1048326"/>
              <a:gd name="T10" fmla="*/ 2318327 w 2964873"/>
              <a:gd name="T11" fmla="*/ 290944 h 1048326"/>
              <a:gd name="T12" fmla="*/ 2189019 w 2964873"/>
              <a:gd name="T13" fmla="*/ 586508 h 1048326"/>
              <a:gd name="T14" fmla="*/ 2068946 w 2964873"/>
              <a:gd name="T15" fmla="*/ 826654 h 1048326"/>
              <a:gd name="T16" fmla="*/ 1930401 w 2964873"/>
              <a:gd name="T17" fmla="*/ 854363 h 1048326"/>
              <a:gd name="T18" fmla="*/ 1801092 w 2964873"/>
              <a:gd name="T19" fmla="*/ 946726 h 1048326"/>
              <a:gd name="T20" fmla="*/ 1671783 w 2964873"/>
              <a:gd name="T21" fmla="*/ 974435 h 1048326"/>
              <a:gd name="T22" fmla="*/ 1551710 w 2964873"/>
              <a:gd name="T23" fmla="*/ 983672 h 1048326"/>
              <a:gd name="T24" fmla="*/ 1422401 w 2964873"/>
              <a:gd name="T25" fmla="*/ 1020617 h 1048326"/>
              <a:gd name="T26" fmla="*/ 1293092 w 2964873"/>
              <a:gd name="T27" fmla="*/ 1020617 h 1048326"/>
              <a:gd name="T28" fmla="*/ 1154546 w 2964873"/>
              <a:gd name="T29" fmla="*/ 854363 h 1048326"/>
              <a:gd name="T30" fmla="*/ 1034473 w 2964873"/>
              <a:gd name="T31" fmla="*/ 614217 h 1048326"/>
              <a:gd name="T32" fmla="*/ 895927 w 2964873"/>
              <a:gd name="T33" fmla="*/ 438726 h 1048326"/>
              <a:gd name="T34" fmla="*/ 766618 w 2964873"/>
              <a:gd name="T35" fmla="*/ 337126 h 1048326"/>
              <a:gd name="T36" fmla="*/ 646545 w 2964873"/>
              <a:gd name="T37" fmla="*/ 494144 h 1048326"/>
              <a:gd name="T38" fmla="*/ 526473 w 2964873"/>
              <a:gd name="T39" fmla="*/ 688108 h 1048326"/>
              <a:gd name="T40" fmla="*/ 369454 w 2964873"/>
              <a:gd name="T41" fmla="*/ 891308 h 1048326"/>
              <a:gd name="T42" fmla="*/ 258618 w 2964873"/>
              <a:gd name="T43" fmla="*/ 919017 h 1048326"/>
              <a:gd name="T44" fmla="*/ 120073 w 2964873"/>
              <a:gd name="T45" fmla="*/ 900544 h 1048326"/>
              <a:gd name="T46" fmla="*/ 0 w 2964873"/>
              <a:gd name="T47" fmla="*/ 835890 h 104832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964873" h="1048326">
                <a:moveTo>
                  <a:pt x="2964873" y="632690"/>
                </a:moveTo>
                <a:cubicBezTo>
                  <a:pt x="2918691" y="612678"/>
                  <a:pt x="2872509" y="592666"/>
                  <a:pt x="2826327" y="512617"/>
                </a:cubicBezTo>
                <a:cubicBezTo>
                  <a:pt x="2780145" y="432569"/>
                  <a:pt x="2730885" y="230908"/>
                  <a:pt x="2687782" y="152399"/>
                </a:cubicBezTo>
                <a:cubicBezTo>
                  <a:pt x="2644679" y="73890"/>
                  <a:pt x="2607733" y="60036"/>
                  <a:pt x="2567709" y="41563"/>
                </a:cubicBezTo>
                <a:cubicBezTo>
                  <a:pt x="2527685" y="23090"/>
                  <a:pt x="2489200" y="0"/>
                  <a:pt x="2447636" y="41563"/>
                </a:cubicBezTo>
                <a:cubicBezTo>
                  <a:pt x="2406072" y="83126"/>
                  <a:pt x="2361430" y="200120"/>
                  <a:pt x="2318327" y="290944"/>
                </a:cubicBezTo>
                <a:cubicBezTo>
                  <a:pt x="2275224" y="381768"/>
                  <a:pt x="2230582" y="497223"/>
                  <a:pt x="2189018" y="586508"/>
                </a:cubicBezTo>
                <a:cubicBezTo>
                  <a:pt x="2147454" y="675793"/>
                  <a:pt x="2112048" y="782012"/>
                  <a:pt x="2068945" y="826654"/>
                </a:cubicBezTo>
                <a:cubicBezTo>
                  <a:pt x="2025842" y="871297"/>
                  <a:pt x="1975042" y="834351"/>
                  <a:pt x="1930400" y="854363"/>
                </a:cubicBezTo>
                <a:cubicBezTo>
                  <a:pt x="1885758" y="874375"/>
                  <a:pt x="1844194" y="926714"/>
                  <a:pt x="1801091" y="946726"/>
                </a:cubicBezTo>
                <a:cubicBezTo>
                  <a:pt x="1757988" y="966738"/>
                  <a:pt x="1713346" y="968277"/>
                  <a:pt x="1671782" y="974435"/>
                </a:cubicBezTo>
                <a:cubicBezTo>
                  <a:pt x="1630218" y="980593"/>
                  <a:pt x="1593273" y="975975"/>
                  <a:pt x="1551709" y="983672"/>
                </a:cubicBezTo>
                <a:cubicBezTo>
                  <a:pt x="1510145" y="991369"/>
                  <a:pt x="1465503" y="1014460"/>
                  <a:pt x="1422400" y="1020617"/>
                </a:cubicBezTo>
                <a:cubicBezTo>
                  <a:pt x="1379297" y="1026775"/>
                  <a:pt x="1337733" y="1048326"/>
                  <a:pt x="1293091" y="1020617"/>
                </a:cubicBezTo>
                <a:cubicBezTo>
                  <a:pt x="1248449" y="992908"/>
                  <a:pt x="1197648" y="922096"/>
                  <a:pt x="1154545" y="854363"/>
                </a:cubicBezTo>
                <a:cubicBezTo>
                  <a:pt x="1111442" y="786630"/>
                  <a:pt x="1077576" y="683490"/>
                  <a:pt x="1034473" y="614217"/>
                </a:cubicBezTo>
                <a:cubicBezTo>
                  <a:pt x="991370" y="544944"/>
                  <a:pt x="940569" y="484908"/>
                  <a:pt x="895927" y="438726"/>
                </a:cubicBezTo>
                <a:cubicBezTo>
                  <a:pt x="851285" y="392544"/>
                  <a:pt x="808182" y="327890"/>
                  <a:pt x="766618" y="337126"/>
                </a:cubicBezTo>
                <a:cubicBezTo>
                  <a:pt x="725054" y="346362"/>
                  <a:pt x="686569" y="435647"/>
                  <a:pt x="646545" y="494144"/>
                </a:cubicBezTo>
                <a:cubicBezTo>
                  <a:pt x="606521" y="552641"/>
                  <a:pt x="572655" y="621914"/>
                  <a:pt x="526473" y="688108"/>
                </a:cubicBezTo>
                <a:cubicBezTo>
                  <a:pt x="480291" y="754302"/>
                  <a:pt x="414097" y="852823"/>
                  <a:pt x="369454" y="891308"/>
                </a:cubicBezTo>
                <a:cubicBezTo>
                  <a:pt x="324812" y="929793"/>
                  <a:pt x="300181" y="917478"/>
                  <a:pt x="258618" y="919017"/>
                </a:cubicBezTo>
                <a:cubicBezTo>
                  <a:pt x="217055" y="920556"/>
                  <a:pt x="163176" y="914398"/>
                  <a:pt x="120073" y="900544"/>
                </a:cubicBezTo>
                <a:cubicBezTo>
                  <a:pt x="76970" y="886690"/>
                  <a:pt x="0" y="835890"/>
                  <a:pt x="0" y="835890"/>
                </a:cubicBezTo>
              </a:path>
            </a:pathLst>
          </a:cu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" name="Freeform 69"/>
          <p:cNvSpPr/>
          <p:nvPr/>
        </p:nvSpPr>
        <p:spPr bwMode="auto">
          <a:xfrm>
            <a:off x="5735638" y="5108575"/>
            <a:ext cx="2974975" cy="738188"/>
          </a:xfrm>
          <a:custGeom>
            <a:avLst/>
            <a:gdLst>
              <a:gd name="connsiteX0" fmla="*/ 2974109 w 2974109"/>
              <a:gd name="connsiteY0" fmla="*/ 414096 h 737369"/>
              <a:gd name="connsiteX1" fmla="*/ 2835563 w 2974109"/>
              <a:gd name="connsiteY1" fmla="*/ 358678 h 737369"/>
              <a:gd name="connsiteX2" fmla="*/ 2715491 w 2974109"/>
              <a:gd name="connsiteY2" fmla="*/ 247842 h 737369"/>
              <a:gd name="connsiteX3" fmla="*/ 2567709 w 2974109"/>
              <a:gd name="connsiteY3" fmla="*/ 321733 h 737369"/>
              <a:gd name="connsiteX4" fmla="*/ 2456873 w 2974109"/>
              <a:gd name="connsiteY4" fmla="*/ 349442 h 737369"/>
              <a:gd name="connsiteX5" fmla="*/ 2318327 w 2974109"/>
              <a:gd name="connsiteY5" fmla="*/ 469515 h 737369"/>
              <a:gd name="connsiteX6" fmla="*/ 2198254 w 2974109"/>
              <a:gd name="connsiteY6" fmla="*/ 543406 h 737369"/>
              <a:gd name="connsiteX7" fmla="*/ 2059709 w 2974109"/>
              <a:gd name="connsiteY7" fmla="*/ 589587 h 737369"/>
              <a:gd name="connsiteX8" fmla="*/ 1948873 w 2974109"/>
              <a:gd name="connsiteY8" fmla="*/ 617296 h 737369"/>
              <a:gd name="connsiteX9" fmla="*/ 1810327 w 2974109"/>
              <a:gd name="connsiteY9" fmla="*/ 681951 h 737369"/>
              <a:gd name="connsiteX10" fmla="*/ 1662545 w 2974109"/>
              <a:gd name="connsiteY10" fmla="*/ 728133 h 737369"/>
              <a:gd name="connsiteX11" fmla="*/ 1551709 w 2974109"/>
              <a:gd name="connsiteY11" fmla="*/ 681951 h 737369"/>
              <a:gd name="connsiteX12" fmla="*/ 1413163 w 2974109"/>
              <a:gd name="connsiteY12" fmla="*/ 737369 h 737369"/>
              <a:gd name="connsiteX13" fmla="*/ 1283854 w 2974109"/>
              <a:gd name="connsiteY13" fmla="*/ 681951 h 737369"/>
              <a:gd name="connsiteX14" fmla="*/ 1283854 w 2974109"/>
              <a:gd name="connsiteY14" fmla="*/ 672715 h 737369"/>
              <a:gd name="connsiteX15" fmla="*/ 1154545 w 2974109"/>
              <a:gd name="connsiteY15" fmla="*/ 561878 h 737369"/>
              <a:gd name="connsiteX16" fmla="*/ 1025236 w 2974109"/>
              <a:gd name="connsiteY16" fmla="*/ 340206 h 737369"/>
              <a:gd name="connsiteX17" fmla="*/ 886691 w 2974109"/>
              <a:gd name="connsiteY17" fmla="*/ 53878 h 737369"/>
              <a:gd name="connsiteX18" fmla="*/ 775854 w 2974109"/>
              <a:gd name="connsiteY18" fmla="*/ 44642 h 737369"/>
              <a:gd name="connsiteX19" fmla="*/ 637309 w 2974109"/>
              <a:gd name="connsiteY19" fmla="*/ 321733 h 737369"/>
              <a:gd name="connsiteX20" fmla="*/ 517236 w 2974109"/>
              <a:gd name="connsiteY20" fmla="*/ 506460 h 737369"/>
              <a:gd name="connsiteX21" fmla="*/ 387927 w 2974109"/>
              <a:gd name="connsiteY21" fmla="*/ 571115 h 737369"/>
              <a:gd name="connsiteX22" fmla="*/ 249382 w 2974109"/>
              <a:gd name="connsiteY22" fmla="*/ 617296 h 737369"/>
              <a:gd name="connsiteX23" fmla="*/ 129309 w 2974109"/>
              <a:gd name="connsiteY23" fmla="*/ 598824 h 737369"/>
              <a:gd name="connsiteX24" fmla="*/ 0 w 2974109"/>
              <a:gd name="connsiteY24" fmla="*/ 534169 h 73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974109" h="737369">
                <a:moveTo>
                  <a:pt x="2974109" y="414096"/>
                </a:moveTo>
                <a:cubicBezTo>
                  <a:pt x="2926387" y="400241"/>
                  <a:pt x="2878666" y="386387"/>
                  <a:pt x="2835563" y="358678"/>
                </a:cubicBezTo>
                <a:cubicBezTo>
                  <a:pt x="2792460" y="330969"/>
                  <a:pt x="2760133" y="254000"/>
                  <a:pt x="2715491" y="247842"/>
                </a:cubicBezTo>
                <a:cubicBezTo>
                  <a:pt x="2670849" y="241685"/>
                  <a:pt x="2610812" y="304800"/>
                  <a:pt x="2567709" y="321733"/>
                </a:cubicBezTo>
                <a:cubicBezTo>
                  <a:pt x="2524606" y="338666"/>
                  <a:pt x="2498437" y="324812"/>
                  <a:pt x="2456873" y="349442"/>
                </a:cubicBezTo>
                <a:cubicBezTo>
                  <a:pt x="2415309" y="374072"/>
                  <a:pt x="2361430" y="437188"/>
                  <a:pt x="2318327" y="469515"/>
                </a:cubicBezTo>
                <a:cubicBezTo>
                  <a:pt x="2275224" y="501842"/>
                  <a:pt x="2241357" y="523394"/>
                  <a:pt x="2198254" y="543406"/>
                </a:cubicBezTo>
                <a:cubicBezTo>
                  <a:pt x="2155151" y="563418"/>
                  <a:pt x="2101273" y="577272"/>
                  <a:pt x="2059709" y="589587"/>
                </a:cubicBezTo>
                <a:cubicBezTo>
                  <a:pt x="2018146" y="601902"/>
                  <a:pt x="1990437" y="601902"/>
                  <a:pt x="1948873" y="617296"/>
                </a:cubicBezTo>
                <a:cubicBezTo>
                  <a:pt x="1907309" y="632690"/>
                  <a:pt x="1858048" y="663478"/>
                  <a:pt x="1810327" y="681951"/>
                </a:cubicBezTo>
                <a:cubicBezTo>
                  <a:pt x="1762606" y="700424"/>
                  <a:pt x="1705648" y="728133"/>
                  <a:pt x="1662545" y="728133"/>
                </a:cubicBezTo>
                <a:cubicBezTo>
                  <a:pt x="1619442" y="728133"/>
                  <a:pt x="1593273" y="680412"/>
                  <a:pt x="1551709" y="681951"/>
                </a:cubicBezTo>
                <a:cubicBezTo>
                  <a:pt x="1510145" y="683490"/>
                  <a:pt x="1457805" y="737369"/>
                  <a:pt x="1413163" y="737369"/>
                </a:cubicBezTo>
                <a:cubicBezTo>
                  <a:pt x="1368521" y="737369"/>
                  <a:pt x="1305405" y="692727"/>
                  <a:pt x="1283854" y="681951"/>
                </a:cubicBezTo>
                <a:cubicBezTo>
                  <a:pt x="1262303" y="671175"/>
                  <a:pt x="1305405" y="692727"/>
                  <a:pt x="1283854" y="672715"/>
                </a:cubicBezTo>
                <a:cubicBezTo>
                  <a:pt x="1262303" y="652703"/>
                  <a:pt x="1197648" y="617296"/>
                  <a:pt x="1154545" y="561878"/>
                </a:cubicBezTo>
                <a:cubicBezTo>
                  <a:pt x="1111442" y="506460"/>
                  <a:pt x="1069878" y="424873"/>
                  <a:pt x="1025236" y="340206"/>
                </a:cubicBezTo>
                <a:cubicBezTo>
                  <a:pt x="980594" y="255539"/>
                  <a:pt x="928255" y="103139"/>
                  <a:pt x="886691" y="53878"/>
                </a:cubicBezTo>
                <a:cubicBezTo>
                  <a:pt x="845127" y="4617"/>
                  <a:pt x="817418" y="0"/>
                  <a:pt x="775854" y="44642"/>
                </a:cubicBezTo>
                <a:cubicBezTo>
                  <a:pt x="734290" y="89285"/>
                  <a:pt x="680412" y="244763"/>
                  <a:pt x="637309" y="321733"/>
                </a:cubicBezTo>
                <a:cubicBezTo>
                  <a:pt x="594206" y="398703"/>
                  <a:pt x="558800" y="464896"/>
                  <a:pt x="517236" y="506460"/>
                </a:cubicBezTo>
                <a:cubicBezTo>
                  <a:pt x="475672" y="548024"/>
                  <a:pt x="432569" y="552642"/>
                  <a:pt x="387927" y="571115"/>
                </a:cubicBezTo>
                <a:cubicBezTo>
                  <a:pt x="343285" y="589588"/>
                  <a:pt x="292485" y="612678"/>
                  <a:pt x="249382" y="617296"/>
                </a:cubicBezTo>
                <a:cubicBezTo>
                  <a:pt x="206279" y="621914"/>
                  <a:pt x="170873" y="612679"/>
                  <a:pt x="129309" y="598824"/>
                </a:cubicBezTo>
                <a:cubicBezTo>
                  <a:pt x="87745" y="584970"/>
                  <a:pt x="23091" y="549563"/>
                  <a:pt x="0" y="53416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25400" dir="16200000" rotWithShape="0">
              <a:schemeClr val="bg1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73739" name="Freeform 70"/>
          <p:cNvSpPr>
            <a:spLocks/>
          </p:cNvSpPr>
          <p:nvPr/>
        </p:nvSpPr>
        <p:spPr bwMode="auto">
          <a:xfrm>
            <a:off x="2106613" y="5010150"/>
            <a:ext cx="2465387" cy="1168400"/>
          </a:xfrm>
          <a:custGeom>
            <a:avLst/>
            <a:gdLst>
              <a:gd name="T0" fmla="*/ 0 w 2466109"/>
              <a:gd name="T1" fmla="*/ 798945 h 1168400"/>
              <a:gd name="T2" fmla="*/ 110836 w 2466109"/>
              <a:gd name="T3" fmla="*/ 780473 h 1168400"/>
              <a:gd name="T4" fmla="*/ 221673 w 2466109"/>
              <a:gd name="T5" fmla="*/ 835891 h 1168400"/>
              <a:gd name="T6" fmla="*/ 323273 w 2466109"/>
              <a:gd name="T7" fmla="*/ 798945 h 1168400"/>
              <a:gd name="T8" fmla="*/ 415636 w 2466109"/>
              <a:gd name="T9" fmla="*/ 632691 h 1168400"/>
              <a:gd name="T10" fmla="*/ 535709 w 2466109"/>
              <a:gd name="T11" fmla="*/ 309418 h 1168400"/>
              <a:gd name="T12" fmla="*/ 646545 w 2466109"/>
              <a:gd name="T13" fmla="*/ 32327 h 1168400"/>
              <a:gd name="T14" fmla="*/ 748145 w 2466109"/>
              <a:gd name="T15" fmla="*/ 115455 h 1168400"/>
              <a:gd name="T16" fmla="*/ 858982 w 2466109"/>
              <a:gd name="T17" fmla="*/ 586509 h 1168400"/>
              <a:gd name="T18" fmla="*/ 979054 w 2466109"/>
              <a:gd name="T19" fmla="*/ 992909 h 1168400"/>
              <a:gd name="T20" fmla="*/ 1080655 w 2466109"/>
              <a:gd name="T21" fmla="*/ 1131455 h 1168400"/>
              <a:gd name="T22" fmla="*/ 1191492 w 2466109"/>
              <a:gd name="T23" fmla="*/ 1140691 h 1168400"/>
              <a:gd name="T24" fmla="*/ 1302328 w 2466109"/>
              <a:gd name="T25" fmla="*/ 1149927 h 1168400"/>
              <a:gd name="T26" fmla="*/ 1376219 w 2466109"/>
              <a:gd name="T27" fmla="*/ 1159164 h 1168400"/>
              <a:gd name="T28" fmla="*/ 1514765 w 2466109"/>
              <a:gd name="T29" fmla="*/ 1094509 h 1168400"/>
              <a:gd name="T30" fmla="*/ 1625601 w 2466109"/>
              <a:gd name="T31" fmla="*/ 1029855 h 1168400"/>
              <a:gd name="T32" fmla="*/ 1727201 w 2466109"/>
              <a:gd name="T33" fmla="*/ 919018 h 1168400"/>
              <a:gd name="T34" fmla="*/ 1828801 w 2466109"/>
              <a:gd name="T35" fmla="*/ 641927 h 1168400"/>
              <a:gd name="T36" fmla="*/ 1930401 w 2466109"/>
              <a:gd name="T37" fmla="*/ 411018 h 1168400"/>
              <a:gd name="T38" fmla="*/ 2050474 w 2466109"/>
              <a:gd name="T39" fmla="*/ 364836 h 1168400"/>
              <a:gd name="T40" fmla="*/ 2161309 w 2466109"/>
              <a:gd name="T41" fmla="*/ 420255 h 1168400"/>
              <a:gd name="T42" fmla="*/ 2262909 w 2466109"/>
              <a:gd name="T43" fmla="*/ 521855 h 1168400"/>
              <a:gd name="T44" fmla="*/ 2373745 w 2466109"/>
              <a:gd name="T45" fmla="*/ 623455 h 1168400"/>
              <a:gd name="T46" fmla="*/ 2466109 w 2466109"/>
              <a:gd name="T47" fmla="*/ 715818 h 11684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66109" h="1168400">
                <a:moveTo>
                  <a:pt x="0" y="798945"/>
                </a:moveTo>
                <a:cubicBezTo>
                  <a:pt x="36945" y="786630"/>
                  <a:pt x="73891" y="774315"/>
                  <a:pt x="110836" y="780473"/>
                </a:cubicBezTo>
                <a:cubicBezTo>
                  <a:pt x="147781" y="786631"/>
                  <a:pt x="186267" y="832812"/>
                  <a:pt x="221673" y="835891"/>
                </a:cubicBezTo>
                <a:cubicBezTo>
                  <a:pt x="257079" y="838970"/>
                  <a:pt x="290946" y="832812"/>
                  <a:pt x="323273" y="798945"/>
                </a:cubicBezTo>
                <a:cubicBezTo>
                  <a:pt x="355600" y="765078"/>
                  <a:pt x="380230" y="714279"/>
                  <a:pt x="415636" y="632691"/>
                </a:cubicBezTo>
                <a:cubicBezTo>
                  <a:pt x="451042" y="551103"/>
                  <a:pt x="497224" y="409479"/>
                  <a:pt x="535709" y="309418"/>
                </a:cubicBezTo>
                <a:cubicBezTo>
                  <a:pt x="574194" y="209357"/>
                  <a:pt x="611139" y="64654"/>
                  <a:pt x="646545" y="32327"/>
                </a:cubicBezTo>
                <a:cubicBezTo>
                  <a:pt x="681951" y="0"/>
                  <a:pt x="712739" y="23091"/>
                  <a:pt x="748145" y="115455"/>
                </a:cubicBezTo>
                <a:cubicBezTo>
                  <a:pt x="783551" y="207819"/>
                  <a:pt x="820497" y="440267"/>
                  <a:pt x="858982" y="586509"/>
                </a:cubicBezTo>
                <a:cubicBezTo>
                  <a:pt x="897467" y="732751"/>
                  <a:pt x="942109" y="902085"/>
                  <a:pt x="979054" y="992909"/>
                </a:cubicBezTo>
                <a:cubicBezTo>
                  <a:pt x="1015999" y="1083733"/>
                  <a:pt x="1045248" y="1106825"/>
                  <a:pt x="1080654" y="1131455"/>
                </a:cubicBezTo>
                <a:cubicBezTo>
                  <a:pt x="1116060" y="1156085"/>
                  <a:pt x="1191491" y="1140691"/>
                  <a:pt x="1191491" y="1140691"/>
                </a:cubicBezTo>
                <a:lnTo>
                  <a:pt x="1302327" y="1149927"/>
                </a:lnTo>
                <a:cubicBezTo>
                  <a:pt x="1333115" y="1153006"/>
                  <a:pt x="1340812" y="1168400"/>
                  <a:pt x="1376218" y="1159164"/>
                </a:cubicBezTo>
                <a:cubicBezTo>
                  <a:pt x="1411624" y="1149928"/>
                  <a:pt x="1473200" y="1116061"/>
                  <a:pt x="1514764" y="1094509"/>
                </a:cubicBezTo>
                <a:cubicBezTo>
                  <a:pt x="1556328" y="1072957"/>
                  <a:pt x="1590194" y="1059103"/>
                  <a:pt x="1625600" y="1029855"/>
                </a:cubicBezTo>
                <a:cubicBezTo>
                  <a:pt x="1661006" y="1000607"/>
                  <a:pt x="1693333" y="983672"/>
                  <a:pt x="1727200" y="919018"/>
                </a:cubicBezTo>
                <a:cubicBezTo>
                  <a:pt x="1761067" y="854364"/>
                  <a:pt x="1794933" y="726594"/>
                  <a:pt x="1828800" y="641927"/>
                </a:cubicBezTo>
                <a:cubicBezTo>
                  <a:pt x="1862667" y="557260"/>
                  <a:pt x="1893455" y="457200"/>
                  <a:pt x="1930400" y="411018"/>
                </a:cubicBezTo>
                <a:cubicBezTo>
                  <a:pt x="1967346" y="364836"/>
                  <a:pt x="2011988" y="363297"/>
                  <a:pt x="2050473" y="364836"/>
                </a:cubicBezTo>
                <a:cubicBezTo>
                  <a:pt x="2088958" y="366375"/>
                  <a:pt x="2125903" y="394085"/>
                  <a:pt x="2161309" y="420255"/>
                </a:cubicBezTo>
                <a:cubicBezTo>
                  <a:pt x="2196715" y="446425"/>
                  <a:pt x="2227503" y="487988"/>
                  <a:pt x="2262909" y="521855"/>
                </a:cubicBezTo>
                <a:cubicBezTo>
                  <a:pt x="2298315" y="555722"/>
                  <a:pt x="2339878" y="591128"/>
                  <a:pt x="2373745" y="623455"/>
                </a:cubicBezTo>
                <a:cubicBezTo>
                  <a:pt x="2407612" y="655782"/>
                  <a:pt x="2436860" y="685800"/>
                  <a:pt x="2466109" y="715818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40" name="Freeform 71"/>
          <p:cNvSpPr>
            <a:spLocks/>
          </p:cNvSpPr>
          <p:nvPr/>
        </p:nvSpPr>
        <p:spPr bwMode="auto">
          <a:xfrm>
            <a:off x="2124075" y="5380038"/>
            <a:ext cx="2466975" cy="808037"/>
          </a:xfrm>
          <a:custGeom>
            <a:avLst/>
            <a:gdLst>
              <a:gd name="T0" fmla="*/ 0 w 2466109"/>
              <a:gd name="T1" fmla="*/ 475672 h 808181"/>
              <a:gd name="T2" fmla="*/ 110837 w 2466109"/>
              <a:gd name="T3" fmla="*/ 484909 h 808181"/>
              <a:gd name="T4" fmla="*/ 203200 w 2466109"/>
              <a:gd name="T5" fmla="*/ 521854 h 808181"/>
              <a:gd name="T6" fmla="*/ 314037 w 2466109"/>
              <a:gd name="T7" fmla="*/ 531090 h 808181"/>
              <a:gd name="T8" fmla="*/ 434109 w 2466109"/>
              <a:gd name="T9" fmla="*/ 346363 h 808181"/>
              <a:gd name="T10" fmla="*/ 535709 w 2466109"/>
              <a:gd name="T11" fmla="*/ 96981 h 808181"/>
              <a:gd name="T12" fmla="*/ 628073 w 2466109"/>
              <a:gd name="T13" fmla="*/ 4618 h 808181"/>
              <a:gd name="T14" fmla="*/ 748146 w 2466109"/>
              <a:gd name="T15" fmla="*/ 124690 h 808181"/>
              <a:gd name="T16" fmla="*/ 858982 w 2466109"/>
              <a:gd name="T17" fmla="*/ 420254 h 808181"/>
              <a:gd name="T18" fmla="*/ 951346 w 2466109"/>
              <a:gd name="T19" fmla="*/ 669636 h 808181"/>
              <a:gd name="T20" fmla="*/ 1080656 w 2466109"/>
              <a:gd name="T21" fmla="*/ 752763 h 808181"/>
              <a:gd name="T22" fmla="*/ 1173019 w 2466109"/>
              <a:gd name="T23" fmla="*/ 789709 h 808181"/>
              <a:gd name="T24" fmla="*/ 1293092 w 2466109"/>
              <a:gd name="T25" fmla="*/ 808181 h 808181"/>
              <a:gd name="T26" fmla="*/ 1385456 w 2466109"/>
              <a:gd name="T27" fmla="*/ 789709 h 808181"/>
              <a:gd name="T28" fmla="*/ 1505529 w 2466109"/>
              <a:gd name="T29" fmla="*/ 771236 h 808181"/>
              <a:gd name="T30" fmla="*/ 1597892 w 2466109"/>
              <a:gd name="T31" fmla="*/ 697345 h 808181"/>
              <a:gd name="T32" fmla="*/ 1708729 w 2466109"/>
              <a:gd name="T33" fmla="*/ 595745 h 808181"/>
              <a:gd name="T34" fmla="*/ 1819565 w 2466109"/>
              <a:gd name="T35" fmla="*/ 383309 h 808181"/>
              <a:gd name="T36" fmla="*/ 1930401 w 2466109"/>
              <a:gd name="T37" fmla="*/ 133927 h 808181"/>
              <a:gd name="T38" fmla="*/ 2041238 w 2466109"/>
              <a:gd name="T39" fmla="*/ 50800 h 808181"/>
              <a:gd name="T40" fmla="*/ 2142837 w 2466109"/>
              <a:gd name="T41" fmla="*/ 133927 h 808181"/>
              <a:gd name="T42" fmla="*/ 2244437 w 2466109"/>
              <a:gd name="T43" fmla="*/ 189345 h 808181"/>
              <a:gd name="T44" fmla="*/ 2346037 w 2466109"/>
              <a:gd name="T45" fmla="*/ 300181 h 808181"/>
              <a:gd name="T46" fmla="*/ 2466109 w 2466109"/>
              <a:gd name="T47" fmla="*/ 392545 h 80818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66109" h="808181">
                <a:moveTo>
                  <a:pt x="0" y="475672"/>
                </a:moveTo>
                <a:cubicBezTo>
                  <a:pt x="38485" y="476442"/>
                  <a:pt x="76970" y="477212"/>
                  <a:pt x="110837" y="484909"/>
                </a:cubicBezTo>
                <a:cubicBezTo>
                  <a:pt x="144704" y="492606"/>
                  <a:pt x="169333" y="514157"/>
                  <a:pt x="203200" y="521854"/>
                </a:cubicBezTo>
                <a:cubicBezTo>
                  <a:pt x="237067" y="529551"/>
                  <a:pt x="275552" y="560338"/>
                  <a:pt x="314037" y="531090"/>
                </a:cubicBezTo>
                <a:cubicBezTo>
                  <a:pt x="352522" y="501842"/>
                  <a:pt x="397164" y="418714"/>
                  <a:pt x="434109" y="346363"/>
                </a:cubicBezTo>
                <a:cubicBezTo>
                  <a:pt x="471054" y="274012"/>
                  <a:pt x="503382" y="153939"/>
                  <a:pt x="535709" y="96981"/>
                </a:cubicBezTo>
                <a:cubicBezTo>
                  <a:pt x="568036" y="40024"/>
                  <a:pt x="592667" y="0"/>
                  <a:pt x="628073" y="4618"/>
                </a:cubicBezTo>
                <a:cubicBezTo>
                  <a:pt x="663479" y="9236"/>
                  <a:pt x="709661" y="55417"/>
                  <a:pt x="748146" y="124690"/>
                </a:cubicBezTo>
                <a:cubicBezTo>
                  <a:pt x="786631" y="193963"/>
                  <a:pt x="825115" y="329430"/>
                  <a:pt x="858982" y="420254"/>
                </a:cubicBezTo>
                <a:cubicBezTo>
                  <a:pt x="892849" y="511078"/>
                  <a:pt x="914401" y="614218"/>
                  <a:pt x="951346" y="669636"/>
                </a:cubicBezTo>
                <a:cubicBezTo>
                  <a:pt x="988291" y="725054"/>
                  <a:pt x="1043710" y="732751"/>
                  <a:pt x="1080655" y="752763"/>
                </a:cubicBezTo>
                <a:cubicBezTo>
                  <a:pt x="1117600" y="772775"/>
                  <a:pt x="1137612" y="780473"/>
                  <a:pt x="1173018" y="789709"/>
                </a:cubicBezTo>
                <a:cubicBezTo>
                  <a:pt x="1208424" y="798945"/>
                  <a:pt x="1257685" y="808181"/>
                  <a:pt x="1293091" y="808181"/>
                </a:cubicBezTo>
                <a:cubicBezTo>
                  <a:pt x="1328497" y="808181"/>
                  <a:pt x="1350049" y="795867"/>
                  <a:pt x="1385455" y="789709"/>
                </a:cubicBezTo>
                <a:cubicBezTo>
                  <a:pt x="1420861" y="783552"/>
                  <a:pt x="1470122" y="786630"/>
                  <a:pt x="1505528" y="771236"/>
                </a:cubicBezTo>
                <a:cubicBezTo>
                  <a:pt x="1540934" y="755842"/>
                  <a:pt x="1564024" y="726594"/>
                  <a:pt x="1597891" y="697345"/>
                </a:cubicBezTo>
                <a:cubicBezTo>
                  <a:pt x="1631758" y="668097"/>
                  <a:pt x="1671783" y="648084"/>
                  <a:pt x="1708728" y="595745"/>
                </a:cubicBezTo>
                <a:cubicBezTo>
                  <a:pt x="1745673" y="543406"/>
                  <a:pt x="1782619" y="460279"/>
                  <a:pt x="1819564" y="383309"/>
                </a:cubicBezTo>
                <a:cubicBezTo>
                  <a:pt x="1856509" y="306339"/>
                  <a:pt x="1893455" y="189345"/>
                  <a:pt x="1930400" y="133927"/>
                </a:cubicBezTo>
                <a:cubicBezTo>
                  <a:pt x="1967345" y="78509"/>
                  <a:pt x="2005831" y="50800"/>
                  <a:pt x="2041237" y="50800"/>
                </a:cubicBezTo>
                <a:cubicBezTo>
                  <a:pt x="2076643" y="50800"/>
                  <a:pt x="2108970" y="110836"/>
                  <a:pt x="2142837" y="133927"/>
                </a:cubicBezTo>
                <a:cubicBezTo>
                  <a:pt x="2176704" y="157018"/>
                  <a:pt x="2210570" y="161636"/>
                  <a:pt x="2244437" y="189345"/>
                </a:cubicBezTo>
                <a:cubicBezTo>
                  <a:pt x="2278304" y="217054"/>
                  <a:pt x="2309092" y="266314"/>
                  <a:pt x="2346037" y="300181"/>
                </a:cubicBezTo>
                <a:cubicBezTo>
                  <a:pt x="2382982" y="334048"/>
                  <a:pt x="2424545" y="363296"/>
                  <a:pt x="2466109" y="392545"/>
                </a:cubicBezTo>
              </a:path>
            </a:pathLst>
          </a:cu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" name="Freeform 72"/>
          <p:cNvSpPr/>
          <p:nvPr/>
        </p:nvSpPr>
        <p:spPr bwMode="auto">
          <a:xfrm>
            <a:off x="2114550" y="5132388"/>
            <a:ext cx="2457450" cy="769937"/>
          </a:xfrm>
          <a:custGeom>
            <a:avLst/>
            <a:gdLst>
              <a:gd name="connsiteX0" fmla="*/ 0 w 2456873"/>
              <a:gd name="connsiteY0" fmla="*/ 603442 h 769696"/>
              <a:gd name="connsiteX1" fmla="*/ 138546 w 2456873"/>
              <a:gd name="connsiteY1" fmla="*/ 621915 h 769696"/>
              <a:gd name="connsiteX2" fmla="*/ 212437 w 2456873"/>
              <a:gd name="connsiteY2" fmla="*/ 686569 h 769696"/>
              <a:gd name="connsiteX3" fmla="*/ 304800 w 2456873"/>
              <a:gd name="connsiteY3" fmla="*/ 695805 h 769696"/>
              <a:gd name="connsiteX4" fmla="*/ 424873 w 2456873"/>
              <a:gd name="connsiteY4" fmla="*/ 446424 h 769696"/>
              <a:gd name="connsiteX5" fmla="*/ 535709 w 2456873"/>
              <a:gd name="connsiteY5" fmla="*/ 67733 h 769696"/>
              <a:gd name="connsiteX6" fmla="*/ 646546 w 2456873"/>
              <a:gd name="connsiteY6" fmla="*/ 40024 h 769696"/>
              <a:gd name="connsiteX7" fmla="*/ 748146 w 2456873"/>
              <a:gd name="connsiteY7" fmla="*/ 215515 h 769696"/>
              <a:gd name="connsiteX8" fmla="*/ 868218 w 2456873"/>
              <a:gd name="connsiteY8" fmla="*/ 363296 h 769696"/>
              <a:gd name="connsiteX9" fmla="*/ 951346 w 2456873"/>
              <a:gd name="connsiteY9" fmla="*/ 584969 h 769696"/>
              <a:gd name="connsiteX10" fmla="*/ 1089891 w 2456873"/>
              <a:gd name="connsiteY10" fmla="*/ 677333 h 769696"/>
              <a:gd name="connsiteX11" fmla="*/ 1182255 w 2456873"/>
              <a:gd name="connsiteY11" fmla="*/ 640387 h 769696"/>
              <a:gd name="connsiteX12" fmla="*/ 1293091 w 2456873"/>
              <a:gd name="connsiteY12" fmla="*/ 760460 h 769696"/>
              <a:gd name="connsiteX13" fmla="*/ 1394691 w 2456873"/>
              <a:gd name="connsiteY13" fmla="*/ 695805 h 769696"/>
              <a:gd name="connsiteX14" fmla="*/ 1496291 w 2456873"/>
              <a:gd name="connsiteY14" fmla="*/ 649624 h 769696"/>
              <a:gd name="connsiteX15" fmla="*/ 1588655 w 2456873"/>
              <a:gd name="connsiteY15" fmla="*/ 640387 h 769696"/>
              <a:gd name="connsiteX16" fmla="*/ 1708728 w 2456873"/>
              <a:gd name="connsiteY16" fmla="*/ 649624 h 769696"/>
              <a:gd name="connsiteX17" fmla="*/ 1819564 w 2456873"/>
              <a:gd name="connsiteY17" fmla="*/ 714278 h 769696"/>
              <a:gd name="connsiteX18" fmla="*/ 1948873 w 2456873"/>
              <a:gd name="connsiteY18" fmla="*/ 584969 h 769696"/>
              <a:gd name="connsiteX19" fmla="*/ 2041237 w 2456873"/>
              <a:gd name="connsiteY19" fmla="*/ 474133 h 769696"/>
              <a:gd name="connsiteX20" fmla="*/ 2189018 w 2456873"/>
              <a:gd name="connsiteY20" fmla="*/ 464896 h 769696"/>
              <a:gd name="connsiteX21" fmla="*/ 2253673 w 2456873"/>
              <a:gd name="connsiteY21" fmla="*/ 492605 h 769696"/>
              <a:gd name="connsiteX22" fmla="*/ 2364509 w 2456873"/>
              <a:gd name="connsiteY22" fmla="*/ 464896 h 769696"/>
              <a:gd name="connsiteX23" fmla="*/ 2456873 w 2456873"/>
              <a:gd name="connsiteY23" fmla="*/ 492605 h 76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456873" h="769696">
                <a:moveTo>
                  <a:pt x="0" y="603442"/>
                </a:moveTo>
                <a:cubicBezTo>
                  <a:pt x="51570" y="605751"/>
                  <a:pt x="103140" y="608061"/>
                  <a:pt x="138546" y="621915"/>
                </a:cubicBezTo>
                <a:cubicBezTo>
                  <a:pt x="173952" y="635770"/>
                  <a:pt x="184728" y="674254"/>
                  <a:pt x="212437" y="686569"/>
                </a:cubicBezTo>
                <a:cubicBezTo>
                  <a:pt x="240146" y="698884"/>
                  <a:pt x="269394" y="735829"/>
                  <a:pt x="304800" y="695805"/>
                </a:cubicBezTo>
                <a:cubicBezTo>
                  <a:pt x="340206" y="655781"/>
                  <a:pt x="386388" y="551103"/>
                  <a:pt x="424873" y="446424"/>
                </a:cubicBezTo>
                <a:cubicBezTo>
                  <a:pt x="463358" y="341745"/>
                  <a:pt x="498764" y="135466"/>
                  <a:pt x="535709" y="67733"/>
                </a:cubicBezTo>
                <a:cubicBezTo>
                  <a:pt x="572654" y="0"/>
                  <a:pt x="611140" y="15394"/>
                  <a:pt x="646546" y="40024"/>
                </a:cubicBezTo>
                <a:cubicBezTo>
                  <a:pt x="681952" y="64654"/>
                  <a:pt x="711201" y="161636"/>
                  <a:pt x="748146" y="215515"/>
                </a:cubicBezTo>
                <a:cubicBezTo>
                  <a:pt x="785091" y="269394"/>
                  <a:pt x="834351" y="301720"/>
                  <a:pt x="868218" y="363296"/>
                </a:cubicBezTo>
                <a:cubicBezTo>
                  <a:pt x="902085" y="424872"/>
                  <a:pt x="914401" y="532630"/>
                  <a:pt x="951346" y="584969"/>
                </a:cubicBezTo>
                <a:cubicBezTo>
                  <a:pt x="988291" y="637308"/>
                  <a:pt x="1051406" y="668097"/>
                  <a:pt x="1089891" y="677333"/>
                </a:cubicBezTo>
                <a:cubicBezTo>
                  <a:pt x="1128376" y="686569"/>
                  <a:pt x="1148388" y="626533"/>
                  <a:pt x="1182255" y="640387"/>
                </a:cubicBezTo>
                <a:cubicBezTo>
                  <a:pt x="1216122" y="654241"/>
                  <a:pt x="1257685" y="751224"/>
                  <a:pt x="1293091" y="760460"/>
                </a:cubicBezTo>
                <a:cubicBezTo>
                  <a:pt x="1328497" y="769696"/>
                  <a:pt x="1360824" y="714278"/>
                  <a:pt x="1394691" y="695805"/>
                </a:cubicBezTo>
                <a:cubicBezTo>
                  <a:pt x="1428558" y="677332"/>
                  <a:pt x="1463964" y="658860"/>
                  <a:pt x="1496291" y="649624"/>
                </a:cubicBezTo>
                <a:cubicBezTo>
                  <a:pt x="1528618" y="640388"/>
                  <a:pt x="1553249" y="640387"/>
                  <a:pt x="1588655" y="640387"/>
                </a:cubicBezTo>
                <a:cubicBezTo>
                  <a:pt x="1624061" y="640387"/>
                  <a:pt x="1670243" y="637309"/>
                  <a:pt x="1708728" y="649624"/>
                </a:cubicBezTo>
                <a:cubicBezTo>
                  <a:pt x="1747213" y="661939"/>
                  <a:pt x="1779540" y="725054"/>
                  <a:pt x="1819564" y="714278"/>
                </a:cubicBezTo>
                <a:cubicBezTo>
                  <a:pt x="1859588" y="703502"/>
                  <a:pt x="1911928" y="624993"/>
                  <a:pt x="1948873" y="584969"/>
                </a:cubicBezTo>
                <a:cubicBezTo>
                  <a:pt x="1985818" y="544945"/>
                  <a:pt x="2001213" y="494145"/>
                  <a:pt x="2041237" y="474133"/>
                </a:cubicBezTo>
                <a:cubicBezTo>
                  <a:pt x="2081261" y="454121"/>
                  <a:pt x="2153612" y="461817"/>
                  <a:pt x="2189018" y="464896"/>
                </a:cubicBezTo>
                <a:cubicBezTo>
                  <a:pt x="2224424" y="467975"/>
                  <a:pt x="2224425" y="492605"/>
                  <a:pt x="2253673" y="492605"/>
                </a:cubicBezTo>
                <a:cubicBezTo>
                  <a:pt x="2282921" y="492605"/>
                  <a:pt x="2330642" y="464896"/>
                  <a:pt x="2364509" y="464896"/>
                </a:cubicBezTo>
                <a:cubicBezTo>
                  <a:pt x="2398376" y="464896"/>
                  <a:pt x="2443018" y="486447"/>
                  <a:pt x="2456873" y="49260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25400" dir="16200000" rotWithShape="0">
              <a:schemeClr val="bg1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9" name="Object 7"/>
          <p:cNvGraphicFramePr>
            <a:graphicFrameLocks noChangeAspect="1"/>
          </p:cNvGraphicFramePr>
          <p:nvPr/>
        </p:nvGraphicFramePr>
        <p:xfrm>
          <a:off x="4506913" y="1422400"/>
          <a:ext cx="4497387" cy="4497388"/>
        </p:xfrm>
        <a:graphic>
          <a:graphicData uri="http://schemas.openxmlformats.org/presentationml/2006/ole">
            <p:oleObj spid="_x0000_s64519" name="Acrobat Document" r:id="rId4" imgW="6480000" imgH="6470280" progId="AcroExch.Document.7">
              <p:embed/>
            </p:oleObj>
          </a:graphicData>
        </a:graphic>
      </p:graphicFrame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-9525" y="1411288"/>
          <a:ext cx="4497388" cy="4497387"/>
        </p:xfrm>
        <a:graphic>
          <a:graphicData uri="http://schemas.openxmlformats.org/presentationml/2006/ole">
            <p:oleObj spid="_x0000_s64518" name="Acrobat Document" r:id="rId5" imgW="6480000" imgH="6470280" progId="AcroExch.Document.7">
              <p:embed/>
            </p:oleObj>
          </a:graphicData>
        </a:graphic>
      </p:graphicFrame>
      <p:sp>
        <p:nvSpPr>
          <p:cNvPr id="6452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2C309A9-8B31-446F-BDC8-6C4443212A20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14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4521" name="Title 6"/>
          <p:cNvSpPr>
            <a:spLocks noGrp="1"/>
          </p:cNvSpPr>
          <p:nvPr>
            <p:ph type="title"/>
          </p:nvPr>
        </p:nvSpPr>
        <p:spPr>
          <a:xfrm>
            <a:off x="2136775" y="533400"/>
            <a:ext cx="6931025" cy="304800"/>
          </a:xfrm>
        </p:spPr>
        <p:txBody>
          <a:bodyPr/>
          <a:lstStyle/>
          <a:p>
            <a:pPr eaLnBrk="1" hangingPunct="1"/>
            <a:r>
              <a:rPr lang="en-US" sz="2800" smtClean="0"/>
              <a:t>Urban NOx Median Bias in the Northeast using Different Model Setups </a:t>
            </a:r>
            <a:br>
              <a:rPr lang="en-US" sz="2800" smtClean="0"/>
            </a:br>
            <a:r>
              <a:rPr lang="en-US" sz="2000" smtClean="0"/>
              <a:t>(All with MOBILE6 Emissions)</a:t>
            </a:r>
          </a:p>
        </p:txBody>
      </p:sp>
      <p:sp>
        <p:nvSpPr>
          <p:cNvPr id="64522" name="TextBox 11"/>
          <p:cNvSpPr txBox="1">
            <a:spLocks noChangeArrowheads="1"/>
          </p:cNvSpPr>
          <p:nvPr/>
        </p:nvSpPr>
        <p:spPr bwMode="auto">
          <a:xfrm>
            <a:off x="914400" y="6030913"/>
            <a:ext cx="8229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/>
              <a:t>Met model has especially large effect on predicted urban bias in the summer</a:t>
            </a:r>
          </a:p>
        </p:txBody>
      </p:sp>
      <p:sp>
        <p:nvSpPr>
          <p:cNvPr id="64523" name="TextBox 12"/>
          <p:cNvSpPr txBox="1">
            <a:spLocks noChangeArrowheads="1"/>
          </p:cNvSpPr>
          <p:nvPr/>
        </p:nvSpPr>
        <p:spPr bwMode="auto">
          <a:xfrm>
            <a:off x="7223125" y="1824788"/>
            <a:ext cx="38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05100" y="1788368"/>
            <a:ext cx="38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4525" name="TextBox 14"/>
          <p:cNvSpPr txBox="1">
            <a:spLocks noChangeArrowheads="1"/>
          </p:cNvSpPr>
          <p:nvPr/>
        </p:nvSpPr>
        <p:spPr bwMode="auto">
          <a:xfrm>
            <a:off x="590550" y="6519863"/>
            <a:ext cx="84010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100">
                <a:solidFill>
                  <a:srgbClr val="FF0000"/>
                </a:solidFill>
              </a:rPr>
              <a:t>*2006 MM5 and WRF model simulations use slightly different model setups (CMAQv4.7 vs CMAQv5.0 beta; 24 vs 34 vertical layers)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28625" y="1320800"/>
            <a:ext cx="39846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i="1"/>
              <a:t>January 2005/2006</a:t>
            </a:r>
          </a:p>
        </p:txBody>
      </p:sp>
      <p:sp>
        <p:nvSpPr>
          <p:cNvPr id="64527" name="TextBox 16"/>
          <p:cNvSpPr txBox="1">
            <a:spLocks noChangeArrowheads="1"/>
          </p:cNvSpPr>
          <p:nvPr/>
        </p:nvSpPr>
        <p:spPr bwMode="auto">
          <a:xfrm>
            <a:off x="4983163" y="1311275"/>
            <a:ext cx="39655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i="1"/>
              <a:t>July 2005/2006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44" name="Object 8"/>
          <p:cNvGraphicFramePr>
            <a:graphicFrameLocks noChangeAspect="1"/>
          </p:cNvGraphicFramePr>
          <p:nvPr/>
        </p:nvGraphicFramePr>
        <p:xfrm>
          <a:off x="104775" y="1306513"/>
          <a:ext cx="4497388" cy="4497387"/>
        </p:xfrm>
        <a:graphic>
          <a:graphicData uri="http://schemas.openxmlformats.org/presentationml/2006/ole">
            <p:oleObj spid="_x0000_s65544" name="Acrobat Document" r:id="rId4" imgW="6480000" imgH="6470280" progId="AcroExch.Document.7">
              <p:embed/>
            </p:oleObj>
          </a:graphicData>
        </a:graphic>
      </p:graphicFrame>
      <p:graphicFrame>
        <p:nvGraphicFramePr>
          <p:cNvPr id="65543" name="Object 7"/>
          <p:cNvGraphicFramePr>
            <a:graphicFrameLocks noChangeAspect="1"/>
          </p:cNvGraphicFramePr>
          <p:nvPr/>
        </p:nvGraphicFramePr>
        <p:xfrm>
          <a:off x="4646613" y="1306513"/>
          <a:ext cx="4497387" cy="4497387"/>
        </p:xfrm>
        <a:graphic>
          <a:graphicData uri="http://schemas.openxmlformats.org/presentationml/2006/ole">
            <p:oleObj spid="_x0000_s65543" name="Acrobat Document" r:id="rId5" imgW="6480000" imgH="6470280" progId="AcroExch.Document.7">
              <p:embed/>
            </p:oleObj>
          </a:graphicData>
        </a:graphic>
      </p:graphicFrame>
      <p:sp>
        <p:nvSpPr>
          <p:cNvPr id="65545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1CBCDCD-0096-4DA3-A81A-9A79748A4723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15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5546" name="Title 6"/>
          <p:cNvSpPr>
            <a:spLocks noGrp="1"/>
          </p:cNvSpPr>
          <p:nvPr>
            <p:ph type="title"/>
          </p:nvPr>
        </p:nvSpPr>
        <p:spPr>
          <a:xfrm>
            <a:off x="2016125" y="533400"/>
            <a:ext cx="6975475" cy="304800"/>
          </a:xfrm>
        </p:spPr>
        <p:txBody>
          <a:bodyPr/>
          <a:lstStyle/>
          <a:p>
            <a:pPr eaLnBrk="1" hangingPunct="1"/>
            <a:r>
              <a:rPr lang="en-US" sz="2800" smtClean="0"/>
              <a:t>Rural NOx Median Bias in the Northeast using Different Model Setups </a:t>
            </a:r>
            <a:br>
              <a:rPr lang="en-US" sz="2800" smtClean="0"/>
            </a:br>
            <a:r>
              <a:rPr lang="en-US" sz="2000" smtClean="0"/>
              <a:t>(All with MOBILE6 Emissions)</a:t>
            </a:r>
            <a:endParaRPr lang="en-US" sz="2800" smtClean="0"/>
          </a:p>
        </p:txBody>
      </p:sp>
      <p:sp>
        <p:nvSpPr>
          <p:cNvPr id="65547" name="TextBox 11"/>
          <p:cNvSpPr txBox="1">
            <a:spLocks noChangeArrowheads="1"/>
          </p:cNvSpPr>
          <p:nvPr/>
        </p:nvSpPr>
        <p:spPr bwMode="auto">
          <a:xfrm>
            <a:off x="914400" y="6030913"/>
            <a:ext cx="8229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/>
              <a:t>Difference in met models has less impact on rural bias estimates</a:t>
            </a:r>
          </a:p>
        </p:txBody>
      </p:sp>
      <p:sp>
        <p:nvSpPr>
          <p:cNvPr id="65548" name="TextBox 12"/>
          <p:cNvSpPr txBox="1">
            <a:spLocks noChangeArrowheads="1"/>
          </p:cNvSpPr>
          <p:nvPr/>
        </p:nvSpPr>
        <p:spPr bwMode="auto">
          <a:xfrm>
            <a:off x="7360678" y="1711978"/>
            <a:ext cx="38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49" name="TextBox 13"/>
          <p:cNvSpPr txBox="1">
            <a:spLocks noChangeArrowheads="1"/>
          </p:cNvSpPr>
          <p:nvPr/>
        </p:nvSpPr>
        <p:spPr bwMode="auto">
          <a:xfrm>
            <a:off x="2827338" y="1707215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50" name="TextBox 14"/>
          <p:cNvSpPr txBox="1">
            <a:spLocks noChangeArrowheads="1"/>
          </p:cNvSpPr>
          <p:nvPr/>
        </p:nvSpPr>
        <p:spPr bwMode="auto">
          <a:xfrm>
            <a:off x="498475" y="6519863"/>
            <a:ext cx="84931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100">
                <a:solidFill>
                  <a:srgbClr val="FF0000"/>
                </a:solidFill>
              </a:rPr>
              <a:t>*2006 MM5 and WRF model simulations use slightly different model setups (CMAQv4.7 vs CMAQv5.0 beta; 24 vs 34 vertical layers)</a:t>
            </a:r>
          </a:p>
        </p:txBody>
      </p:sp>
      <p:sp>
        <p:nvSpPr>
          <p:cNvPr id="65551" name="TextBox 15"/>
          <p:cNvSpPr txBox="1">
            <a:spLocks noChangeArrowheads="1"/>
          </p:cNvSpPr>
          <p:nvPr/>
        </p:nvSpPr>
        <p:spPr bwMode="auto">
          <a:xfrm>
            <a:off x="522288" y="1295400"/>
            <a:ext cx="38258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i="1"/>
              <a:t>January 2005/2006</a:t>
            </a:r>
          </a:p>
        </p:txBody>
      </p:sp>
      <p:sp>
        <p:nvSpPr>
          <p:cNvPr id="65552" name="TextBox 16"/>
          <p:cNvSpPr txBox="1">
            <a:spLocks noChangeArrowheads="1"/>
          </p:cNvSpPr>
          <p:nvPr/>
        </p:nvSpPr>
        <p:spPr bwMode="auto">
          <a:xfrm>
            <a:off x="5048250" y="1285875"/>
            <a:ext cx="38338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i="1"/>
              <a:t>July 2005/2006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33400" y="2678113"/>
            <a:ext cx="3786188" cy="160496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 flipH="1">
            <a:off x="4329113" y="1752600"/>
            <a:ext cx="700087" cy="92551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4357688" y="4292600"/>
            <a:ext cx="715962" cy="9334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6"/>
          <p:cNvSpPr>
            <a:spLocks noGrp="1"/>
          </p:cNvSpPr>
          <p:nvPr>
            <p:ph type="title"/>
          </p:nvPr>
        </p:nvSpPr>
        <p:spPr>
          <a:xfrm>
            <a:off x="2946400" y="533400"/>
            <a:ext cx="4224338" cy="304800"/>
          </a:xfrm>
        </p:spPr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52463" y="1138238"/>
            <a:ext cx="8501062" cy="5467350"/>
          </a:xfrm>
        </p:spPr>
        <p:txBody>
          <a:bodyPr/>
          <a:lstStyle/>
          <a:p>
            <a:pPr eaLnBrk="1" hangingPunct="1"/>
            <a:r>
              <a:rPr lang="en-US" sz="1600" dirty="0" smtClean="0"/>
              <a:t>MOVES estimates higher </a:t>
            </a:r>
            <a:r>
              <a:rPr lang="en-US" sz="1600" dirty="0" err="1" smtClean="0"/>
              <a:t>NOx</a:t>
            </a:r>
            <a:r>
              <a:rPr lang="en-US" sz="1600" dirty="0" smtClean="0"/>
              <a:t> emissions than MOBILE6 in the Northeastern US</a:t>
            </a:r>
          </a:p>
          <a:p>
            <a:pPr lvl="1" eaLnBrk="1" hangingPunct="1"/>
            <a:r>
              <a:rPr lang="en-US" sz="1400" dirty="0" smtClean="0"/>
              <a:t>State/month: </a:t>
            </a:r>
            <a:r>
              <a:rPr lang="en-US" sz="1400" b="1" dirty="0" smtClean="0">
                <a:solidFill>
                  <a:srgbClr val="7575D1"/>
                </a:solidFill>
              </a:rPr>
              <a:t>37%</a:t>
            </a:r>
            <a:r>
              <a:rPr lang="en-US" sz="1400" b="1" dirty="0" smtClean="0"/>
              <a:t> / </a:t>
            </a:r>
            <a:r>
              <a:rPr lang="en-US" sz="1400" b="1" dirty="0" smtClean="0">
                <a:solidFill>
                  <a:srgbClr val="FF6600"/>
                </a:solidFill>
              </a:rPr>
              <a:t>60%</a:t>
            </a:r>
            <a:r>
              <a:rPr lang="en-US" sz="1400" dirty="0" smtClean="0"/>
              <a:t> in </a:t>
            </a:r>
            <a:r>
              <a:rPr lang="en-US" sz="1400" b="1" dirty="0" smtClean="0">
                <a:solidFill>
                  <a:srgbClr val="7575D1"/>
                </a:solidFill>
              </a:rPr>
              <a:t>January</a:t>
            </a:r>
            <a:r>
              <a:rPr lang="en-US" sz="1400" b="1" dirty="0" smtClean="0"/>
              <a:t> / </a:t>
            </a:r>
            <a:r>
              <a:rPr lang="en-US" sz="1400" b="1" dirty="0" smtClean="0">
                <a:solidFill>
                  <a:srgbClr val="FF6600"/>
                </a:solidFill>
              </a:rPr>
              <a:t>July</a:t>
            </a:r>
          </a:p>
          <a:p>
            <a:pPr lvl="1" eaLnBrk="1" hangingPunct="1"/>
            <a:r>
              <a:rPr lang="en-US" sz="1400" dirty="0" smtClean="0"/>
              <a:t>SMOKE-MOVES: </a:t>
            </a:r>
            <a:r>
              <a:rPr lang="en-US" sz="1400" b="1" dirty="0" smtClean="0">
                <a:solidFill>
                  <a:srgbClr val="7575D1"/>
                </a:solidFill>
              </a:rPr>
              <a:t>8%</a:t>
            </a:r>
            <a:r>
              <a:rPr lang="en-US" sz="1400" b="1" dirty="0" smtClean="0"/>
              <a:t> / </a:t>
            </a:r>
            <a:r>
              <a:rPr lang="en-US" sz="1400" b="1" dirty="0" smtClean="0">
                <a:solidFill>
                  <a:srgbClr val="FF6600"/>
                </a:solidFill>
              </a:rPr>
              <a:t>23%</a:t>
            </a:r>
            <a:r>
              <a:rPr lang="en-US" sz="1400" dirty="0" smtClean="0"/>
              <a:t> in </a:t>
            </a:r>
            <a:r>
              <a:rPr lang="en-US" sz="1400" b="1" dirty="0" smtClean="0">
                <a:solidFill>
                  <a:srgbClr val="7575D1"/>
                </a:solidFill>
              </a:rPr>
              <a:t>January</a:t>
            </a:r>
            <a:r>
              <a:rPr lang="en-US" sz="1400" b="1" dirty="0" smtClean="0"/>
              <a:t> / </a:t>
            </a:r>
            <a:r>
              <a:rPr lang="en-US" sz="1400" b="1" dirty="0" smtClean="0">
                <a:solidFill>
                  <a:srgbClr val="FF6600"/>
                </a:solidFill>
              </a:rPr>
              <a:t>July</a:t>
            </a:r>
          </a:p>
          <a:p>
            <a:pPr lvl="1" eaLnBrk="1" hangingPunct="1">
              <a:buFontTx/>
              <a:buNone/>
            </a:pPr>
            <a:endParaRPr lang="en-US" sz="1000" b="1" dirty="0" smtClean="0"/>
          </a:p>
          <a:p>
            <a:pPr eaLnBrk="1" hangingPunct="1"/>
            <a:r>
              <a:rPr lang="en-US" sz="1600" dirty="0" smtClean="0"/>
              <a:t>Urban </a:t>
            </a:r>
            <a:r>
              <a:rPr lang="en-US" sz="1600" dirty="0" err="1" smtClean="0"/>
              <a:t>NOx</a:t>
            </a:r>
            <a:r>
              <a:rPr lang="en-US" sz="1600" dirty="0" smtClean="0"/>
              <a:t> </a:t>
            </a:r>
            <a:r>
              <a:rPr lang="en-US" sz="1600" dirty="0" err="1" smtClean="0"/>
              <a:t>concs</a:t>
            </a:r>
            <a:r>
              <a:rPr lang="en-US" sz="1600" dirty="0" smtClean="0"/>
              <a:t> in CMAQ increase by 5-20% with MOVES </a:t>
            </a:r>
            <a:r>
              <a:rPr lang="en-US" sz="1600" dirty="0" err="1" smtClean="0"/>
              <a:t>vs</a:t>
            </a:r>
            <a:r>
              <a:rPr lang="en-US" sz="1600" dirty="0" smtClean="0"/>
              <a:t> MOBILE6 emissions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1600" dirty="0" smtClean="0"/>
              <a:t>Rural </a:t>
            </a:r>
            <a:r>
              <a:rPr lang="en-US" sz="1600" dirty="0" err="1" smtClean="0"/>
              <a:t>NOx</a:t>
            </a:r>
            <a:r>
              <a:rPr lang="en-US" sz="1600" dirty="0" smtClean="0"/>
              <a:t> </a:t>
            </a:r>
            <a:r>
              <a:rPr lang="en-US" sz="1600" dirty="0" err="1" smtClean="0"/>
              <a:t>concs</a:t>
            </a:r>
            <a:r>
              <a:rPr lang="en-US" sz="1600" dirty="0" smtClean="0"/>
              <a:t> in CMAQ increase by 10-40% with MOVES </a:t>
            </a:r>
            <a:r>
              <a:rPr lang="en-US" sz="1600" dirty="0" err="1" smtClean="0"/>
              <a:t>vs</a:t>
            </a:r>
            <a:r>
              <a:rPr lang="en-US" sz="1600" dirty="0" smtClean="0"/>
              <a:t> MOBILE6 emissions</a:t>
            </a:r>
          </a:p>
          <a:p>
            <a:pPr eaLnBrk="1" hangingPunct="1">
              <a:buFont typeface="Times" pitchFamily="18" charset="0"/>
              <a:buNone/>
            </a:pPr>
            <a:endParaRPr lang="en-US" sz="1000" dirty="0" smtClean="0"/>
          </a:p>
          <a:p>
            <a:pPr eaLnBrk="1" hangingPunct="1"/>
            <a:r>
              <a:rPr lang="en-US" sz="1600" dirty="0" smtClean="0"/>
              <a:t>We expect a strong signal for comparing the two mobile models:</a:t>
            </a:r>
          </a:p>
          <a:p>
            <a:pPr lvl="1" eaLnBrk="1" hangingPunct="1"/>
            <a:r>
              <a:rPr lang="en-US" sz="1400" dirty="0" smtClean="0"/>
              <a:t>In urban areas </a:t>
            </a:r>
          </a:p>
          <a:p>
            <a:pPr lvl="1" eaLnBrk="1" hangingPunct="1"/>
            <a:r>
              <a:rPr lang="en-US" sz="1400" dirty="0" smtClean="0"/>
              <a:t>During the morning rush-hour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1600" dirty="0" smtClean="0"/>
              <a:t>There is the least measurement uncertainty in urban areas during the winter/morning hours</a:t>
            </a:r>
          </a:p>
          <a:p>
            <a:pPr lvl="1" eaLnBrk="1" hangingPunct="1"/>
            <a:r>
              <a:rPr lang="en-US" sz="1400" dirty="0" smtClean="0"/>
              <a:t>CMAQ run with MOBILE6 emissions underestimated </a:t>
            </a:r>
            <a:r>
              <a:rPr lang="en-US" sz="1400" dirty="0" err="1" smtClean="0"/>
              <a:t>NOx</a:t>
            </a:r>
            <a:r>
              <a:rPr lang="en-US" sz="1400" dirty="0" smtClean="0"/>
              <a:t> concentrations at these times/locations</a:t>
            </a:r>
          </a:p>
          <a:p>
            <a:pPr lvl="1" eaLnBrk="1" hangingPunct="1"/>
            <a:r>
              <a:rPr lang="en-US" sz="1400" dirty="0" smtClean="0"/>
              <a:t>CMAQ run with MOVES emissions had a smaller </a:t>
            </a:r>
            <a:r>
              <a:rPr lang="en-US" sz="1400" dirty="0" err="1" smtClean="0"/>
              <a:t>NOx</a:t>
            </a:r>
            <a:r>
              <a:rPr lang="en-US" sz="1400" dirty="0" smtClean="0"/>
              <a:t> bias at these times/locations</a:t>
            </a:r>
          </a:p>
          <a:p>
            <a:pPr lvl="1" eaLnBrk="1" hangingPunct="1"/>
            <a:endParaRPr lang="en-US" sz="1000" dirty="0" smtClean="0"/>
          </a:p>
          <a:p>
            <a:pPr eaLnBrk="1" hangingPunct="1"/>
            <a:r>
              <a:rPr lang="en-US" sz="1600" dirty="0" smtClean="0"/>
              <a:t>Meteorological inputs have a large affect on estimated nighttime/morning concentrations in urban areas during the summer</a:t>
            </a:r>
          </a:p>
          <a:p>
            <a:pPr lvl="1" eaLnBrk="1" hangingPunct="1"/>
            <a:r>
              <a:rPr lang="en-US" sz="1400" dirty="0" smtClean="0"/>
              <a:t>CMAQ run with MM5 inputs underestimated </a:t>
            </a:r>
            <a:r>
              <a:rPr lang="en-US" sz="1400" dirty="0" err="1" smtClean="0"/>
              <a:t>NOx</a:t>
            </a:r>
            <a:r>
              <a:rPr lang="en-US" sz="1400" dirty="0" smtClean="0"/>
              <a:t> concentrations at these times/locations (underestimate with MOBILE6 emissions was more notable)</a:t>
            </a:r>
          </a:p>
          <a:p>
            <a:pPr lvl="1" eaLnBrk="1" hangingPunct="1"/>
            <a:r>
              <a:rPr lang="en-US" sz="1400" dirty="0" smtClean="0"/>
              <a:t>CMAQ run with WRF inputs overestimated </a:t>
            </a:r>
            <a:r>
              <a:rPr lang="en-US" sz="1400" dirty="0" err="1" smtClean="0"/>
              <a:t>NOx</a:t>
            </a:r>
            <a:r>
              <a:rPr lang="en-US" sz="1400" dirty="0" smtClean="0"/>
              <a:t> concentration at these times/locations (overestimate with MOBILE6 emissions was less notable)</a:t>
            </a:r>
          </a:p>
          <a:p>
            <a:pPr lvl="1" eaLnBrk="1" hangingPunct="1"/>
            <a:endParaRPr lang="en-US" sz="1200" dirty="0" smtClean="0"/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AF75C48-0FE8-4F10-89C6-8697FD140C78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16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Acknowledgements</a:t>
            </a:r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>
          <a:xfrm>
            <a:off x="757238" y="1371600"/>
            <a:ext cx="7772400" cy="4572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Wyat</a:t>
            </a:r>
            <a:r>
              <a:rPr lang="en-US" dirty="0" smtClean="0"/>
              <a:t> </a:t>
            </a:r>
            <a:r>
              <a:rPr lang="en-US" dirty="0" err="1" smtClean="0"/>
              <a:t>Appel</a:t>
            </a:r>
            <a:endParaRPr lang="en-US" dirty="0" smtClean="0"/>
          </a:p>
          <a:p>
            <a:pPr eaLnBrk="1" hangingPunct="1"/>
            <a:r>
              <a:rPr lang="en-US" dirty="0" smtClean="0"/>
              <a:t>Kirk Baker</a:t>
            </a:r>
          </a:p>
          <a:p>
            <a:pPr eaLnBrk="1" hangingPunct="1"/>
            <a:r>
              <a:rPr lang="en-US" dirty="0" smtClean="0"/>
              <a:t>Jim Kelly</a:t>
            </a:r>
          </a:p>
          <a:p>
            <a:pPr eaLnBrk="1" hangingPunct="1"/>
            <a:r>
              <a:rPr lang="en-US" dirty="0" smtClean="0"/>
              <a:t>Harvey Michaels</a:t>
            </a:r>
          </a:p>
          <a:p>
            <a:pPr eaLnBrk="1" hangingPunct="1"/>
            <a:r>
              <a:rPr lang="en-US" dirty="0" smtClean="0"/>
              <a:t>Brian </a:t>
            </a:r>
            <a:r>
              <a:rPr lang="en-US" dirty="0" err="1" smtClean="0"/>
              <a:t>Timin</a:t>
            </a:r>
            <a:endParaRPr lang="en-US" dirty="0" smtClean="0"/>
          </a:p>
          <a:p>
            <a:pPr eaLnBrk="1" hangingPunct="1"/>
            <a:r>
              <a:rPr lang="en-US" dirty="0" err="1" smtClean="0"/>
              <a:t>Alfreida</a:t>
            </a:r>
            <a:r>
              <a:rPr lang="en-US" dirty="0" smtClean="0"/>
              <a:t> </a:t>
            </a:r>
            <a:r>
              <a:rPr lang="en-US" dirty="0" err="1" smtClean="0"/>
              <a:t>Torian</a:t>
            </a:r>
            <a:endParaRPr lang="en-US" dirty="0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ACFCD5C-AEA6-43CD-9537-7F7A79345FE4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17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709DAE-F4D4-4F2A-86C2-F4E19AC03088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18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2590800" y="457200"/>
            <a:ext cx="3048000" cy="304800"/>
          </a:xfrm>
        </p:spPr>
        <p:txBody>
          <a:bodyPr/>
          <a:lstStyle/>
          <a:p>
            <a:pPr eaLnBrk="1" hangingPunct="1"/>
            <a:r>
              <a:rPr lang="en-US" smtClean="0"/>
              <a:t>Purpose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584325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Evaluate effects of MOVES and MOBILE6 emissions on CMAQ </a:t>
            </a:r>
            <a:r>
              <a:rPr lang="en-US" dirty="0" err="1" smtClean="0"/>
              <a:t>NOx</a:t>
            </a:r>
            <a:r>
              <a:rPr lang="en-US" dirty="0" smtClean="0"/>
              <a:t> estimates</a:t>
            </a:r>
          </a:p>
          <a:p>
            <a:pPr eaLnBrk="1" hangingPunct="1"/>
            <a:r>
              <a:rPr lang="en-US" dirty="0" smtClean="0"/>
              <a:t>Focus initial analysis on Northeastern US </a:t>
            </a:r>
          </a:p>
          <a:p>
            <a:pPr lvl="1" eaLnBrk="1" hangingPunct="1"/>
            <a:r>
              <a:rPr lang="en-US" sz="2000" dirty="0" smtClean="0"/>
              <a:t>Strong seasonal temperature variations may show how </a:t>
            </a:r>
            <a:r>
              <a:rPr lang="en-US" sz="2000" dirty="0" smtClean="0"/>
              <a:t>MOVES </a:t>
            </a:r>
            <a:r>
              <a:rPr lang="en-US" sz="2000" dirty="0" smtClean="0"/>
              <a:t>and MOBILE6 respond differently to summer versus winter temperature regimes</a:t>
            </a:r>
          </a:p>
          <a:p>
            <a:pPr lvl="1" eaLnBrk="1" hangingPunct="1"/>
            <a:r>
              <a:rPr lang="en-US" sz="2000" dirty="0" smtClean="0"/>
              <a:t>Large concentration of urban areas should give strong urban signal for mobile </a:t>
            </a:r>
            <a:r>
              <a:rPr lang="en-US" sz="2000" dirty="0" err="1" smtClean="0"/>
              <a:t>NO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 emissions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A185E4E7-E35B-441D-82A6-FB472E144993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57192D1-23E2-4774-8ED8-0E0901D925BD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19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2471" name="Title 2"/>
          <p:cNvSpPr>
            <a:spLocks noGrp="1"/>
          </p:cNvSpPr>
          <p:nvPr>
            <p:ph type="title"/>
          </p:nvPr>
        </p:nvSpPr>
        <p:spPr>
          <a:xfrm>
            <a:off x="2286000" y="533400"/>
            <a:ext cx="7086600" cy="304800"/>
          </a:xfrm>
        </p:spPr>
        <p:txBody>
          <a:bodyPr/>
          <a:lstStyle/>
          <a:p>
            <a:pPr eaLnBrk="1" hangingPunct="1"/>
            <a:r>
              <a:rPr lang="en-US" sz="2800" smtClean="0"/>
              <a:t>Northeast Rural Sites: July </a:t>
            </a:r>
            <a:br>
              <a:rPr lang="en-US" sz="2800" smtClean="0"/>
            </a:br>
            <a:r>
              <a:rPr lang="en-US" sz="2800" smtClean="0"/>
              <a:t>Hourly NOx Concentrations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5475288"/>
            <a:ext cx="3810000" cy="131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solidFill>
                  <a:srgbClr val="0070B9"/>
                </a:solidFill>
              </a:rPr>
              <a:t>Mean Increase in NOx Conc with MOVES Emissions</a:t>
            </a:r>
          </a:p>
          <a:p>
            <a:pPr eaLnBrk="0" hangingPunct="0"/>
            <a:r>
              <a:rPr lang="en-US" sz="1600" b="1">
                <a:solidFill>
                  <a:srgbClr val="3C8C93"/>
                </a:solidFill>
              </a:rPr>
              <a:t>7am:    </a:t>
            </a:r>
            <a:r>
              <a:rPr lang="en-US" sz="1600" b="1"/>
              <a:t>34%</a:t>
            </a:r>
          </a:p>
          <a:p>
            <a:pPr eaLnBrk="0" hangingPunct="0"/>
            <a:r>
              <a:rPr lang="en-US" sz="1600" b="1">
                <a:solidFill>
                  <a:srgbClr val="3C8C93"/>
                </a:solidFill>
              </a:rPr>
              <a:t>Noon:  </a:t>
            </a:r>
            <a:r>
              <a:rPr lang="en-US" sz="1600" b="1"/>
              <a:t>40%</a:t>
            </a:r>
          </a:p>
          <a:p>
            <a:pPr eaLnBrk="0" hangingPunct="0"/>
            <a:r>
              <a:rPr lang="en-US" sz="1600" b="1">
                <a:solidFill>
                  <a:srgbClr val="3C8C93"/>
                </a:solidFill>
              </a:rPr>
              <a:t>6pm:    </a:t>
            </a:r>
            <a:r>
              <a:rPr lang="en-US" sz="1600" b="1"/>
              <a:t>37%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5486400"/>
            <a:ext cx="3810000" cy="131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solidFill>
                  <a:srgbClr val="0070B9"/>
                </a:solidFill>
              </a:rPr>
              <a:t>Mean Increase in NOx Conc with MOVES Emissions</a:t>
            </a:r>
          </a:p>
          <a:p>
            <a:pPr eaLnBrk="0" hangingPunct="0"/>
            <a:r>
              <a:rPr lang="en-US" sz="1600" b="1">
                <a:solidFill>
                  <a:srgbClr val="3C8C93"/>
                </a:solidFill>
              </a:rPr>
              <a:t>7am:   </a:t>
            </a:r>
            <a:r>
              <a:rPr lang="en-US" sz="1600" b="1"/>
              <a:t>21%</a:t>
            </a:r>
          </a:p>
          <a:p>
            <a:pPr eaLnBrk="0" hangingPunct="0"/>
            <a:r>
              <a:rPr lang="en-US" sz="1600" b="1">
                <a:solidFill>
                  <a:srgbClr val="3C8C93"/>
                </a:solidFill>
              </a:rPr>
              <a:t>Noon:  </a:t>
            </a:r>
            <a:r>
              <a:rPr lang="en-US" sz="1600" b="1"/>
              <a:t>22%</a:t>
            </a:r>
          </a:p>
          <a:p>
            <a:pPr eaLnBrk="0" hangingPunct="0"/>
            <a:r>
              <a:rPr lang="en-US" sz="1600" b="1">
                <a:solidFill>
                  <a:srgbClr val="3C8C93"/>
                </a:solidFill>
              </a:rPr>
              <a:t>6pm:   </a:t>
            </a:r>
            <a:r>
              <a:rPr lang="en-US" sz="1600" b="1"/>
              <a:t>20%</a:t>
            </a:r>
          </a:p>
        </p:txBody>
      </p:sp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4475163" y="1274763"/>
          <a:ext cx="4821237" cy="4059237"/>
        </p:xfrm>
        <a:graphic>
          <a:graphicData uri="http://schemas.openxmlformats.org/presentationml/2006/ole">
            <p:oleObj spid="_x0000_s62469" name="Acrobat Document" r:id="rId4" imgW="7695000" imgH="6470280" progId="AcroExch.Document.7">
              <p:embed/>
            </p:oleObj>
          </a:graphicData>
        </a:graphic>
      </p:graphicFrame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55563" y="1274763"/>
          <a:ext cx="4821237" cy="4059237"/>
        </p:xfrm>
        <a:graphic>
          <a:graphicData uri="http://schemas.openxmlformats.org/presentationml/2006/ole">
            <p:oleObj spid="_x0000_s62468" name="Acrobat Document" r:id="rId5" imgW="7695000" imgH="6470280" progId="AcroExch.Document.7">
              <p:embed/>
            </p:oleObj>
          </a:graphicData>
        </a:graphic>
      </p:graphicFrame>
      <p:sp>
        <p:nvSpPr>
          <p:cNvPr id="62474" name="TextBox 9"/>
          <p:cNvSpPr txBox="1">
            <a:spLocks noChangeArrowheads="1"/>
          </p:cNvSpPr>
          <p:nvPr/>
        </p:nvSpPr>
        <p:spPr bwMode="auto">
          <a:xfrm>
            <a:off x="838200" y="1214438"/>
            <a:ext cx="3352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i="1"/>
              <a:t>2005</a:t>
            </a:r>
          </a:p>
        </p:txBody>
      </p:sp>
      <p:sp>
        <p:nvSpPr>
          <p:cNvPr id="62475" name="TextBox 10"/>
          <p:cNvSpPr txBox="1">
            <a:spLocks noChangeArrowheads="1"/>
          </p:cNvSpPr>
          <p:nvPr/>
        </p:nvSpPr>
        <p:spPr bwMode="auto">
          <a:xfrm>
            <a:off x="5181600" y="1209675"/>
            <a:ext cx="3352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i="1"/>
              <a:t>2006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00800" y="2133600"/>
            <a:ext cx="175260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/>
              <a:t>Higher baseline concentrations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057400" y="1752600"/>
            <a:ext cx="2362200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/>
              <a:t>Similar absolute difference between MOBILE6 and MOVES</a:t>
            </a:r>
          </a:p>
        </p:txBody>
      </p:sp>
      <p:sp>
        <p:nvSpPr>
          <p:cNvPr id="14" name="Left Brace 13"/>
          <p:cNvSpPr>
            <a:spLocks/>
          </p:cNvSpPr>
          <p:nvPr/>
        </p:nvSpPr>
        <p:spPr bwMode="auto">
          <a:xfrm>
            <a:off x="1581150" y="2668588"/>
            <a:ext cx="198438" cy="420687"/>
          </a:xfrm>
          <a:prstGeom prst="leftBrace">
            <a:avLst>
              <a:gd name="adj1" fmla="val 8313"/>
              <a:gd name="adj2" fmla="val 50000"/>
            </a:avLst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" name="Left Brace 15"/>
          <p:cNvSpPr>
            <a:spLocks/>
          </p:cNvSpPr>
          <p:nvPr/>
        </p:nvSpPr>
        <p:spPr bwMode="auto">
          <a:xfrm>
            <a:off x="6010275" y="2352675"/>
            <a:ext cx="196850" cy="419100"/>
          </a:xfrm>
          <a:prstGeom prst="leftBrace">
            <a:avLst>
              <a:gd name="adj1" fmla="val 8349"/>
              <a:gd name="adj2" fmla="val 50000"/>
            </a:avLst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3" name="Object 13"/>
          <p:cNvGraphicFramePr>
            <a:graphicFrameLocks noChangeAspect="1"/>
          </p:cNvGraphicFramePr>
          <p:nvPr/>
        </p:nvGraphicFramePr>
        <p:xfrm>
          <a:off x="184150" y="1371600"/>
          <a:ext cx="4387850" cy="4387850"/>
        </p:xfrm>
        <a:graphic>
          <a:graphicData uri="http://schemas.openxmlformats.org/presentationml/2006/ole">
            <p:oleObj spid="_x0000_s10253" name="Acrobat Document" r:id="rId4" imgW="6480000" imgH="6470280" progId="AcroExch.Document.7">
              <p:embed/>
            </p:oleObj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/>
        </p:nvGraphicFramePr>
        <p:xfrm>
          <a:off x="4648200" y="1401763"/>
          <a:ext cx="4389438" cy="4389437"/>
        </p:xfrm>
        <a:graphic>
          <a:graphicData uri="http://schemas.openxmlformats.org/presentationml/2006/ole">
            <p:oleObj spid="_x0000_s10249" name="Acrobat Document" r:id="rId5" imgW="6480000" imgH="6470280" progId="AcroExch.Document.7">
              <p:embed/>
            </p:oleObj>
          </a:graphicData>
        </a:graphic>
      </p:graphicFrame>
      <p:sp>
        <p:nvSpPr>
          <p:cNvPr id="10254" name="Title 1"/>
          <p:cNvSpPr>
            <a:spLocks noGrp="1"/>
          </p:cNvSpPr>
          <p:nvPr>
            <p:ph type="title"/>
          </p:nvPr>
        </p:nvSpPr>
        <p:spPr>
          <a:xfrm>
            <a:off x="2133600" y="-76200"/>
            <a:ext cx="67818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Northeast Urban Sites: January 2006</a:t>
            </a:r>
            <a:br>
              <a:rPr lang="en-US" sz="2800" smtClean="0"/>
            </a:br>
            <a:r>
              <a:rPr lang="en-US" sz="2800" smtClean="0"/>
              <a:t>Hourly Bias NOx vs NOxeq</a:t>
            </a:r>
          </a:p>
        </p:txBody>
      </p:sp>
      <p:sp>
        <p:nvSpPr>
          <p:cNvPr id="10255" name="TextBox 10"/>
          <p:cNvSpPr txBox="1">
            <a:spLocks noChangeArrowheads="1"/>
          </p:cNvSpPr>
          <p:nvPr/>
        </p:nvSpPr>
        <p:spPr bwMode="auto">
          <a:xfrm>
            <a:off x="1066800" y="5627688"/>
            <a:ext cx="7924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/>
              <a:t>-These two metrics bound the actual NOx bias because we do not know what fraction of ambient NOz species are being measured by NOx monitors</a:t>
            </a:r>
          </a:p>
          <a:p>
            <a:pPr eaLnBrk="0" hangingPunct="0"/>
            <a:r>
              <a:rPr lang="en-US" sz="1600"/>
              <a:t>-In fresh air masses, NOxeq normalized bias is similar to NOx normalized bias</a:t>
            </a:r>
          </a:p>
        </p:txBody>
      </p:sp>
      <p:sp>
        <p:nvSpPr>
          <p:cNvPr id="10256" name="TextBox 6"/>
          <p:cNvSpPr txBox="1">
            <a:spLocks noChangeArrowheads="1"/>
          </p:cNvSpPr>
          <p:nvPr/>
        </p:nvSpPr>
        <p:spPr bwMode="auto">
          <a:xfrm>
            <a:off x="3733800" y="990600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92D050"/>
                </a:solidFill>
              </a:rPr>
              <a:t>(Fresh)</a:t>
            </a:r>
          </a:p>
        </p:txBody>
      </p:sp>
      <p:sp>
        <p:nvSpPr>
          <p:cNvPr id="10257" name="TextBox 9"/>
          <p:cNvSpPr txBox="1">
            <a:spLocks noChangeArrowheads="1"/>
          </p:cNvSpPr>
          <p:nvPr/>
        </p:nvSpPr>
        <p:spPr bwMode="auto">
          <a:xfrm>
            <a:off x="1219200" y="1290638"/>
            <a:ext cx="2209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i="1"/>
              <a:t>NOx</a:t>
            </a:r>
          </a:p>
        </p:txBody>
      </p:sp>
      <p:sp>
        <p:nvSpPr>
          <p:cNvPr id="10258" name="TextBox 11"/>
          <p:cNvSpPr txBox="1">
            <a:spLocks noChangeArrowheads="1"/>
          </p:cNvSpPr>
          <p:nvPr/>
        </p:nvSpPr>
        <p:spPr bwMode="auto">
          <a:xfrm>
            <a:off x="5334000" y="1290638"/>
            <a:ext cx="3124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i="1"/>
              <a:t>NOxeq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4572000" y="1219200"/>
          <a:ext cx="4389438" cy="4389438"/>
        </p:xfrm>
        <a:graphic>
          <a:graphicData uri="http://schemas.openxmlformats.org/presentationml/2006/ole">
            <p:oleObj spid="_x0000_s2058" name="Acrobat Document" r:id="rId4" imgW="6480000" imgH="6470280" progId="AcroExch.Document.7">
              <p:embed/>
            </p:oleObj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0" y="1219200"/>
          <a:ext cx="4389438" cy="4389438"/>
        </p:xfrm>
        <a:graphic>
          <a:graphicData uri="http://schemas.openxmlformats.org/presentationml/2006/ole">
            <p:oleObj spid="_x0000_s2059" name="Acrobat Document" r:id="rId5" imgW="6480000" imgH="6470280" progId="AcroExch.Document.7">
              <p:embed/>
            </p:oleObj>
          </a:graphicData>
        </a:graphic>
      </p:graphicFrame>
      <p:sp>
        <p:nvSpPr>
          <p:cNvPr id="2060" name="Title 1"/>
          <p:cNvSpPr>
            <a:spLocks noGrp="1"/>
          </p:cNvSpPr>
          <p:nvPr>
            <p:ph type="title"/>
          </p:nvPr>
        </p:nvSpPr>
        <p:spPr>
          <a:xfrm>
            <a:off x="2362200" y="-76200"/>
            <a:ext cx="66294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Northeast Rural Sites: July 2006</a:t>
            </a:r>
            <a:br>
              <a:rPr lang="en-US" sz="2800" smtClean="0"/>
            </a:br>
            <a:r>
              <a:rPr lang="en-US" sz="2800" smtClean="0"/>
              <a:t>Hourly Bias NOx vs Noxeq</a:t>
            </a:r>
          </a:p>
        </p:txBody>
      </p:sp>
      <p:sp>
        <p:nvSpPr>
          <p:cNvPr id="206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8F0EC0A9-0A60-4EBC-88B7-2D84B63C2460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21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062" name="TextBox 7"/>
          <p:cNvSpPr txBox="1">
            <a:spLocks noChangeArrowheads="1"/>
          </p:cNvSpPr>
          <p:nvPr/>
        </p:nvSpPr>
        <p:spPr bwMode="auto">
          <a:xfrm>
            <a:off x="1066800" y="5627688"/>
            <a:ext cx="7924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/>
              <a:t>-These two metrics bound the actual NOx bias because we do not know what fraction of ambient NOz species are being measured by NOx monitors</a:t>
            </a:r>
          </a:p>
          <a:p>
            <a:pPr eaLnBrk="0" hangingPunct="0"/>
            <a:r>
              <a:rPr lang="en-US" sz="1600"/>
              <a:t>-In aged air masses, NOxeq normalized bias is substantially higher than NOx normalized bias</a:t>
            </a:r>
          </a:p>
          <a:p>
            <a:pPr eaLnBrk="0" hangingPunct="0"/>
            <a:endParaRPr lang="en-US" sz="1600"/>
          </a:p>
        </p:txBody>
      </p:sp>
      <p:sp>
        <p:nvSpPr>
          <p:cNvPr id="2063" name="Down Arrow 6"/>
          <p:cNvSpPr>
            <a:spLocks noChangeArrowheads="1"/>
          </p:cNvSpPr>
          <p:nvPr/>
        </p:nvSpPr>
        <p:spPr bwMode="auto">
          <a:xfrm rot="10800000">
            <a:off x="5943600" y="3657600"/>
            <a:ext cx="1524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64" name="Down Arrow 9"/>
          <p:cNvSpPr>
            <a:spLocks noChangeArrowheads="1"/>
          </p:cNvSpPr>
          <p:nvPr/>
        </p:nvSpPr>
        <p:spPr bwMode="auto">
          <a:xfrm rot="10800000">
            <a:off x="7924800" y="3657600"/>
            <a:ext cx="1524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65" name="TextBox 8"/>
          <p:cNvSpPr txBox="1">
            <a:spLocks noChangeArrowheads="1"/>
          </p:cNvSpPr>
          <p:nvPr/>
        </p:nvSpPr>
        <p:spPr bwMode="auto">
          <a:xfrm>
            <a:off x="3581400" y="990600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996600"/>
                </a:solidFill>
              </a:rPr>
              <a:t>(Aged)</a:t>
            </a:r>
          </a:p>
        </p:txBody>
      </p:sp>
      <p:sp>
        <p:nvSpPr>
          <p:cNvPr id="2066" name="TextBox 13"/>
          <p:cNvSpPr txBox="1">
            <a:spLocks noChangeArrowheads="1"/>
          </p:cNvSpPr>
          <p:nvPr/>
        </p:nvSpPr>
        <p:spPr bwMode="auto">
          <a:xfrm>
            <a:off x="1143000" y="1147763"/>
            <a:ext cx="2209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i="1"/>
              <a:t>NOx</a:t>
            </a:r>
          </a:p>
        </p:txBody>
      </p:sp>
      <p:sp>
        <p:nvSpPr>
          <p:cNvPr id="2067" name="TextBox 14"/>
          <p:cNvSpPr txBox="1">
            <a:spLocks noChangeArrowheads="1"/>
          </p:cNvSpPr>
          <p:nvPr/>
        </p:nvSpPr>
        <p:spPr bwMode="auto">
          <a:xfrm>
            <a:off x="5334000" y="1143000"/>
            <a:ext cx="3124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i="1"/>
              <a:t>NOxeq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2005 Model Runs* </a:t>
            </a:r>
          </a:p>
          <a:p>
            <a:pPr eaLnBrk="1" hangingPunct="1"/>
            <a:r>
              <a:rPr lang="en-US" i="1" smtClean="0"/>
              <a:t>(January and July)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87575"/>
            <a:ext cx="4040188" cy="3951288"/>
          </a:xfrm>
        </p:spPr>
        <p:txBody>
          <a:bodyPr/>
          <a:lstStyle/>
          <a:p>
            <a:pPr eaLnBrk="1" hangingPunct="1"/>
            <a:r>
              <a:rPr lang="en-US" sz="1800" b="1" smtClean="0"/>
              <a:t>MOBILE6</a:t>
            </a:r>
            <a:r>
              <a:rPr lang="en-US" sz="1800" smtClean="0"/>
              <a:t> (2005af)</a:t>
            </a:r>
          </a:p>
          <a:p>
            <a:pPr lvl="1" eaLnBrk="1" hangingPunct="1"/>
            <a:r>
              <a:rPr lang="en-US" sz="1800" smtClean="0"/>
              <a:t>CMAQv4.7</a:t>
            </a:r>
          </a:p>
          <a:p>
            <a:pPr lvl="1" eaLnBrk="1" hangingPunct="1"/>
            <a:r>
              <a:rPr lang="en-US" sz="1800" smtClean="0"/>
              <a:t>12 km EUS domain</a:t>
            </a:r>
          </a:p>
          <a:p>
            <a:pPr lvl="1" eaLnBrk="1" hangingPunct="1"/>
            <a:r>
              <a:rPr lang="en-US" sz="1800" smtClean="0"/>
              <a:t>24 vertical layers</a:t>
            </a:r>
          </a:p>
          <a:p>
            <a:pPr lvl="1" eaLnBrk="1" hangingPunct="1"/>
            <a:r>
              <a:rPr lang="en-US" sz="1800" smtClean="0">
                <a:solidFill>
                  <a:srgbClr val="C00000"/>
                </a:solidFill>
              </a:rPr>
              <a:t>MM5 meteorology</a:t>
            </a:r>
          </a:p>
          <a:p>
            <a:pPr lvl="1" eaLnBrk="1" hangingPunct="1"/>
            <a:r>
              <a:rPr lang="en-US" sz="1800" smtClean="0"/>
              <a:t>2005 point and area sources</a:t>
            </a:r>
          </a:p>
          <a:p>
            <a:pPr eaLnBrk="1" hangingPunct="1"/>
            <a:r>
              <a:rPr lang="en-US" sz="1800" b="1" smtClean="0">
                <a:solidFill>
                  <a:srgbClr val="00B0F0"/>
                </a:solidFill>
              </a:rPr>
              <a:t>MOVES</a:t>
            </a:r>
            <a:r>
              <a:rPr lang="en-US" sz="1800" smtClean="0">
                <a:solidFill>
                  <a:srgbClr val="00B0F0"/>
                </a:solidFill>
              </a:rPr>
              <a:t> </a:t>
            </a:r>
            <a:r>
              <a:rPr lang="en-US" sz="1800" smtClean="0"/>
              <a:t>(2005cr</a:t>
            </a:r>
            <a:r>
              <a:rPr lang="en-US" sz="1800" smtClean="0">
                <a:solidFill>
                  <a:schemeClr val="tx2"/>
                </a:solidFill>
              </a:rPr>
              <a:t>)</a:t>
            </a:r>
          </a:p>
          <a:p>
            <a:pPr lvl="1" eaLnBrk="1" hangingPunct="1"/>
            <a:r>
              <a:rPr lang="en-US" sz="1800" smtClean="0"/>
              <a:t>CMAQv4.7.1</a:t>
            </a:r>
          </a:p>
          <a:p>
            <a:pPr lvl="1" eaLnBrk="1" hangingPunct="1"/>
            <a:r>
              <a:rPr lang="en-US" sz="1800" smtClean="0"/>
              <a:t>12 km EUS domain</a:t>
            </a:r>
          </a:p>
          <a:p>
            <a:pPr lvl="1" eaLnBrk="1" hangingPunct="1"/>
            <a:r>
              <a:rPr lang="en-US" sz="1800" smtClean="0"/>
              <a:t>14 vertical layers</a:t>
            </a:r>
          </a:p>
          <a:p>
            <a:pPr lvl="1" eaLnBrk="1" hangingPunct="1"/>
            <a:r>
              <a:rPr lang="en-US" sz="1800" smtClean="0">
                <a:solidFill>
                  <a:srgbClr val="C00000"/>
                </a:solidFill>
              </a:rPr>
              <a:t>MM5 meteorology</a:t>
            </a:r>
          </a:p>
          <a:p>
            <a:pPr lvl="1" eaLnBrk="1" hangingPunct="1"/>
            <a:r>
              <a:rPr lang="en-US" sz="1800" smtClean="0"/>
              <a:t>2005 point and area sources</a:t>
            </a:r>
          </a:p>
          <a:p>
            <a:pPr eaLnBrk="1" hangingPunct="1">
              <a:buFont typeface="Times" pitchFamily="18" charset="0"/>
              <a:buNone/>
            </a:pPr>
            <a:endParaRPr lang="en-US" sz="1800" smtClean="0"/>
          </a:p>
        </p:txBody>
      </p:sp>
      <p:sp>
        <p:nvSpPr>
          <p:cNvPr id="20483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2006 Model Runs**</a:t>
            </a:r>
          </a:p>
          <a:p>
            <a:pPr eaLnBrk="1" hangingPunct="1"/>
            <a:r>
              <a:rPr lang="en-US" i="1" smtClean="0"/>
              <a:t>(January and July)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2187575"/>
            <a:ext cx="4041775" cy="3951288"/>
          </a:xfrm>
        </p:spPr>
        <p:txBody>
          <a:bodyPr/>
          <a:lstStyle/>
          <a:p>
            <a:pPr marL="168275" lvl="1" indent="-168275" eaLnBrk="1" hangingPunct="1">
              <a:buSzPct val="90000"/>
              <a:buFont typeface="Times" pitchFamily="18" charset="0"/>
              <a:buChar char="•"/>
            </a:pPr>
            <a:r>
              <a:rPr lang="en-US" sz="1800" b="1" smtClean="0"/>
              <a:t>MOBILE6</a:t>
            </a:r>
            <a:r>
              <a:rPr lang="en-US" sz="1800" smtClean="0"/>
              <a:t> and </a:t>
            </a:r>
            <a:r>
              <a:rPr lang="en-US" sz="1800" b="1" smtClean="0">
                <a:solidFill>
                  <a:srgbClr val="00B0F0"/>
                </a:solidFill>
              </a:rPr>
              <a:t>SMOKE-MOVES</a:t>
            </a:r>
            <a:r>
              <a:rPr lang="en-US" sz="1800" smtClean="0"/>
              <a:t> </a:t>
            </a:r>
          </a:p>
          <a:p>
            <a:pPr marL="168275" lvl="1" indent="-168275" eaLnBrk="1" hangingPunct="1"/>
            <a:r>
              <a:rPr lang="en-US" sz="1800" smtClean="0"/>
              <a:t>CMAQ v5beta</a:t>
            </a:r>
          </a:p>
          <a:p>
            <a:pPr lvl="2" eaLnBrk="1" hangingPunct="1"/>
            <a:r>
              <a:rPr lang="en-US" sz="1600" smtClean="0"/>
              <a:t>Lightning NOx</a:t>
            </a:r>
          </a:p>
          <a:p>
            <a:pPr lvl="2" eaLnBrk="1" hangingPunct="1"/>
            <a:r>
              <a:rPr lang="en-US" sz="1600" smtClean="0"/>
              <a:t>Inline photolysis</a:t>
            </a:r>
          </a:p>
          <a:p>
            <a:pPr marL="168275" lvl="1" indent="-168275" eaLnBrk="1" hangingPunct="1"/>
            <a:r>
              <a:rPr lang="en-US" sz="1800" smtClean="0"/>
              <a:t>Continental US – 12km domain</a:t>
            </a:r>
          </a:p>
          <a:p>
            <a:pPr marL="168275" lvl="1" indent="-168275" eaLnBrk="1" hangingPunct="1"/>
            <a:r>
              <a:rPr lang="en-US" sz="1800" smtClean="0"/>
              <a:t>34 vertical layers</a:t>
            </a:r>
          </a:p>
          <a:p>
            <a:pPr marL="168275" lvl="1" indent="-168275" eaLnBrk="1" hangingPunct="1"/>
            <a:r>
              <a:rPr lang="en-US" sz="1800" smtClean="0">
                <a:solidFill>
                  <a:srgbClr val="C00000"/>
                </a:solidFill>
              </a:rPr>
              <a:t>WRF meteorology</a:t>
            </a:r>
          </a:p>
          <a:p>
            <a:pPr marL="168275" lvl="1" indent="-168275" eaLnBrk="1" hangingPunct="1"/>
            <a:r>
              <a:rPr lang="en-US" sz="1800" smtClean="0"/>
              <a:t>2005 area sources, 2006 point sources</a:t>
            </a:r>
          </a:p>
        </p:txBody>
      </p:sp>
      <p:sp>
        <p:nvSpPr>
          <p:cNvPr id="204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14AF393-2CD3-4275-B54E-606DDF9B5030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04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CMAQ Model Runs</a:t>
            </a:r>
          </a:p>
        </p:txBody>
      </p: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914400" y="6184900"/>
            <a:ext cx="3124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*Two runs include some other small changes to emissions values and temporalization</a:t>
            </a:r>
          </a:p>
        </p:txBody>
      </p:sp>
      <p:sp>
        <p:nvSpPr>
          <p:cNvPr id="20488" name="TextBox 11"/>
          <p:cNvSpPr txBox="1">
            <a:spLocks noChangeArrowheads="1"/>
          </p:cNvSpPr>
          <p:nvPr/>
        </p:nvSpPr>
        <p:spPr bwMode="auto">
          <a:xfrm>
            <a:off x="4953000" y="5105400"/>
            <a:ext cx="312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**Emissions from all other sectors are identical for both runs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Placeholder 1"/>
          <p:cNvSpPr>
            <a:spLocks noGrp="1"/>
          </p:cNvSpPr>
          <p:nvPr>
            <p:ph type="body" idx="1"/>
          </p:nvPr>
        </p:nvSpPr>
        <p:spPr>
          <a:xfrm>
            <a:off x="439270" y="977145"/>
            <a:ext cx="4040188" cy="639763"/>
          </a:xfrm>
        </p:spPr>
        <p:txBody>
          <a:bodyPr/>
          <a:lstStyle/>
          <a:p>
            <a:pPr eaLnBrk="1" hangingPunct="1"/>
            <a:r>
              <a:rPr lang="en-US" i="1" dirty="0" smtClean="0"/>
              <a:t>2005 Scenarios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sz="half" idx="2"/>
          </p:nvPr>
        </p:nvSpPr>
        <p:spPr>
          <a:xfrm>
            <a:off x="385486" y="1607943"/>
            <a:ext cx="4192588" cy="3951287"/>
          </a:xfrm>
        </p:spPr>
        <p:txBody>
          <a:bodyPr/>
          <a:lstStyle/>
          <a:p>
            <a:pPr eaLnBrk="1" hangingPunct="1"/>
            <a:r>
              <a:rPr lang="en-US" sz="1400" b="1" dirty="0" smtClean="0"/>
              <a:t>MOBILE6 county/month</a:t>
            </a:r>
          </a:p>
          <a:p>
            <a:pPr lvl="1" eaLnBrk="1" hangingPunct="1"/>
            <a:r>
              <a:rPr lang="en-US" sz="1200" dirty="0" smtClean="0"/>
              <a:t>NMIM version: November 28, 2006 </a:t>
            </a:r>
          </a:p>
          <a:p>
            <a:pPr lvl="1" eaLnBrk="1" hangingPunct="1"/>
            <a:r>
              <a:rPr lang="en-US" sz="1200" dirty="0" smtClean="0"/>
              <a:t>County-level input data version: January 23, 2007</a:t>
            </a:r>
          </a:p>
          <a:p>
            <a:pPr lvl="1" eaLnBrk="1" hangingPunct="1"/>
            <a:r>
              <a:rPr lang="en-US" sz="1200" dirty="0" smtClean="0"/>
              <a:t>Meteorological data: 2005 county-level monthly averaged diurnal temperature profiles</a:t>
            </a:r>
          </a:p>
          <a:p>
            <a:pPr lvl="1" eaLnBrk="1" hangingPunct="1"/>
            <a:endParaRPr lang="en-US" sz="1200" dirty="0" smtClean="0"/>
          </a:p>
          <a:p>
            <a:pPr lvl="1" eaLnBrk="1" hangingPunct="1"/>
            <a:endParaRPr lang="en-US" sz="1200" dirty="0" smtClean="0"/>
          </a:p>
          <a:p>
            <a:pPr eaLnBrk="1" hangingPunct="1"/>
            <a:r>
              <a:rPr lang="en-US" sz="1400" b="1" dirty="0" smtClean="0"/>
              <a:t>MOVES state/month</a:t>
            </a:r>
          </a:p>
          <a:p>
            <a:pPr lvl="1" eaLnBrk="1" hangingPunct="1"/>
            <a:r>
              <a:rPr lang="en-US" sz="1200" dirty="0" smtClean="0"/>
              <a:t>MOVES2010</a:t>
            </a:r>
          </a:p>
          <a:p>
            <a:pPr lvl="1" eaLnBrk="1" hangingPunct="1"/>
            <a:r>
              <a:rPr lang="en-US" sz="1200" dirty="0" smtClean="0"/>
              <a:t>May 2010 MOVES database</a:t>
            </a:r>
          </a:p>
          <a:p>
            <a:pPr lvl="2" eaLnBrk="1" hangingPunct="1"/>
            <a:r>
              <a:rPr lang="en-US" sz="1000" dirty="0" smtClean="0"/>
              <a:t>National default vehicle fleet characteristics</a:t>
            </a:r>
          </a:p>
          <a:p>
            <a:pPr lvl="1" eaLnBrk="1" hangingPunct="1"/>
            <a:r>
              <a:rPr lang="en-US" sz="1200" dirty="0" smtClean="0"/>
              <a:t>Meteorological data: 2005 state-level monthly averaged diurnal temperature profiles</a:t>
            </a:r>
          </a:p>
          <a:p>
            <a:pPr lvl="1" eaLnBrk="1" hangingPunct="1"/>
            <a:r>
              <a:rPr lang="en-US" sz="1200" dirty="0" smtClean="0"/>
              <a:t>allocated to counties based on MOBILE6 inventory</a:t>
            </a:r>
          </a:p>
          <a:p>
            <a:pPr lvl="1" eaLnBrk="1" hangingPunct="1"/>
            <a:endParaRPr lang="en-US" sz="1200" dirty="0" smtClean="0"/>
          </a:p>
          <a:p>
            <a:pPr lvl="1" eaLnBrk="1" hangingPunct="1"/>
            <a:endParaRPr lang="en-US" sz="1200" dirty="0" smtClean="0"/>
          </a:p>
          <a:p>
            <a:pPr eaLnBrk="1" hangingPunct="1"/>
            <a:r>
              <a:rPr lang="en-US" sz="1400" b="1" dirty="0" smtClean="0"/>
              <a:t>Common Features</a:t>
            </a:r>
          </a:p>
          <a:p>
            <a:pPr lvl="1" eaLnBrk="1" hangingPunct="1"/>
            <a:r>
              <a:rPr lang="en-US" sz="1200" dirty="0" smtClean="0"/>
              <a:t>Activity data (2005)</a:t>
            </a:r>
          </a:p>
          <a:p>
            <a:pPr lvl="1" eaLnBrk="1" hangingPunct="1"/>
            <a:r>
              <a:rPr lang="en-US" sz="1200" dirty="0" err="1" smtClean="0"/>
              <a:t>Temporalization</a:t>
            </a:r>
            <a:r>
              <a:rPr lang="en-US" sz="1200" dirty="0" smtClean="0"/>
              <a:t>: Monthly totals allocated to hours based on the same day-of-week and hourly temporal profiles</a:t>
            </a:r>
          </a:p>
          <a:p>
            <a:pPr lvl="1" eaLnBrk="1" hangingPunct="1"/>
            <a:r>
              <a:rPr lang="en-US" sz="1200" dirty="0" err="1" smtClean="0"/>
              <a:t>NOx</a:t>
            </a:r>
            <a:r>
              <a:rPr lang="en-US" sz="1200" dirty="0" smtClean="0"/>
              <a:t> speciation used a 90/10 split</a:t>
            </a:r>
          </a:p>
          <a:p>
            <a:pPr lvl="1" eaLnBrk="1" hangingPunct="1">
              <a:buNone/>
            </a:pPr>
            <a:endParaRPr lang="en-US" sz="1200" dirty="0" smtClean="0"/>
          </a:p>
          <a:p>
            <a:pPr lvl="1" eaLnBrk="1" hangingPunct="1">
              <a:buNone/>
            </a:pPr>
            <a:endParaRPr lang="en-US" sz="1200" dirty="0" smtClean="0"/>
          </a:p>
          <a:p>
            <a:pPr lvl="1" eaLnBrk="1" hangingPunct="1">
              <a:buFontTx/>
              <a:buNone/>
            </a:pPr>
            <a:endParaRPr lang="en-US" sz="1200" dirty="0" smtClean="0"/>
          </a:p>
        </p:txBody>
      </p:sp>
      <p:sp>
        <p:nvSpPr>
          <p:cNvPr id="21507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977145"/>
            <a:ext cx="4041775" cy="639763"/>
          </a:xfrm>
        </p:spPr>
        <p:txBody>
          <a:bodyPr/>
          <a:lstStyle/>
          <a:p>
            <a:pPr eaLnBrk="1" hangingPunct="1"/>
            <a:r>
              <a:rPr lang="en-US" i="1" smtClean="0"/>
              <a:t>2006 Scenarios</a:t>
            </a:r>
          </a:p>
        </p:txBody>
      </p:sp>
      <p:sp>
        <p:nvSpPr>
          <p:cNvPr id="21508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1616908"/>
            <a:ext cx="4328646" cy="3951287"/>
          </a:xfrm>
        </p:spPr>
        <p:txBody>
          <a:bodyPr/>
          <a:lstStyle/>
          <a:p>
            <a:pPr eaLnBrk="1" hangingPunct="1"/>
            <a:r>
              <a:rPr lang="en-US" sz="1400" b="1" dirty="0" smtClean="0"/>
              <a:t>MOBILE6 county/month</a:t>
            </a:r>
          </a:p>
          <a:p>
            <a:pPr lvl="1" eaLnBrk="1" hangingPunct="1"/>
            <a:r>
              <a:rPr lang="en-US" sz="1200" dirty="0" smtClean="0"/>
              <a:t>NMIM version: October 9, 2007</a:t>
            </a:r>
          </a:p>
          <a:p>
            <a:pPr lvl="1" eaLnBrk="1" hangingPunct="1"/>
            <a:r>
              <a:rPr lang="en-US" sz="1200" dirty="0" smtClean="0"/>
              <a:t>County-level input data version: September 12, 2007</a:t>
            </a:r>
          </a:p>
          <a:p>
            <a:pPr lvl="1" eaLnBrk="1" hangingPunct="1"/>
            <a:r>
              <a:rPr lang="en-US" sz="1200" dirty="0" smtClean="0"/>
              <a:t>Meteorological data: 2005 county-level monthly averaged diurnal temperature profiles</a:t>
            </a:r>
          </a:p>
          <a:p>
            <a:pPr lvl="1" eaLnBrk="1" hangingPunct="1"/>
            <a:r>
              <a:rPr lang="en-US" sz="1200" dirty="0" err="1" smtClean="0"/>
              <a:t>NOx</a:t>
            </a:r>
            <a:r>
              <a:rPr lang="en-US" sz="1200" dirty="0" smtClean="0"/>
              <a:t> speciation used a 90/10 split</a:t>
            </a:r>
          </a:p>
          <a:p>
            <a:pPr lvl="1" eaLnBrk="1" hangingPunct="1">
              <a:buNone/>
            </a:pPr>
            <a:endParaRPr lang="en-US" sz="1200" dirty="0" smtClean="0"/>
          </a:p>
          <a:p>
            <a:pPr eaLnBrk="1" hangingPunct="1"/>
            <a:r>
              <a:rPr lang="en-US" sz="1400" b="1" dirty="0" smtClean="0"/>
              <a:t>SMOKE-MOVES</a:t>
            </a:r>
          </a:p>
          <a:p>
            <a:pPr lvl="1"/>
            <a:r>
              <a:rPr lang="en-US" sz="1200" dirty="0" smtClean="0"/>
              <a:t>MOVES April 14, 2011 version*</a:t>
            </a:r>
            <a:endParaRPr lang="en-US" sz="800" dirty="0" smtClean="0"/>
          </a:p>
          <a:p>
            <a:pPr lvl="1"/>
            <a:r>
              <a:rPr lang="en-US" sz="1200" dirty="0" smtClean="0"/>
              <a:t>May 12 2011 MOVES database*</a:t>
            </a:r>
          </a:p>
          <a:p>
            <a:pPr lvl="2"/>
            <a:r>
              <a:rPr lang="en-US" sz="1000" dirty="0" smtClean="0"/>
              <a:t>County-level vehicle fleet characteristics</a:t>
            </a:r>
          </a:p>
          <a:p>
            <a:pPr lvl="1" eaLnBrk="1" hangingPunct="1"/>
            <a:r>
              <a:rPr lang="en-US" sz="1200" dirty="0" smtClean="0"/>
              <a:t>Meteorological data: 2006 gridded hourly temperatures</a:t>
            </a:r>
          </a:p>
          <a:p>
            <a:pPr lvl="1" eaLnBrk="1" hangingPunct="1"/>
            <a:r>
              <a:rPr lang="en-US" sz="1200" dirty="0" smtClean="0"/>
              <a:t>NO, NO</a:t>
            </a:r>
            <a:r>
              <a:rPr lang="en-US" sz="1200" baseline="-25000" dirty="0" smtClean="0"/>
              <a:t>2</a:t>
            </a:r>
            <a:r>
              <a:rPr lang="en-US" sz="1200" baseline="30000" dirty="0" smtClean="0"/>
              <a:t> </a:t>
            </a:r>
            <a:r>
              <a:rPr lang="en-US" sz="1200" dirty="0" smtClean="0"/>
              <a:t>predicted directly by MOVES</a:t>
            </a:r>
          </a:p>
          <a:p>
            <a:pPr lvl="1" eaLnBrk="1" hangingPunct="1"/>
            <a:endParaRPr lang="en-US" sz="1200" dirty="0" smtClean="0"/>
          </a:p>
          <a:p>
            <a:pPr lvl="1" eaLnBrk="1" hangingPunct="1"/>
            <a:endParaRPr lang="en-US" sz="1200" dirty="0" smtClean="0"/>
          </a:p>
          <a:p>
            <a:pPr eaLnBrk="1" hangingPunct="1"/>
            <a:r>
              <a:rPr lang="en-US" sz="1400" b="1" dirty="0" smtClean="0"/>
              <a:t>Common Features</a:t>
            </a:r>
          </a:p>
          <a:p>
            <a:pPr lvl="1" eaLnBrk="1" hangingPunct="1"/>
            <a:r>
              <a:rPr lang="en-US" sz="1200" dirty="0" smtClean="0"/>
              <a:t>Activity data (2005)</a:t>
            </a:r>
          </a:p>
          <a:p>
            <a:pPr lvl="1" eaLnBrk="1" hangingPunct="1"/>
            <a:r>
              <a:rPr lang="en-US" sz="1200" dirty="0" err="1" smtClean="0"/>
              <a:t>Temporalization</a:t>
            </a:r>
            <a:r>
              <a:rPr lang="en-US" sz="1200" dirty="0" smtClean="0"/>
              <a:t>: Monthly totals allocated to hours based on the same day-of-week and hourly temporal profiles</a:t>
            </a:r>
          </a:p>
          <a:p>
            <a:pPr eaLnBrk="1" hangingPunct="1"/>
            <a:endParaRPr lang="en-US" sz="1200" dirty="0" smtClean="0"/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927BEE3-81DE-406C-93B1-5198EC2C53F9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3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151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Mobile Source Emissions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434" y="6396335"/>
            <a:ext cx="3263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*Draft updates to MOVES 2010a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362200" y="533400"/>
            <a:ext cx="6781800" cy="30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Monthly </a:t>
            </a:r>
            <a:r>
              <a:rPr lang="en-US" sz="2800" dirty="0" err="1" smtClean="0"/>
              <a:t>Onroad</a:t>
            </a:r>
            <a:r>
              <a:rPr lang="en-US" sz="2800" dirty="0" smtClean="0"/>
              <a:t> Mobile </a:t>
            </a:r>
            <a:r>
              <a:rPr lang="en-US" sz="2800" dirty="0" err="1" smtClean="0"/>
              <a:t>NOx</a:t>
            </a:r>
            <a:r>
              <a:rPr lang="en-US" sz="2800" dirty="0" smtClean="0"/>
              <a:t> Emissions for Northeast States</a:t>
            </a:r>
          </a:p>
        </p:txBody>
      </p:sp>
      <p:grpSp>
        <p:nvGrpSpPr>
          <p:cNvPr id="22554" name="Group 26"/>
          <p:cNvGrpSpPr>
            <a:grpSpLocks/>
          </p:cNvGrpSpPr>
          <p:nvPr/>
        </p:nvGrpSpPr>
        <p:grpSpPr bwMode="auto">
          <a:xfrm>
            <a:off x="179386" y="1273082"/>
            <a:ext cx="8740776" cy="4594226"/>
            <a:chOff x="19" y="1265"/>
            <a:chExt cx="5506" cy="2894"/>
          </a:xfrm>
        </p:grpSpPr>
        <p:graphicFrame>
          <p:nvGraphicFramePr>
            <p:cNvPr id="17" name="Chart 16"/>
            <p:cNvGraphicFramePr/>
            <p:nvPr/>
          </p:nvGraphicFramePr>
          <p:xfrm>
            <a:off x="302" y="1302"/>
            <a:ext cx="5223" cy="28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2532" name="TextBox 5"/>
            <p:cNvSpPr txBox="1">
              <a:spLocks noChangeArrowheads="1"/>
            </p:cNvSpPr>
            <p:nvPr/>
          </p:nvSpPr>
          <p:spPr bwMode="auto">
            <a:xfrm>
              <a:off x="1130" y="1266"/>
              <a:ext cx="931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i="1"/>
                <a:t>January</a:t>
              </a:r>
            </a:p>
          </p:txBody>
        </p:sp>
        <p:sp>
          <p:nvSpPr>
            <p:cNvPr id="22533" name="TextBox 6"/>
            <p:cNvSpPr txBox="1">
              <a:spLocks noChangeArrowheads="1"/>
            </p:cNvSpPr>
            <p:nvPr/>
          </p:nvSpPr>
          <p:spPr bwMode="auto">
            <a:xfrm>
              <a:off x="3445" y="1265"/>
              <a:ext cx="931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i="1" dirty="0"/>
                <a:t>July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" y="1684"/>
              <a:ext cx="349" cy="1501"/>
            </a:xfrm>
            <a:prstGeom prst="rect">
              <a:avLst/>
            </a:prstGeom>
            <a:noFill/>
          </p:spPr>
          <p:txBody>
            <a:bodyPr vert="vert270" wrap="square"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latin typeface="Arial" charset="0"/>
                  <a:ea typeface="ＭＳ Ｐゴシック" pitchFamily="1" charset="-128"/>
                  <a:cs typeface="+mn-cs"/>
                </a:rPr>
                <a:t>tons/month</a:t>
              </a:r>
            </a:p>
          </p:txBody>
        </p:sp>
      </p:grpSp>
      <p:sp>
        <p:nvSpPr>
          <p:cNvPr id="22531" name="Slide Number Placeholder 8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F085AEC-CF49-499A-8BB2-B11B45629D8C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1592263" y="5581650"/>
            <a:ext cx="100647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dirty="0"/>
              <a:t>2005</a:t>
            </a:r>
          </a:p>
        </p:txBody>
      </p:sp>
      <p:sp>
        <p:nvSpPr>
          <p:cNvPr id="22535" name="TextBox 12"/>
          <p:cNvSpPr txBox="1">
            <a:spLocks noChangeArrowheads="1"/>
          </p:cNvSpPr>
          <p:nvPr/>
        </p:nvSpPr>
        <p:spPr bwMode="auto">
          <a:xfrm>
            <a:off x="5264150" y="5579503"/>
            <a:ext cx="1008063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/>
              <a:t>2005</a:t>
            </a:r>
          </a:p>
        </p:txBody>
      </p:sp>
      <p:sp>
        <p:nvSpPr>
          <p:cNvPr id="22536" name="TextBox 13"/>
          <p:cNvSpPr txBox="1">
            <a:spLocks noChangeArrowheads="1"/>
          </p:cNvSpPr>
          <p:nvPr/>
        </p:nvSpPr>
        <p:spPr bwMode="auto">
          <a:xfrm>
            <a:off x="2824163" y="5576888"/>
            <a:ext cx="1008062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/>
              <a:t>2006</a:t>
            </a:r>
          </a:p>
        </p:txBody>
      </p:sp>
      <p:sp>
        <p:nvSpPr>
          <p:cNvPr id="22537" name="TextBox 14"/>
          <p:cNvSpPr txBox="1">
            <a:spLocks noChangeArrowheads="1"/>
          </p:cNvSpPr>
          <p:nvPr/>
        </p:nvSpPr>
        <p:spPr bwMode="auto">
          <a:xfrm>
            <a:off x="6469063" y="5573153"/>
            <a:ext cx="1006475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dirty="0"/>
              <a:t>2006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38550" y="5819775"/>
            <a:ext cx="1778000" cy="1069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ＭＳ Ｐゴシック" pitchFamily="1" charset="-128"/>
                <a:cs typeface="+mn-cs"/>
              </a:rPr>
              <a:t>Percent Increase from MOBILE6 to MOVES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06538" y="6240463"/>
            <a:ext cx="1211262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7575D1"/>
                </a:solidFill>
              </a:rPr>
              <a:t>37%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30500" y="6232525"/>
            <a:ext cx="1211263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7575D1"/>
                </a:solidFill>
              </a:rPr>
              <a:t>8%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89538" y="6199188"/>
            <a:ext cx="1211262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7575D1"/>
                </a:solidFill>
              </a:rPr>
              <a:t>60%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73813" y="6202363"/>
            <a:ext cx="1211262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7575D1"/>
                </a:solidFill>
              </a:rPr>
              <a:t>23%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A996ADF-882A-4E4A-AB82-D42F00B4C767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5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23555" name="Picture 1" descr="C:\Documents and Settings\hsimon02\Heather's documents\Model Applications Team\MOVES NOX eval\maps of minotirs\NENOX_monitors_wEGUs_17Oct2011.gif"/>
          <p:cNvPicPr>
            <a:picLocks noChangeAspect="1" noChangeArrowheads="1"/>
          </p:cNvPicPr>
          <p:nvPr/>
        </p:nvPicPr>
        <p:blipFill>
          <a:blip r:embed="rId3" cstate="print"/>
          <a:srcRect l="5682" t="10655" r="6250" b="8089"/>
          <a:stretch>
            <a:fillRect/>
          </a:stretch>
        </p:blipFill>
        <p:spPr bwMode="auto">
          <a:xfrm>
            <a:off x="990600" y="1066800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362200" y="508000"/>
            <a:ext cx="6781800" cy="304800"/>
          </a:xfrm>
        </p:spPr>
        <p:txBody>
          <a:bodyPr/>
          <a:lstStyle/>
          <a:p>
            <a:pPr eaLnBrk="1" hangingPunct="1"/>
            <a:r>
              <a:rPr lang="en-US" smtClean="0"/>
              <a:t>NOx Monitoring Sites</a:t>
            </a:r>
            <a:br>
              <a:rPr lang="en-US" smtClean="0"/>
            </a:br>
            <a:r>
              <a:rPr lang="en-US" smtClean="0"/>
              <a:t>Selected for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23" name="Object 7"/>
          <p:cNvGraphicFramePr>
            <a:graphicFrameLocks noChangeAspect="1"/>
          </p:cNvGraphicFramePr>
          <p:nvPr/>
        </p:nvGraphicFramePr>
        <p:xfrm>
          <a:off x="4497388" y="1362075"/>
          <a:ext cx="4818062" cy="4057650"/>
        </p:xfrm>
        <a:graphic>
          <a:graphicData uri="http://schemas.openxmlformats.org/presentationml/2006/ole">
            <p:oleObj spid="_x0000_s60423" name="Acrobat Document" r:id="rId4" imgW="7695000" imgH="6470280" progId="AcroExch.Document.7">
              <p:embed/>
            </p:oleObj>
          </a:graphicData>
        </a:graphic>
      </p:graphicFrame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103188" y="1352550"/>
          <a:ext cx="4818062" cy="4057650"/>
        </p:xfrm>
        <a:graphic>
          <a:graphicData uri="http://schemas.openxmlformats.org/presentationml/2006/ole">
            <p:oleObj spid="_x0000_s60422" name="Acrobat Document" r:id="rId5" imgW="7695000" imgH="6470280" progId="AcroExch.Document.7">
              <p:embed/>
            </p:oleObj>
          </a:graphicData>
        </a:graphic>
      </p:graphicFrame>
      <p:sp>
        <p:nvSpPr>
          <p:cNvPr id="6042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DEB1FFC-7887-4693-ABBF-03A007E2A63F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0425" name="Title 2"/>
          <p:cNvSpPr>
            <a:spLocks noGrp="1"/>
          </p:cNvSpPr>
          <p:nvPr>
            <p:ph type="title"/>
          </p:nvPr>
        </p:nvSpPr>
        <p:spPr>
          <a:xfrm>
            <a:off x="2286000" y="533400"/>
            <a:ext cx="7086600" cy="304800"/>
          </a:xfrm>
        </p:spPr>
        <p:txBody>
          <a:bodyPr/>
          <a:lstStyle/>
          <a:p>
            <a:pPr eaLnBrk="1" hangingPunct="1"/>
            <a:r>
              <a:rPr lang="en-US" sz="2800" smtClean="0"/>
              <a:t>Northeast Urban Sites: January </a:t>
            </a:r>
            <a:br>
              <a:rPr lang="en-US" sz="2800" smtClean="0"/>
            </a:br>
            <a:r>
              <a:rPr lang="en-US" sz="2800" smtClean="0"/>
              <a:t>Hourly NOx Concentrations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5475288"/>
            <a:ext cx="3810000" cy="131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solidFill>
                  <a:srgbClr val="0070B9"/>
                </a:solidFill>
              </a:rPr>
              <a:t>Mean Increase in NOx Conc with MOVES Emissions</a:t>
            </a:r>
          </a:p>
          <a:p>
            <a:pPr eaLnBrk="0" hangingPunct="0"/>
            <a:r>
              <a:rPr lang="en-US" sz="1600" b="1">
                <a:solidFill>
                  <a:srgbClr val="3C8C93"/>
                </a:solidFill>
              </a:rPr>
              <a:t>7am:</a:t>
            </a:r>
            <a:r>
              <a:rPr lang="en-US" sz="1600">
                <a:solidFill>
                  <a:srgbClr val="3C8C93"/>
                </a:solidFill>
              </a:rPr>
              <a:t>    </a:t>
            </a:r>
            <a:r>
              <a:rPr lang="en-US" sz="1600" b="1"/>
              <a:t>17%</a:t>
            </a:r>
          </a:p>
          <a:p>
            <a:pPr eaLnBrk="0" hangingPunct="0"/>
            <a:r>
              <a:rPr lang="en-US" sz="1600" b="1">
                <a:solidFill>
                  <a:srgbClr val="3C8C93"/>
                </a:solidFill>
              </a:rPr>
              <a:t>Noon:  </a:t>
            </a:r>
            <a:r>
              <a:rPr lang="en-US" sz="1600" b="1"/>
              <a:t>16%</a:t>
            </a:r>
          </a:p>
          <a:p>
            <a:pPr eaLnBrk="0" hangingPunct="0"/>
            <a:r>
              <a:rPr lang="en-US" sz="1600" b="1">
                <a:solidFill>
                  <a:srgbClr val="3C8C93"/>
                </a:solidFill>
              </a:rPr>
              <a:t>6pm:</a:t>
            </a:r>
            <a:r>
              <a:rPr lang="en-US" sz="1600">
                <a:solidFill>
                  <a:srgbClr val="3C8C93"/>
                </a:solidFill>
              </a:rPr>
              <a:t>    </a:t>
            </a:r>
            <a:r>
              <a:rPr lang="en-US" sz="1600" b="1"/>
              <a:t>21%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0" y="5486400"/>
            <a:ext cx="3810000" cy="131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solidFill>
                  <a:srgbClr val="0070B9"/>
                </a:solidFill>
              </a:rPr>
              <a:t>Mean Increase in NOx Conc with MOVES Emissions</a:t>
            </a:r>
          </a:p>
          <a:p>
            <a:pPr eaLnBrk="0" hangingPunct="0"/>
            <a:r>
              <a:rPr lang="en-US" sz="1600" b="1">
                <a:solidFill>
                  <a:srgbClr val="3C8C93"/>
                </a:solidFill>
              </a:rPr>
              <a:t>7am:   </a:t>
            </a:r>
            <a:r>
              <a:rPr lang="en-US" sz="1600" b="1"/>
              <a:t>8%</a:t>
            </a:r>
          </a:p>
          <a:p>
            <a:pPr eaLnBrk="0" hangingPunct="0"/>
            <a:r>
              <a:rPr lang="en-US" sz="1600" b="1">
                <a:solidFill>
                  <a:srgbClr val="3C8C93"/>
                </a:solidFill>
              </a:rPr>
              <a:t>Noon:  </a:t>
            </a:r>
            <a:r>
              <a:rPr lang="en-US" sz="1600" b="1"/>
              <a:t>6%</a:t>
            </a:r>
          </a:p>
          <a:p>
            <a:pPr eaLnBrk="0" hangingPunct="0"/>
            <a:r>
              <a:rPr lang="en-US" sz="1600" b="1">
                <a:solidFill>
                  <a:srgbClr val="3C8C93"/>
                </a:solidFill>
              </a:rPr>
              <a:t>6pm:    </a:t>
            </a:r>
            <a:r>
              <a:rPr lang="en-US" sz="1600" b="1"/>
              <a:t>6%</a:t>
            </a:r>
          </a:p>
        </p:txBody>
      </p:sp>
      <p:sp>
        <p:nvSpPr>
          <p:cNvPr id="60428" name="TextBox 9"/>
          <p:cNvSpPr txBox="1">
            <a:spLocks noChangeArrowheads="1"/>
          </p:cNvSpPr>
          <p:nvPr/>
        </p:nvSpPr>
        <p:spPr bwMode="auto">
          <a:xfrm>
            <a:off x="838200" y="1295400"/>
            <a:ext cx="3352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i="1"/>
              <a:t>2005</a:t>
            </a:r>
          </a:p>
        </p:txBody>
      </p:sp>
      <p:sp>
        <p:nvSpPr>
          <p:cNvPr id="60429" name="TextBox 10"/>
          <p:cNvSpPr txBox="1">
            <a:spLocks noChangeArrowheads="1"/>
          </p:cNvSpPr>
          <p:nvPr/>
        </p:nvSpPr>
        <p:spPr bwMode="auto">
          <a:xfrm>
            <a:off x="5181600" y="1290638"/>
            <a:ext cx="3352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i="1"/>
              <a:t>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7" name="Object 7"/>
          <p:cNvGraphicFramePr>
            <a:graphicFrameLocks noChangeAspect="1"/>
          </p:cNvGraphicFramePr>
          <p:nvPr/>
        </p:nvGraphicFramePr>
        <p:xfrm>
          <a:off x="4521200" y="1362075"/>
          <a:ext cx="4818063" cy="4057650"/>
        </p:xfrm>
        <a:graphic>
          <a:graphicData uri="http://schemas.openxmlformats.org/presentationml/2006/ole">
            <p:oleObj spid="_x0000_s61447" name="Acrobat Document" r:id="rId4" imgW="7695000" imgH="6470280" progId="AcroExch.Document.7">
              <p:embed/>
            </p:oleObj>
          </a:graphicData>
        </a:graphic>
      </p:graphicFrame>
      <p:graphicFrame>
        <p:nvGraphicFramePr>
          <p:cNvPr id="61446" name="Object 6"/>
          <p:cNvGraphicFramePr>
            <a:graphicFrameLocks noChangeAspect="1"/>
          </p:cNvGraphicFramePr>
          <p:nvPr/>
        </p:nvGraphicFramePr>
        <p:xfrm>
          <a:off x="112713" y="1352550"/>
          <a:ext cx="4818062" cy="4057650"/>
        </p:xfrm>
        <a:graphic>
          <a:graphicData uri="http://schemas.openxmlformats.org/presentationml/2006/ole">
            <p:oleObj spid="_x0000_s61446" name="Acrobat Document" r:id="rId5" imgW="7695000" imgH="6470280" progId="AcroExch.Document.7">
              <p:embed/>
            </p:oleObj>
          </a:graphicData>
        </a:graphic>
      </p:graphicFrame>
      <p:sp>
        <p:nvSpPr>
          <p:cNvPr id="6144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898463-E52C-4147-BFE6-A657AA80F329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1449" name="Title 2"/>
          <p:cNvSpPr>
            <a:spLocks noGrp="1"/>
          </p:cNvSpPr>
          <p:nvPr>
            <p:ph type="title"/>
          </p:nvPr>
        </p:nvSpPr>
        <p:spPr>
          <a:xfrm>
            <a:off x="2286000" y="533400"/>
            <a:ext cx="7086600" cy="304800"/>
          </a:xfrm>
        </p:spPr>
        <p:txBody>
          <a:bodyPr/>
          <a:lstStyle/>
          <a:p>
            <a:pPr eaLnBrk="1" hangingPunct="1"/>
            <a:r>
              <a:rPr lang="en-US" sz="2800" smtClean="0"/>
              <a:t>Northeast Urban Sites: July </a:t>
            </a:r>
            <a:br>
              <a:rPr lang="en-US" sz="2800" smtClean="0"/>
            </a:br>
            <a:r>
              <a:rPr lang="en-US" sz="2800" smtClean="0"/>
              <a:t>Hourly NOx Concentrations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5475288"/>
            <a:ext cx="3810000" cy="131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solidFill>
                  <a:srgbClr val="0070B9"/>
                </a:solidFill>
              </a:rPr>
              <a:t>Mean Increase in NOx Conc with MOVES Emissions</a:t>
            </a:r>
          </a:p>
          <a:p>
            <a:pPr eaLnBrk="0" hangingPunct="0"/>
            <a:r>
              <a:rPr lang="en-US" sz="1600" b="1">
                <a:solidFill>
                  <a:srgbClr val="3C8C93"/>
                </a:solidFill>
              </a:rPr>
              <a:t>7am:    </a:t>
            </a:r>
            <a:r>
              <a:rPr lang="en-US" sz="1600" b="1"/>
              <a:t>29%</a:t>
            </a:r>
          </a:p>
          <a:p>
            <a:pPr eaLnBrk="0" hangingPunct="0"/>
            <a:r>
              <a:rPr lang="en-US" sz="1600" b="1">
                <a:solidFill>
                  <a:srgbClr val="3C8C93"/>
                </a:solidFill>
              </a:rPr>
              <a:t>Noon:   </a:t>
            </a:r>
            <a:r>
              <a:rPr lang="en-US" sz="1600" b="1"/>
              <a:t>21%</a:t>
            </a:r>
          </a:p>
          <a:p>
            <a:pPr eaLnBrk="0" hangingPunct="0"/>
            <a:r>
              <a:rPr lang="en-US" sz="1600" b="1">
                <a:solidFill>
                  <a:srgbClr val="3C8C93"/>
                </a:solidFill>
              </a:rPr>
              <a:t>6pm:    </a:t>
            </a:r>
            <a:r>
              <a:rPr lang="en-US" sz="1600" b="1"/>
              <a:t>26%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0" y="5486400"/>
            <a:ext cx="3810000" cy="131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solidFill>
                  <a:srgbClr val="0070B9"/>
                </a:solidFill>
              </a:rPr>
              <a:t>Mean Increase in NOx Conc with MOVES Emissions</a:t>
            </a:r>
          </a:p>
          <a:p>
            <a:pPr eaLnBrk="0" hangingPunct="0"/>
            <a:r>
              <a:rPr lang="en-US" sz="1600" b="1">
                <a:solidFill>
                  <a:srgbClr val="3C8C93"/>
                </a:solidFill>
              </a:rPr>
              <a:t>7am:   </a:t>
            </a:r>
            <a:r>
              <a:rPr lang="en-US" sz="1600" b="1"/>
              <a:t>15%</a:t>
            </a:r>
          </a:p>
          <a:p>
            <a:pPr eaLnBrk="0" hangingPunct="0"/>
            <a:r>
              <a:rPr lang="en-US" sz="1600" b="1">
                <a:solidFill>
                  <a:srgbClr val="3C8C93"/>
                </a:solidFill>
              </a:rPr>
              <a:t>Noon:  </a:t>
            </a:r>
            <a:r>
              <a:rPr lang="en-US" sz="1600" b="1"/>
              <a:t>13%</a:t>
            </a:r>
          </a:p>
          <a:p>
            <a:pPr eaLnBrk="0" hangingPunct="0"/>
            <a:r>
              <a:rPr lang="en-US" sz="1600" b="1">
                <a:solidFill>
                  <a:srgbClr val="3C8C93"/>
                </a:solidFill>
              </a:rPr>
              <a:t>6pm:    </a:t>
            </a:r>
            <a:r>
              <a:rPr lang="en-US" sz="1600" b="1"/>
              <a:t>14%</a:t>
            </a:r>
          </a:p>
        </p:txBody>
      </p:sp>
      <p:sp>
        <p:nvSpPr>
          <p:cNvPr id="61452" name="TextBox 9"/>
          <p:cNvSpPr txBox="1">
            <a:spLocks noChangeArrowheads="1"/>
          </p:cNvSpPr>
          <p:nvPr/>
        </p:nvSpPr>
        <p:spPr bwMode="auto">
          <a:xfrm>
            <a:off x="838200" y="1295400"/>
            <a:ext cx="3352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i="1"/>
              <a:t>2005</a:t>
            </a:r>
          </a:p>
        </p:txBody>
      </p:sp>
      <p:sp>
        <p:nvSpPr>
          <p:cNvPr id="61453" name="TextBox 10"/>
          <p:cNvSpPr txBox="1">
            <a:spLocks noChangeArrowheads="1"/>
          </p:cNvSpPr>
          <p:nvPr/>
        </p:nvSpPr>
        <p:spPr bwMode="auto">
          <a:xfrm>
            <a:off x="5181600" y="1290638"/>
            <a:ext cx="3352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i="1"/>
              <a:t>2006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81000" y="3789363"/>
            <a:ext cx="87630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81000" y="3314700"/>
            <a:ext cx="8763000" cy="304800"/>
          </a:xfrm>
          <a:prstGeom prst="rect">
            <a:avLst/>
          </a:prstGeom>
          <a:solidFill>
            <a:srgbClr val="C000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981200" y="1371600"/>
            <a:ext cx="9906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i="1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400800" y="1371600"/>
            <a:ext cx="990600" cy="304800"/>
          </a:xfrm>
          <a:prstGeom prst="rect">
            <a:avLst/>
          </a:prstGeom>
          <a:solidFill>
            <a:srgbClr val="C000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i="1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715000" y="3314700"/>
            <a:ext cx="762000" cy="304800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524000" y="3789363"/>
            <a:ext cx="762000" cy="304800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8D702DB4-4AFD-4A6C-9311-B9A61874EEA7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2362200" y="0"/>
            <a:ext cx="6629400" cy="1143000"/>
          </a:xfrm>
        </p:spPr>
        <p:txBody>
          <a:bodyPr/>
          <a:lstStyle/>
          <a:p>
            <a:pPr eaLnBrk="1" hangingPunct="1"/>
            <a:r>
              <a:rPr lang="en-US" smtClean="0"/>
              <a:t>Model Performance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74738"/>
            <a:ext cx="8077200" cy="5707062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  <a:buFont typeface="Times" pitchFamily="18" charset="0"/>
              <a:buNone/>
            </a:pPr>
            <a:endParaRPr lang="en-US" sz="1800" smtClean="0"/>
          </a:p>
          <a:p>
            <a:pPr eaLnBrk="1" hangingPunct="1">
              <a:lnSpc>
                <a:spcPct val="70000"/>
              </a:lnSpc>
            </a:pPr>
            <a:r>
              <a:rPr lang="en-US" smtClean="0"/>
              <a:t>Looked at spatial and temporal bias trends: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smtClean="0"/>
              <a:t>Spatial: Urban vs. Rural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smtClean="0"/>
              <a:t>Temporal:</a:t>
            </a:r>
          </a:p>
          <a:p>
            <a:pPr lvl="2" eaLnBrk="1" hangingPunct="1">
              <a:lnSpc>
                <a:spcPct val="70000"/>
              </a:lnSpc>
            </a:pPr>
            <a:r>
              <a:rPr lang="en-US" sz="2000" smtClean="0"/>
              <a:t>Diurnal</a:t>
            </a:r>
          </a:p>
          <a:p>
            <a:pPr lvl="2" eaLnBrk="1" hangingPunct="1">
              <a:lnSpc>
                <a:spcPct val="70000"/>
              </a:lnSpc>
            </a:pPr>
            <a:r>
              <a:rPr lang="en-US" sz="2000" smtClean="0"/>
              <a:t>Monthly average (January versus July)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smtClean="0"/>
              <a:t>Morning rush-hour in urban areas is often used to look for mobile emissions signal</a:t>
            </a:r>
          </a:p>
          <a:p>
            <a:pPr lvl="2" eaLnBrk="1" hangingPunct="1">
              <a:lnSpc>
                <a:spcPct val="70000"/>
              </a:lnSpc>
            </a:pPr>
            <a:endParaRPr lang="en-US" sz="1300" smtClean="0"/>
          </a:p>
          <a:p>
            <a:pPr eaLnBrk="1" hangingPunct="1">
              <a:lnSpc>
                <a:spcPct val="70000"/>
              </a:lnSpc>
            </a:pPr>
            <a:r>
              <a:rPr lang="en-US" smtClean="0"/>
              <a:t>AQS monitoring locations 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smtClean="0"/>
              <a:t>Urban and rural monitors evaluated separately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smtClean="0"/>
              <a:t>Monitors very near to point sources or airports were eliminated from urban and rural subsets</a:t>
            </a:r>
          </a:p>
          <a:p>
            <a:pPr eaLnBrk="1" hangingPunct="1">
              <a:lnSpc>
                <a:spcPct val="70000"/>
              </a:lnSpc>
            </a:pPr>
            <a:endParaRPr lang="en-US" sz="2000" smtClean="0"/>
          </a:p>
          <a:p>
            <a:pPr eaLnBrk="1" hangingPunct="1">
              <a:lnSpc>
                <a:spcPct val="70000"/>
              </a:lnSpc>
            </a:pPr>
            <a:r>
              <a:rPr lang="en-US" b="1" smtClean="0">
                <a:solidFill>
                  <a:srgbClr val="3C8C93"/>
                </a:solidFill>
              </a:rPr>
              <a:t>Challenges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b="1" smtClean="0">
                <a:solidFill>
                  <a:srgbClr val="3C8C93"/>
                </a:solidFill>
              </a:rPr>
              <a:t>CMAQ model performance is commonly evaluated for ozone and PM, but not for NOx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b="1" smtClean="0">
                <a:solidFill>
                  <a:srgbClr val="3C8C93"/>
                </a:solidFill>
              </a:rPr>
              <a:t>NOx measurement uncertainty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b="1" smtClean="0">
                <a:solidFill>
                  <a:srgbClr val="3C8C93"/>
                </a:solidFill>
              </a:rPr>
              <a:t>Uncertainties in modeled meteorological fields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b="1" smtClean="0">
                <a:solidFill>
                  <a:srgbClr val="3C8C93"/>
                </a:solidFill>
              </a:rPr>
              <a:t>Evaluating model-predicted concentrations is not equivalent to evaluating emissions</a:t>
            </a:r>
          </a:p>
          <a:p>
            <a:pPr lvl="1" eaLnBrk="1" hangingPunct="1">
              <a:lnSpc>
                <a:spcPct val="70000"/>
              </a:lnSpc>
            </a:pPr>
            <a:endParaRPr lang="en-US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4600</TotalTime>
  <Words>1467</Words>
  <Application>Microsoft Office PowerPoint</Application>
  <PresentationFormat>On-screen Show (4:3)</PresentationFormat>
  <Paragraphs>277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Blank Presentation</vt:lpstr>
      <vt:lpstr>Acrobat Document</vt:lpstr>
      <vt:lpstr>Evaluation of CMAQ NOx Performance using Onroad Emissions Inputs from Two Mobile Source Emissions Models</vt:lpstr>
      <vt:lpstr>Purpose</vt:lpstr>
      <vt:lpstr>CMAQ Model Runs</vt:lpstr>
      <vt:lpstr>Mobile Source Emissions</vt:lpstr>
      <vt:lpstr>Monthly Onroad Mobile NOx Emissions for Northeast States</vt:lpstr>
      <vt:lpstr>NOx Monitoring Sites Selected for Analysis</vt:lpstr>
      <vt:lpstr>Northeast Urban Sites: January  Hourly NOx Concentrations</vt:lpstr>
      <vt:lpstr>Northeast Urban Sites: July  Hourly NOx Concentrations</vt:lpstr>
      <vt:lpstr>Model Performance Evaluation</vt:lpstr>
      <vt:lpstr>NOx Measurement Uncertainty</vt:lpstr>
      <vt:lpstr>Northeast Urban Sites: January  NOx Bias by Hour</vt:lpstr>
      <vt:lpstr>Spatial Heterogeneity of NOx Bias  6am-9am January 2006</vt:lpstr>
      <vt:lpstr>Northeast Urban Sites: July  NOx Bias by Hour</vt:lpstr>
      <vt:lpstr>Uncertainties in Modeled Meteorological Fields</vt:lpstr>
      <vt:lpstr>Urban NOx Median Bias in the Northeast using Different Model Setups  (All with MOBILE6 Emissions)</vt:lpstr>
      <vt:lpstr>Rural NOx Median Bias in the Northeast using Different Model Setups  (All with MOBILE6 Emissions)</vt:lpstr>
      <vt:lpstr>Summary</vt:lpstr>
      <vt:lpstr>Acknowledgements</vt:lpstr>
      <vt:lpstr>Slide 18</vt:lpstr>
      <vt:lpstr>Northeast Rural Sites: July  Hourly NOx Concentrations</vt:lpstr>
      <vt:lpstr>Northeast Urban Sites: January 2006 Hourly Bias NOx vs NOxeq</vt:lpstr>
      <vt:lpstr>Northeast Rural Sites: July 2006 Hourly Bias NOx vs Noxeq</vt:lpstr>
    </vt:vector>
  </TitlesOfParts>
  <Company>Design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hsimon02</cp:lastModifiedBy>
  <cp:revision>351</cp:revision>
  <cp:lastPrinted>2006-09-22T17:41:18Z</cp:lastPrinted>
  <dcterms:modified xsi:type="dcterms:W3CDTF">2011-10-22T16:09:59Z</dcterms:modified>
</cp:coreProperties>
</file>