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3.xml" ContentType="application/vnd.openxmlformats-officedocument.presentationml.slideMaster+xml"/>
  <Override PartName="/ppt/theme/theme14.xml" ContentType="application/vnd.openxmlformats-officedocument.them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5" r:id="rId4"/>
    <p:sldMasterId id="2147483667" r:id="rId5"/>
    <p:sldMasterId id="2147483669" r:id="rId6"/>
    <p:sldMasterId id="2147483671" r:id="rId7"/>
    <p:sldMasterId id="2147483675" r:id="rId8"/>
    <p:sldMasterId id="2147483677" r:id="rId9"/>
    <p:sldMasterId id="2147483679" r:id="rId10"/>
    <p:sldMasterId id="2147483681" r:id="rId11"/>
    <p:sldMasterId id="2147483683" r:id="rId12"/>
    <p:sldMasterId id="2147483689" r:id="rId13"/>
  </p:sldMasterIdLst>
  <p:notesMasterIdLst>
    <p:notesMasterId r:id="rId36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8" r:id="rId25"/>
    <p:sldId id="269" r:id="rId26"/>
    <p:sldId id="270" r:id="rId27"/>
    <p:sldId id="281" r:id="rId28"/>
    <p:sldId id="271" r:id="rId29"/>
    <p:sldId id="272" r:id="rId30"/>
    <p:sldId id="277" r:id="rId31"/>
    <p:sldId id="278" r:id="rId32"/>
    <p:sldId id="279" r:id="rId33"/>
    <p:sldId id="276" r:id="rId34"/>
    <p:sldId id="28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A616E-080B-4E4B-BDDE-1D78EBD9FE83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209B1-A92D-4046-8BF4-3B41E13CF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C2A46-5272-4B4B-94DD-737269A9990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C2A46-5272-4B4B-94DD-737269A9990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4DE8-5149-48BD-9448-21614135FD5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82170-9906-4E85-AF13-174C7C52EA1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4DE8-5149-48BD-9448-21614135FD5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82170-9906-4E85-AF13-174C7C52EA1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4DE8-5149-48BD-9448-21614135FD5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82170-9906-4E85-AF13-174C7C52EA1D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8F7C-3582-4681-9140-E886C9623759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2D3A-32B7-49AA-A2B9-768B91028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8F7C-3582-4681-9140-E886C9623759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2D3A-32B7-49AA-A2B9-768B91028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8F7C-3582-4681-9140-E886C9623759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2D3A-32B7-49AA-A2B9-768B91028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FEAC6-C842-49F1-A445-3CD7B91B9C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07C1E-9DAD-43D2-95C5-82711B2F9A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59C0D-0DB9-4850-925E-B915A0C6C31F}" type="datetimeFigureOut">
              <a:rPr lang="en-US"/>
              <a:pPr>
                <a:defRPr/>
              </a:pPr>
              <a:t>10/25/2011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C4155-CE6E-4A17-9A24-5AEDDDEE5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BE212-AD64-4C54-BC3E-0385ED8CAF16}" type="datetimeFigureOut">
              <a:rPr lang="en-US"/>
              <a:pPr>
                <a:defRPr/>
              </a:pPr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BF931-E576-4292-A4CD-333DDC301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3748-0092-4CB0-9790-023C5B57E8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7C47-B8C3-4C4D-A5C1-E7E931AEC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3748-0092-4CB0-9790-023C5B57E8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7C47-B8C3-4C4D-A5C1-E7E931AEC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6D31-CB38-446C-858F-38159755A8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6910-89D5-4EDB-ADEB-A414DD7016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A433-BAFB-4501-945B-32D79D3E3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8190-CB6F-4A15-AEED-2C304FD7F7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A433-BAFB-4501-945B-32D79D3E3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8190-CB6F-4A15-AEED-2C304FD7F7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8F7C-3582-4681-9140-E886C9623759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2D3A-32B7-49AA-A2B9-768B91028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A433-BAFB-4501-945B-32D79D3E3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8190-CB6F-4A15-AEED-2C304FD7F7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A433-BAFB-4501-945B-32D79D3E3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8190-CB6F-4A15-AEED-2C304FD7F7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A433-BAFB-4501-945B-32D79D3E3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8190-CB6F-4A15-AEED-2C304FD7F7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A433-BAFB-4501-945B-32D79D3E3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8190-CB6F-4A15-AEED-2C304FD7F7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E1587-06DC-4F41-9E31-EF726A58FBEF}" type="datetimeFigureOut">
              <a:rPr lang="en-US"/>
              <a:pPr>
                <a:defRPr/>
              </a:pPr>
              <a:t>10/25/2011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7ADB4-E721-4328-9073-0EF561888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8F7C-3582-4681-9140-E886C9623759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2D3A-32B7-49AA-A2B9-768B91028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8F7C-3582-4681-9140-E886C9623759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2D3A-32B7-49AA-A2B9-768B91028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8F7C-3582-4681-9140-E886C9623759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2D3A-32B7-49AA-A2B9-768B91028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8F7C-3582-4681-9140-E886C9623759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2D3A-32B7-49AA-A2B9-768B91028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8F7C-3582-4681-9140-E886C9623759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2D3A-32B7-49AA-A2B9-768B91028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8F7C-3582-4681-9140-E886C9623759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2D3A-32B7-49AA-A2B9-768B91028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8F7C-3582-4681-9140-E886C9623759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2D3A-32B7-49AA-A2B9-768B91028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18F7C-3582-4681-9140-E886C9623759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62D3A-32B7-49AA-A2B9-768B91028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0A433-BAFB-4501-945B-32D79D3E3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F8190-CB6F-4A15-AEED-2C304FD7F7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0A433-BAFB-4501-945B-32D79D3E3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F8190-CB6F-4A15-AEED-2C304FD7F7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0A433-BAFB-4501-945B-32D79D3E3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F8190-CB6F-4A15-AEED-2C304FD7F7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F70C012-913E-4816-B22F-8AA640B15E34}" type="datetimeFigureOut">
              <a:rPr lang="en-US"/>
              <a:pPr>
                <a:defRPr/>
              </a:pPr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07AC107-B5A3-413E-83E0-7CC969E59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21DCAD-4EDB-4CEC-AC43-81EFEE0F25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C08C7A-9CB5-4C44-AADB-99C049CEE5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A60DB8F-142B-4338-B98F-09ED11B2A655}" type="datetimeFigureOut">
              <a:rPr lang="en-US"/>
              <a:pPr>
                <a:defRPr/>
              </a:pPr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1FA4028-6C28-43EE-A9D2-740E0216B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E3748-0092-4CB0-9790-023C5B57E8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57C47-B8C3-4C4D-A5C1-E7E931AEC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E3748-0092-4CB0-9790-023C5B57E8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57C47-B8C3-4C4D-A5C1-E7E931AEC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16D31-CB38-446C-858F-38159755A8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86910-89D5-4EDB-ADEB-A414DD7016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0A433-BAFB-4501-945B-32D79D3E3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F8190-CB6F-4A15-AEED-2C304FD7F7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0A433-BAFB-4501-945B-32D79D3E3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F8190-CB6F-4A15-AEED-2C304FD7F7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0A433-BAFB-4501-945B-32D79D3E3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F8190-CB6F-4A15-AEED-2C304FD7F7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981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Monitoring Air Quality Changes in Regions Influenced  by Major Point Sources over the Eastern and Central United States Using Aura/OMI NO</a:t>
            </a:r>
            <a:r>
              <a:rPr lang="en-US" sz="3200" b="1" baseline="-25000" dirty="0" smtClean="0">
                <a:solidFill>
                  <a:schemeClr val="bg1"/>
                </a:solidFill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534400" cy="1752600"/>
          </a:xfrm>
        </p:spPr>
        <p:txBody>
          <a:bodyPr>
            <a:normAutofit/>
          </a:bodyPr>
          <a:lstStyle/>
          <a:p>
            <a:pPr lvl="1" algn="l"/>
            <a:r>
              <a:rPr lang="en-US" sz="2000" b="1" dirty="0" smtClean="0">
                <a:solidFill>
                  <a:schemeClr val="bg1"/>
                </a:solidFill>
              </a:rPr>
              <a:t>Ken Pickering	</a:t>
            </a:r>
            <a:r>
              <a:rPr lang="en-US" sz="1800" b="1" dirty="0" smtClean="0">
                <a:solidFill>
                  <a:schemeClr val="bg1"/>
                </a:solidFill>
              </a:rPr>
              <a:t>NASA Goddard Space Flight Center, Greenbelt, MD</a:t>
            </a:r>
          </a:p>
          <a:p>
            <a:pPr lvl="1" algn="l"/>
            <a:r>
              <a:rPr lang="en-US" sz="2000" b="1" dirty="0" smtClean="0">
                <a:solidFill>
                  <a:schemeClr val="bg1"/>
                </a:solidFill>
              </a:rPr>
              <a:t>Ana Prados		</a:t>
            </a:r>
            <a:r>
              <a:rPr lang="en-US" sz="1800" b="1" dirty="0" smtClean="0">
                <a:solidFill>
                  <a:schemeClr val="bg1"/>
                </a:solidFill>
              </a:rPr>
              <a:t>UMBC/JCET Goddard Space Flight Center, Greenbelt, MD</a:t>
            </a:r>
          </a:p>
          <a:p>
            <a:pPr lvl="1" algn="l"/>
            <a:r>
              <a:rPr lang="en-US" sz="2000" b="1" dirty="0" smtClean="0">
                <a:solidFill>
                  <a:schemeClr val="bg1"/>
                </a:solidFill>
              </a:rPr>
              <a:t>Sergey </a:t>
            </a:r>
            <a:r>
              <a:rPr lang="en-US" sz="2000" b="1" dirty="0" err="1" smtClean="0">
                <a:solidFill>
                  <a:schemeClr val="bg1"/>
                </a:solidFill>
              </a:rPr>
              <a:t>Napelenok</a:t>
            </a:r>
            <a:r>
              <a:rPr lang="en-US" sz="2000" b="1" dirty="0" smtClean="0">
                <a:solidFill>
                  <a:schemeClr val="bg1"/>
                </a:solidFill>
              </a:rPr>
              <a:t>	</a:t>
            </a:r>
            <a:r>
              <a:rPr lang="en-US" sz="1800" b="1" dirty="0" smtClean="0">
                <a:solidFill>
                  <a:schemeClr val="bg1"/>
                </a:solidFill>
              </a:rPr>
              <a:t>US EPA, Research Triangle Park, NC</a:t>
            </a:r>
            <a:r>
              <a:rPr lang="en-US" sz="2000" b="1" dirty="0" smtClean="0">
                <a:solidFill>
                  <a:schemeClr val="bg1"/>
                </a:solidFill>
              </a:rPr>
              <a:t>	</a:t>
            </a:r>
          </a:p>
          <a:p>
            <a:pPr lvl="1" algn="l"/>
            <a:endParaRPr lang="en-US" sz="2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U.MAIMCPASM.5.2.0.AreaMap.2005-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4343400" cy="3102429"/>
          </a:xfrm>
          <a:prstGeom prst="rect">
            <a:avLst/>
          </a:prstGeom>
        </p:spPr>
      </p:pic>
      <p:pic>
        <p:nvPicPr>
          <p:cNvPr id="3" name="Picture 2" descr="U.MAIMCPASM.5.2.0.AreaMap.2008-0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626593"/>
            <a:ext cx="4190999" cy="3256395"/>
          </a:xfrm>
          <a:prstGeom prst="rect">
            <a:avLst/>
          </a:prstGeom>
        </p:spPr>
      </p:pic>
      <p:pic>
        <p:nvPicPr>
          <p:cNvPr id="4" name="Content Placeholder 3" descr="V.MAIMCPASM.5.2.0.AreaMap.2005-0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33800"/>
            <a:ext cx="4373880" cy="3124200"/>
          </a:xfrm>
          <a:prstGeom prst="rect">
            <a:avLst/>
          </a:prstGeom>
        </p:spPr>
      </p:pic>
      <p:pic>
        <p:nvPicPr>
          <p:cNvPr id="5" name="Picture 4" descr="V.MAIMCPASM.5.2.0.AreaMap.2008-0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36719" y="3733800"/>
            <a:ext cx="4373881" cy="3124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152400"/>
            <a:ext cx="604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Example:  August 2005 vs. 2008    GSFC/GMAO MERRA Winds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3200400"/>
            <a:ext cx="1306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U  August 2005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3276600"/>
            <a:ext cx="1306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U  August 2008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62484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  August 2005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6248400"/>
            <a:ext cx="1295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  August 2008</a:t>
            </a:r>
            <a:endParaRPr lang="en-US" sz="1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MAQ_Column_NO2_NETXNWLA_2005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19600" cy="3505200"/>
          </a:xfrm>
          <a:prstGeom prst="rect">
            <a:avLst/>
          </a:prstGeom>
        </p:spPr>
      </p:pic>
      <p:pic>
        <p:nvPicPr>
          <p:cNvPr id="10" name="Picture 9" descr="CMAQ_Column_NO2_NETXNWLA_2005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0"/>
            <a:ext cx="4572000" cy="3505200"/>
          </a:xfrm>
          <a:prstGeom prst="rect">
            <a:avLst/>
          </a:prstGeom>
        </p:spPr>
      </p:pic>
      <p:pic>
        <p:nvPicPr>
          <p:cNvPr id="11" name="Picture 10" descr="CMAQ_Column_NO2_NETXNWLA_2005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59000" y="3028950"/>
            <a:ext cx="4927600" cy="3695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mi_cems_cmaq_NETXNWLA_trends_v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0"/>
            <a:ext cx="537882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MAQ_Column_NO2_MN_2005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3657600"/>
          </a:xfrm>
          <a:prstGeom prst="rect">
            <a:avLst/>
          </a:prstGeom>
        </p:spPr>
      </p:pic>
      <p:pic>
        <p:nvPicPr>
          <p:cNvPr id="9" name="Picture 8" descr="CMAQ_Column_NO2_MN_2005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1500" y="0"/>
            <a:ext cx="4762500" cy="3657600"/>
          </a:xfrm>
          <a:prstGeom prst="rect">
            <a:avLst/>
          </a:prstGeom>
        </p:spPr>
      </p:pic>
      <p:pic>
        <p:nvPicPr>
          <p:cNvPr id="10" name="Picture 9" descr="CMAQ_Column_NO2_MN_2005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50" y="3200400"/>
            <a:ext cx="4438650" cy="35509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mi_cems_cmaq_MN_trends_v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0"/>
            <a:ext cx="537882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Percentage Changes 2005 to 2008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u="sng" dirty="0" smtClean="0"/>
              <a:t>NE TX – W LA</a:t>
            </a:r>
            <a:r>
              <a:rPr lang="en-US" sz="2400" b="1" dirty="0" smtClean="0"/>
              <a:t>		June	July	Aug</a:t>
            </a:r>
            <a:endParaRPr lang="en-US" sz="2400" b="1" u="sng" dirty="0" smtClean="0"/>
          </a:p>
          <a:p>
            <a:pPr>
              <a:buNone/>
            </a:pPr>
            <a:r>
              <a:rPr lang="en-US" sz="2000" b="1" dirty="0" smtClean="0"/>
              <a:t>OMI trend in grid		-29.2	-8.4	-16.6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cells with sensitivity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 ratio &gt;0.6</a:t>
            </a:r>
          </a:p>
          <a:p>
            <a:pPr>
              <a:spcBef>
                <a:spcPts val="0"/>
              </a:spcBef>
              <a:buNone/>
            </a:pPr>
            <a:endParaRPr lang="en-US" sz="2000" b="1" dirty="0" smtClean="0"/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CEMS trend		-22.7	-15.6	-12.1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---------------------------------------------------------------------------------------------------------------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u="sng" dirty="0" smtClean="0"/>
              <a:t>MN</a:t>
            </a:r>
            <a:endParaRPr lang="en-US" sz="2400" b="1" dirty="0" smtClean="0"/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OMI trend in grid		-34.3	 -4.0	-25.5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cells with sensitivity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ratio &gt;0.6</a:t>
            </a:r>
          </a:p>
          <a:p>
            <a:pPr>
              <a:spcBef>
                <a:spcPts val="0"/>
              </a:spcBef>
              <a:buNone/>
            </a:pPr>
            <a:endParaRPr lang="en-US" sz="2000" b="1" dirty="0" smtClean="0"/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CEMS trend		-42.5	-23.8	-29.7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---------------------------------------------------------------------------------------------------------------</a:t>
            </a:r>
          </a:p>
          <a:p>
            <a:pPr>
              <a:spcBef>
                <a:spcPts val="0"/>
              </a:spcBef>
              <a:buFont typeface="Wingdings"/>
              <a:buChar char="Ø"/>
            </a:pPr>
            <a:endParaRPr lang="en-US" sz="2000" b="1" dirty="0" smtClean="0"/>
          </a:p>
          <a:p>
            <a:pPr>
              <a:spcBef>
                <a:spcPts val="0"/>
              </a:spcBef>
              <a:buFont typeface="Wingdings"/>
              <a:buChar char="Ø"/>
            </a:pP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1676400"/>
            <a:ext cx="3231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Moderate emission reductions in all</a:t>
            </a:r>
          </a:p>
          <a:p>
            <a:r>
              <a:rPr lang="en-US" sz="1600" b="1" dirty="0" smtClean="0"/>
              <a:t>three months; </a:t>
            </a:r>
            <a:r>
              <a:rPr lang="en-US" sz="1600" b="1" dirty="0" smtClean="0">
                <a:solidFill>
                  <a:srgbClr val="FF0000"/>
                </a:solidFill>
              </a:rPr>
              <a:t>OMI trends similar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3886200"/>
            <a:ext cx="3036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Large emission reductions in all</a:t>
            </a:r>
          </a:p>
          <a:p>
            <a:r>
              <a:rPr lang="en-US" sz="1600" b="1" dirty="0" smtClean="0"/>
              <a:t>three months;  </a:t>
            </a:r>
            <a:r>
              <a:rPr lang="en-US" sz="1600" b="1" dirty="0" smtClean="0">
                <a:solidFill>
                  <a:srgbClr val="FF0000"/>
                </a:solidFill>
              </a:rPr>
              <a:t>OMI trends nearly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as large except for July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CMAQ_Column_NO2_MDSPA_2005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76800" cy="3901440"/>
          </a:xfrm>
          <a:prstGeom prst="rect">
            <a:avLst/>
          </a:prstGeom>
        </p:spPr>
      </p:pic>
      <p:pic>
        <p:nvPicPr>
          <p:cNvPr id="10" name="Picture 9" descr="CMAQ_Column_NO2_MDSPA_2005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50" y="0"/>
            <a:ext cx="4857750" cy="3886200"/>
          </a:xfrm>
          <a:prstGeom prst="rect">
            <a:avLst/>
          </a:prstGeom>
        </p:spPr>
      </p:pic>
      <p:pic>
        <p:nvPicPr>
          <p:cNvPr id="11" name="Picture 10" descr="CMAQ_Column_NO2_MDSPA_2005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27918" y="3200400"/>
            <a:ext cx="4706282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mi_cems_cmaq_MDSPA_trends_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0"/>
            <a:ext cx="53201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Percentage Change 2005 to 2008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u="sng" dirty="0" smtClean="0"/>
              <a:t>MD – S PA</a:t>
            </a:r>
            <a:r>
              <a:rPr lang="en-US" sz="2400" b="1" dirty="0" smtClean="0"/>
              <a:t>		June	July	Aug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OMI trend in grid		 -2.4	-13.5	-50.1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cells with sensitivity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ratio &gt;0.6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CEMS trend		-34.6	-41.4	-49.6</a:t>
            </a:r>
          </a:p>
          <a:p>
            <a:pPr>
              <a:buNone/>
            </a:pPr>
            <a:r>
              <a:rPr lang="en-US" sz="2000" b="1" dirty="0" smtClean="0"/>
              <a:t>-------------------------------------------------------------------------------------------------------------------</a:t>
            </a:r>
          </a:p>
          <a:p>
            <a:pPr>
              <a:buNone/>
            </a:pPr>
            <a:r>
              <a:rPr lang="en-US" sz="2400" b="1" u="sng" dirty="0" smtClean="0"/>
              <a:t>W MO – E KS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OMI trend in grid		-37.6	-31.3	-17.4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cells with sensitivity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ratio &gt;0.6</a:t>
            </a:r>
          </a:p>
          <a:p>
            <a:pPr>
              <a:spcBef>
                <a:spcPts val="0"/>
              </a:spcBef>
              <a:buNone/>
            </a:pPr>
            <a:endParaRPr lang="en-US" sz="2000" b="1" dirty="0" smtClean="0"/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CEMS trend		-41.6	-39.7	-35.1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-------------------------------------------------------------------------------------------------------------------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98313" y="1143000"/>
            <a:ext cx="34456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Large emission reductions in all three</a:t>
            </a:r>
          </a:p>
          <a:p>
            <a:r>
              <a:rPr lang="en-US" sz="1600" b="1" dirty="0" smtClean="0"/>
              <a:t>months; OMI shows small decrease in </a:t>
            </a:r>
          </a:p>
          <a:p>
            <a:r>
              <a:rPr lang="en-US" sz="1600" b="1" dirty="0" smtClean="0"/>
              <a:t>June, moderate in July, and decrease</a:t>
            </a:r>
          </a:p>
          <a:p>
            <a:r>
              <a:rPr lang="en-US" sz="1600" b="1" dirty="0" smtClean="0"/>
              <a:t>equal to CEMS in August.  </a:t>
            </a:r>
            <a:r>
              <a:rPr lang="en-US" sz="1600" b="1" dirty="0" smtClean="0">
                <a:solidFill>
                  <a:srgbClr val="FF0000"/>
                </a:solidFill>
              </a:rPr>
              <a:t>Other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sources must have increased.  Will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need to compare 2005 and 2008 NEI.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3962400"/>
            <a:ext cx="3350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Large emission reductions in all three</a:t>
            </a:r>
          </a:p>
          <a:p>
            <a:r>
              <a:rPr lang="en-US" sz="1600" b="1" dirty="0" smtClean="0"/>
              <a:t>months; </a:t>
            </a:r>
            <a:r>
              <a:rPr lang="en-US" sz="1600" b="1" dirty="0" smtClean="0">
                <a:solidFill>
                  <a:srgbClr val="FF0000"/>
                </a:solidFill>
              </a:rPr>
              <a:t>OMI shows nearly similar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reductions except in August.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Percentage Change 2005 to 2008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u="sng" dirty="0" smtClean="0"/>
              <a:t>Lower OH Valley</a:t>
            </a:r>
            <a:r>
              <a:rPr lang="en-US" sz="2400" b="1" dirty="0" smtClean="0"/>
              <a:t>	June	July	Aug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OMI trend in grid		-25.4	-4.5	-23.7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cells with sensitivity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ratio &gt;0.6</a:t>
            </a:r>
          </a:p>
          <a:p>
            <a:pPr>
              <a:spcBef>
                <a:spcPts val="0"/>
              </a:spcBef>
              <a:buNone/>
            </a:pPr>
            <a:endParaRPr lang="en-US" sz="2000" b="1" dirty="0" smtClean="0"/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CEMS trend		 +2.4	 +6.2	 +2.6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---------------------------------------------------------------------------------------------------------------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u="sng" dirty="0" smtClean="0"/>
              <a:t>NE OK</a:t>
            </a:r>
            <a:r>
              <a:rPr lang="en-US" sz="2400" b="1" dirty="0" smtClean="0"/>
              <a:t>			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OMI trend in grid		-29.2	 -12.9	-18.4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cells with sensitivity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ratio &gt;0.6</a:t>
            </a:r>
          </a:p>
          <a:p>
            <a:pPr>
              <a:spcBef>
                <a:spcPts val="0"/>
              </a:spcBef>
              <a:buNone/>
            </a:pPr>
            <a:endParaRPr lang="en-US" sz="2000" b="1" dirty="0" smtClean="0"/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CEMS trend		 +9.5	 +1.5	 -4.4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---------------------------------------------------------------------------------------------------------------</a:t>
            </a:r>
          </a:p>
          <a:p>
            <a:pPr>
              <a:spcBef>
                <a:spcPts val="0"/>
              </a:spcBef>
              <a:buNone/>
            </a:pP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1752600"/>
            <a:ext cx="31307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Small increases in emissions in all</a:t>
            </a:r>
          </a:p>
          <a:p>
            <a:r>
              <a:rPr lang="en-US" sz="1600" b="1" dirty="0" smtClean="0"/>
              <a:t>three months; </a:t>
            </a:r>
            <a:r>
              <a:rPr lang="en-US" sz="1600" b="1" dirty="0" smtClean="0">
                <a:solidFill>
                  <a:srgbClr val="FF0000"/>
                </a:solidFill>
              </a:rPr>
              <a:t>OMI has substantial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opposite trend.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3429000"/>
            <a:ext cx="3088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Same as above.  </a:t>
            </a:r>
          </a:p>
          <a:p>
            <a:endParaRPr lang="en-US" sz="1600" b="1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Other source emission reductions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must be dominating!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Possible candidates: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Mobile sources ?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Lightning ?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638800"/>
            <a:ext cx="7427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Two additional regions (N GA – N AL, W PA – E OH)  show similar pattern for</a:t>
            </a:r>
          </a:p>
          <a:p>
            <a:r>
              <a:rPr lang="en-US" b="1" dirty="0" smtClean="0"/>
              <a:t>two months out of three; 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2800" b="1" smtClean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867400"/>
          </a:xfrm>
        </p:spPr>
        <p:txBody>
          <a:bodyPr/>
          <a:lstStyle/>
          <a:p>
            <a:r>
              <a:rPr lang="en-US" sz="2400" b="1" smtClean="0">
                <a:solidFill>
                  <a:schemeClr val="bg1"/>
                </a:solidFill>
              </a:rPr>
              <a:t>Tropospheric NO</a:t>
            </a:r>
            <a:r>
              <a:rPr lang="en-US" sz="2400" b="1" baseline="-25000" smtClean="0">
                <a:solidFill>
                  <a:schemeClr val="bg1"/>
                </a:solidFill>
              </a:rPr>
              <a:t>2</a:t>
            </a:r>
            <a:r>
              <a:rPr lang="en-US" sz="2400" b="1" smtClean="0">
                <a:solidFill>
                  <a:schemeClr val="bg1"/>
                </a:solidFill>
              </a:rPr>
              <a:t> observations from space :</a:t>
            </a:r>
          </a:p>
          <a:p>
            <a:pPr>
              <a:buFont typeface="Arial" charset="0"/>
              <a:buNone/>
            </a:pPr>
            <a:r>
              <a:rPr lang="en-US" sz="2400" b="1" smtClean="0">
                <a:solidFill>
                  <a:schemeClr val="bg1"/>
                </a:solidFill>
              </a:rPr>
              <a:t>		GOME 		8/95-6/03	40 x 320 km*	 10:30 AM LT</a:t>
            </a:r>
          </a:p>
          <a:p>
            <a:pPr>
              <a:buFont typeface="Arial" charset="0"/>
              <a:buNone/>
            </a:pPr>
            <a:r>
              <a:rPr lang="en-US" sz="2400" b="1" smtClean="0">
                <a:solidFill>
                  <a:schemeClr val="bg1"/>
                </a:solidFill>
              </a:rPr>
              <a:t>		SCIAMACHY	8/03 </a:t>
            </a:r>
            <a:r>
              <a:rPr lang="en-US" sz="2400" b="1" smtClean="0">
                <a:solidFill>
                  <a:schemeClr val="bg1"/>
                </a:solidFill>
                <a:sym typeface="Wingdings" pitchFamily="2" charset="2"/>
              </a:rPr>
              <a:t>	60 x 30 km**	 10:00 AM LT</a:t>
            </a:r>
            <a:endParaRPr lang="en-US" sz="2400" b="1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r>
              <a:rPr lang="en-US" sz="2400" b="1" smtClean="0">
                <a:solidFill>
                  <a:schemeClr val="bg1"/>
                </a:solidFill>
              </a:rPr>
              <a:t>		OMI		11/04 </a:t>
            </a:r>
            <a:r>
              <a:rPr lang="en-US" sz="2400" b="1" smtClean="0">
                <a:solidFill>
                  <a:schemeClr val="bg1"/>
                </a:solidFill>
                <a:sym typeface="Wingdings" pitchFamily="2" charset="2"/>
              </a:rPr>
              <a:t>	13 X 24 km*** 1:30 PM LT		</a:t>
            </a:r>
            <a:r>
              <a:rPr lang="en-US" sz="2400" b="1" smtClean="0">
                <a:solidFill>
                  <a:schemeClr val="bg1"/>
                </a:solidFill>
              </a:rPr>
              <a:t>GOME-2	3/07 </a:t>
            </a:r>
            <a:r>
              <a:rPr lang="en-US" sz="2400" b="1" smtClean="0">
                <a:solidFill>
                  <a:schemeClr val="bg1"/>
                </a:solidFill>
                <a:sym typeface="Wingdings" pitchFamily="2" charset="2"/>
              </a:rPr>
              <a:t>	40 X 80 km	 9:30 AM LT</a:t>
            </a:r>
            <a:endParaRPr lang="en-US" sz="2400" b="1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r>
              <a:rPr lang="en-US" sz="2400" b="1" smtClean="0">
                <a:solidFill>
                  <a:schemeClr val="bg1"/>
                </a:solidFill>
              </a:rPr>
              <a:t>	* Global coverage in 3 days; **complete coverage at Equator in 6 days; ***nadir resolution, increasing  to 40 X 160 km at edges</a:t>
            </a:r>
          </a:p>
          <a:p>
            <a:pPr>
              <a:buFont typeface="Arial" charset="0"/>
              <a:buNone/>
            </a:pPr>
            <a:endParaRPr lang="en-US" sz="2400" b="1" smtClean="0">
              <a:solidFill>
                <a:schemeClr val="bg1"/>
              </a:solidFill>
            </a:endParaRPr>
          </a:p>
          <a:p>
            <a:r>
              <a:rPr lang="en-US" sz="2400" b="1" smtClean="0">
                <a:solidFill>
                  <a:schemeClr val="bg1"/>
                </a:solidFill>
              </a:rPr>
              <a:t>Trend analyses – examples:</a:t>
            </a:r>
          </a:p>
          <a:p>
            <a:pPr>
              <a:buFont typeface="Arial" charset="0"/>
              <a:buNone/>
            </a:pPr>
            <a:r>
              <a:rPr lang="en-US" sz="2400" b="1" smtClean="0">
                <a:solidFill>
                  <a:schemeClr val="bg1"/>
                </a:solidFill>
              </a:rPr>
              <a:t>	</a:t>
            </a:r>
            <a:r>
              <a:rPr lang="en-US" sz="2400" b="1" u="sng" smtClean="0">
                <a:solidFill>
                  <a:schemeClr val="bg1"/>
                </a:solidFill>
              </a:rPr>
              <a:t>Richter et al. (2005):</a:t>
            </a:r>
            <a:r>
              <a:rPr lang="en-US" sz="2400" b="1" smtClean="0">
                <a:solidFill>
                  <a:schemeClr val="bg1"/>
                </a:solidFill>
              </a:rPr>
              <a:t> GOME and SCIAMACHY data used to show NO</a:t>
            </a:r>
            <a:r>
              <a:rPr lang="en-US" sz="2400" b="1" baseline="-25000" smtClean="0">
                <a:solidFill>
                  <a:schemeClr val="bg1"/>
                </a:solidFill>
              </a:rPr>
              <a:t>2</a:t>
            </a:r>
            <a:r>
              <a:rPr lang="en-US" sz="2400" b="1" smtClean="0">
                <a:solidFill>
                  <a:schemeClr val="bg1"/>
                </a:solidFill>
              </a:rPr>
              <a:t> increases over China and decreases in US and Europe</a:t>
            </a:r>
          </a:p>
          <a:p>
            <a:pPr>
              <a:buFont typeface="Arial" charset="0"/>
              <a:buNone/>
            </a:pPr>
            <a:r>
              <a:rPr lang="en-US" sz="2400" b="1" smtClean="0">
                <a:solidFill>
                  <a:schemeClr val="bg1"/>
                </a:solidFill>
              </a:rPr>
              <a:t>	</a:t>
            </a:r>
            <a:r>
              <a:rPr lang="en-US" sz="2400" b="1" u="sng" smtClean="0">
                <a:solidFill>
                  <a:schemeClr val="bg1"/>
                </a:solidFill>
              </a:rPr>
              <a:t>Kim et al. (2006):</a:t>
            </a:r>
            <a:r>
              <a:rPr lang="en-US" sz="2400" b="1" smtClean="0">
                <a:solidFill>
                  <a:schemeClr val="bg1"/>
                </a:solidFill>
              </a:rPr>
              <a:t>  SCIAMACHY data used to demonstrate initial NO</a:t>
            </a:r>
            <a:r>
              <a:rPr lang="en-US" sz="2400" b="1" baseline="-25000" smtClean="0">
                <a:solidFill>
                  <a:schemeClr val="bg1"/>
                </a:solidFill>
              </a:rPr>
              <a:t>2</a:t>
            </a:r>
            <a:r>
              <a:rPr lang="en-US" sz="2400" b="1" smtClean="0">
                <a:solidFill>
                  <a:schemeClr val="bg1"/>
                </a:solidFill>
              </a:rPr>
              <a:t> decrease due to SIP Call power plant emission reduction</a:t>
            </a:r>
          </a:p>
          <a:p>
            <a:pPr>
              <a:buFont typeface="Arial" charset="0"/>
              <a:buNone/>
            </a:pPr>
            <a:r>
              <a:rPr lang="en-US" sz="2400" b="1" smtClean="0">
                <a:solidFill>
                  <a:schemeClr val="bg1"/>
                </a:solidFill>
              </a:rPr>
              <a:t>	</a:t>
            </a:r>
          </a:p>
          <a:p>
            <a:pPr>
              <a:buFont typeface="Arial" charset="0"/>
              <a:buNone/>
            </a:pPr>
            <a:endParaRPr lang="en-US" sz="24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U.S. Highway Vehicle-Miles Traveled. If you are a user with &#10;disability and cannot view this image, use the table version. If you &#10;need further assistance, call 800-853-1351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62484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667000" y="1600200"/>
            <a:ext cx="3865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</a:rPr>
              <a:t>US Monthly Vehicle Miles Traveled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5334000" y="6519863"/>
            <a:ext cx="2908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</a:rPr>
              <a:t>Federal Highway Administration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6096000" y="3200400"/>
            <a:ext cx="996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0000"/>
                </a:solidFill>
              </a:rPr>
              <a:t>~5% decr.</a:t>
            </a: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685800" y="228600"/>
            <a:ext cx="80201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Tier II Tailpipe </a:t>
            </a:r>
            <a:r>
              <a:rPr lang="en-US" b="1" u="sng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b="1" u="sng" baseline="-250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Emission Standards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– 5% reduction in emissions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per year for new vehicles over 2002 to 2010.  This combined with dip in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Vehicle Miles Traveled  could have led to ~10% reductions from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2005 to 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SUMMARY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9436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CMAQ-DDM-3D output and OMI </a:t>
            </a:r>
            <a:r>
              <a:rPr lang="en-US" sz="2400" b="1" dirty="0" err="1" smtClean="0"/>
              <a:t>tropospheric</a:t>
            </a:r>
            <a:r>
              <a:rPr lang="en-US" sz="2400" b="1" dirty="0" smtClean="0"/>
              <a:t> NO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data together form a system for monitoring NO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air quality response in regions influenced by sector emission reductions, demonstrated here for major point sources.</a:t>
            </a:r>
          </a:p>
          <a:p>
            <a:r>
              <a:rPr lang="en-US" sz="2400" b="1" dirty="0" smtClean="0"/>
              <a:t>In three regions (NE TX – W LA; MN; W MO – E KS) OMI NO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summertime trends from 2005 – 2008 nearly match those of CEMS </a:t>
            </a:r>
            <a:r>
              <a:rPr lang="en-US" sz="2400" b="1" dirty="0" err="1" smtClean="0"/>
              <a:t>NO</a:t>
            </a:r>
            <a:r>
              <a:rPr lang="en-US" sz="2400" b="1" baseline="-25000" dirty="0" err="1" smtClean="0"/>
              <a:t>x</a:t>
            </a:r>
            <a:r>
              <a:rPr lang="en-US" sz="2400" b="1" dirty="0" smtClean="0"/>
              <a:t> (moderately to strongly negative).</a:t>
            </a:r>
          </a:p>
          <a:p>
            <a:r>
              <a:rPr lang="en-US" sz="2400" b="1" dirty="0" smtClean="0"/>
              <a:t>MD – S PA region has large decrease in CEMS emissions, but this is only matched by OMI in August.  OMI is only weakly negative in June and July, suggesting some other sources increased.</a:t>
            </a:r>
          </a:p>
          <a:p>
            <a:r>
              <a:rPr lang="en-US" sz="2400" b="1" dirty="0" smtClean="0"/>
              <a:t>In four regions (LOHV; NE OK; N GA – N AL, W PA – E OH) CEMS shows primarily small increases, but OMI trends are mostly moderately to strongly negative.  Mobile sources?  Lightning?</a:t>
            </a:r>
          </a:p>
          <a:p>
            <a:r>
              <a:rPr lang="en-US" sz="2400" b="1" dirty="0" smtClean="0"/>
              <a:t>OMI trends can be extended to present, but sampling is greatly reduced due to blockage of part of the field of view.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Acknowledgements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This work was supported by a Decision Support System project funded by the NASA Applied Sciences Air Quality Program.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Thanks to </a:t>
            </a:r>
            <a:r>
              <a:rPr lang="en-US" sz="2400" b="1" dirty="0" err="1" smtClean="0"/>
              <a:t>Uma</a:t>
            </a:r>
            <a:r>
              <a:rPr lang="en-US" sz="2400" b="1" dirty="0" smtClean="0"/>
              <a:t> Shankar of CMAS for providing software for </a:t>
            </a:r>
            <a:r>
              <a:rPr lang="en-US" sz="2400" b="1" dirty="0" err="1" smtClean="0"/>
              <a:t>regridding</a:t>
            </a:r>
            <a:r>
              <a:rPr lang="en-US" sz="2400" b="1" dirty="0" smtClean="0"/>
              <a:t> OMI NO2 data to the CMAQ grid.</a:t>
            </a:r>
            <a:endParaRPr lang="en-US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8138" y="152400"/>
            <a:ext cx="6265862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04800" y="609600"/>
            <a:ext cx="2514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     </a:t>
            </a:r>
            <a:r>
              <a:rPr lang="en-US" sz="2400" b="1">
                <a:solidFill>
                  <a:srgbClr val="FFFFFF"/>
                </a:solidFill>
                <a:latin typeface="Arial" charset="0"/>
              </a:rPr>
              <a:t>Aura/OMI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Ozone Monitoring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       Instrument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                               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228600" y="3811588"/>
            <a:ext cx="340518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latin typeface="Arial" charset="0"/>
              </a:rPr>
              <a:t>Wavelength range:  270 – 500 nm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FFFF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latin typeface="Arial" charset="0"/>
              </a:rPr>
              <a:t>Sun-synchronous polar orbit;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latin typeface="Arial" charset="0"/>
              </a:rPr>
              <a:t>Equator crossing at 1:30 PM LT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FFFF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latin typeface="Arial" charset="0"/>
              </a:rPr>
              <a:t>2600-km wide swath; horiz. res.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latin typeface="Arial" charset="0"/>
              </a:rPr>
              <a:t>13 x 24 km at nadir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FFFF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latin typeface="Arial" charset="0"/>
              </a:rPr>
              <a:t>Global coverage every day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FFFF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sz="1600" b="1" baseline="-25000">
                <a:solidFill>
                  <a:srgbClr val="FFFFFF"/>
                </a:solidFill>
                <a:latin typeface="Arial" charset="0"/>
              </a:rPr>
              <a:t>3</a:t>
            </a:r>
            <a:r>
              <a:rPr lang="en-US" sz="1600" b="1">
                <a:solidFill>
                  <a:srgbClr val="FFFFFF"/>
                </a:solidFill>
                <a:latin typeface="Arial" charset="0"/>
              </a:rPr>
              <a:t>, NO</a:t>
            </a:r>
            <a:r>
              <a:rPr lang="en-US" sz="1600" b="1" baseline="-25000">
                <a:solidFill>
                  <a:srgbClr val="FFFFFF"/>
                </a:solidFill>
                <a:latin typeface="Arial" charset="0"/>
              </a:rPr>
              <a:t>2</a:t>
            </a:r>
            <a:r>
              <a:rPr lang="en-US" sz="1600" b="1">
                <a:solidFill>
                  <a:srgbClr val="FFFFFF"/>
                </a:solidFill>
                <a:latin typeface="Arial" charset="0"/>
              </a:rPr>
              <a:t>, SO</a:t>
            </a:r>
            <a:r>
              <a:rPr lang="en-US" sz="1600" b="1" baseline="-25000">
                <a:solidFill>
                  <a:srgbClr val="FFFFFF"/>
                </a:solidFill>
                <a:latin typeface="Arial" charset="0"/>
              </a:rPr>
              <a:t>2</a:t>
            </a:r>
            <a:r>
              <a:rPr lang="en-US" sz="1600" b="1">
                <a:solidFill>
                  <a:srgbClr val="FFFFFF"/>
                </a:solidFill>
                <a:latin typeface="Arial" charset="0"/>
              </a:rPr>
              <a:t>, HCHO, aerosol,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latin typeface="Arial" charset="0"/>
              </a:rPr>
              <a:t>BrO, OClO</a:t>
            </a:r>
          </a:p>
        </p:txBody>
      </p:sp>
      <p:pic>
        <p:nvPicPr>
          <p:cNvPr id="18437" name="Picture 4" descr="DSCF0020 OMI + groep 3 beste"/>
          <p:cNvPicPr>
            <a:picLocks noChangeAspect="1" noChangeArrowheads="1"/>
          </p:cNvPicPr>
          <p:nvPr/>
        </p:nvPicPr>
        <p:blipFill>
          <a:blip r:embed="rId3" cstate="print"/>
          <a:srcRect l="7205" t="31062" r="16180" b="8229"/>
          <a:stretch>
            <a:fillRect/>
          </a:stretch>
        </p:blipFill>
        <p:spPr bwMode="auto">
          <a:xfrm>
            <a:off x="0" y="1981200"/>
            <a:ext cx="29495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2895600" y="1524000"/>
            <a:ext cx="593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" charset="0"/>
              </a:rPr>
              <a:t>Aura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724400" y="3429000"/>
            <a:ext cx="3781425" cy="3224213"/>
            <a:chOff x="3041" y="747"/>
            <a:chExt cx="2470" cy="1966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046" y="747"/>
              <a:ext cx="2434" cy="1936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folHlink"/>
                </a:gs>
              </a:gsLst>
              <a:lin ang="5400000" scaled="1"/>
            </a:gra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8441" name="Arc 7"/>
            <p:cNvSpPr>
              <a:spLocks/>
            </p:cNvSpPr>
            <p:nvPr/>
          </p:nvSpPr>
          <p:spPr bwMode="auto">
            <a:xfrm>
              <a:off x="3273" y="1632"/>
              <a:ext cx="2147" cy="925"/>
            </a:xfrm>
            <a:custGeom>
              <a:avLst/>
              <a:gdLst>
                <a:gd name="T0" fmla="*/ 0 w 43200"/>
                <a:gd name="T1" fmla="*/ 0 h 21600"/>
                <a:gd name="T2" fmla="*/ 0 w 43200"/>
                <a:gd name="T3" fmla="*/ 0 h 21600"/>
                <a:gd name="T4" fmla="*/ 0 w 4320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0" y="21579"/>
                  </a:moveTo>
                  <a:cubicBezTo>
                    <a:pt x="11" y="9657"/>
                    <a:pt x="9678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21600" stroke="0" extrusionOk="0">
                  <a:moveTo>
                    <a:pt x="0" y="21579"/>
                  </a:moveTo>
                  <a:cubicBezTo>
                    <a:pt x="11" y="9657"/>
                    <a:pt x="9678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8442" name="Freeform 8"/>
            <p:cNvSpPr>
              <a:spLocks/>
            </p:cNvSpPr>
            <p:nvPr/>
          </p:nvSpPr>
          <p:spPr bwMode="auto">
            <a:xfrm>
              <a:off x="3746" y="1647"/>
              <a:ext cx="645" cy="650"/>
            </a:xfrm>
            <a:custGeom>
              <a:avLst/>
              <a:gdLst>
                <a:gd name="T0" fmla="*/ 0 w 1597"/>
                <a:gd name="T1" fmla="*/ 0 h 1200"/>
                <a:gd name="T2" fmla="*/ 0 w 1597"/>
                <a:gd name="T3" fmla="*/ 1 h 1200"/>
                <a:gd name="T4" fmla="*/ 0 w 1597"/>
                <a:gd name="T5" fmla="*/ 1 h 1200"/>
                <a:gd name="T6" fmla="*/ 0 w 1597"/>
                <a:gd name="T7" fmla="*/ 1 h 1200"/>
                <a:gd name="T8" fmla="*/ 0 w 1597"/>
                <a:gd name="T9" fmla="*/ 1 h 1200"/>
                <a:gd name="T10" fmla="*/ 0 w 1597"/>
                <a:gd name="T11" fmla="*/ 1 h 1200"/>
                <a:gd name="T12" fmla="*/ 0 w 1597"/>
                <a:gd name="T13" fmla="*/ 1 h 1200"/>
                <a:gd name="T14" fmla="*/ 0 w 1597"/>
                <a:gd name="T15" fmla="*/ 1 h 1200"/>
                <a:gd name="T16" fmla="*/ 0 w 1597"/>
                <a:gd name="T17" fmla="*/ 1 h 1200"/>
                <a:gd name="T18" fmla="*/ 0 w 1597"/>
                <a:gd name="T19" fmla="*/ 1 h 1200"/>
                <a:gd name="T20" fmla="*/ 0 w 1597"/>
                <a:gd name="T21" fmla="*/ 1 h 1200"/>
                <a:gd name="T22" fmla="*/ 0 w 1597"/>
                <a:gd name="T23" fmla="*/ 1 h 1200"/>
                <a:gd name="T24" fmla="*/ 0 w 1597"/>
                <a:gd name="T25" fmla="*/ 1 h 1200"/>
                <a:gd name="T26" fmla="*/ 0 w 1597"/>
                <a:gd name="T27" fmla="*/ 1 h 1200"/>
                <a:gd name="T28" fmla="*/ 0 w 1597"/>
                <a:gd name="T29" fmla="*/ 1 h 1200"/>
                <a:gd name="T30" fmla="*/ 0 w 1597"/>
                <a:gd name="T31" fmla="*/ 1 h 1200"/>
                <a:gd name="T32" fmla="*/ 0 w 1597"/>
                <a:gd name="T33" fmla="*/ 1 h 1200"/>
                <a:gd name="T34" fmla="*/ 0 w 1597"/>
                <a:gd name="T35" fmla="*/ 0 h 12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7"/>
                <a:gd name="T55" fmla="*/ 0 h 1200"/>
                <a:gd name="T56" fmla="*/ 1597 w 1597"/>
                <a:gd name="T57" fmla="*/ 1200 h 12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7" h="1200">
                  <a:moveTo>
                    <a:pt x="1596" y="0"/>
                  </a:moveTo>
                  <a:lnTo>
                    <a:pt x="1466" y="47"/>
                  </a:lnTo>
                  <a:lnTo>
                    <a:pt x="1340" y="99"/>
                  </a:lnTo>
                  <a:lnTo>
                    <a:pt x="1216" y="152"/>
                  </a:lnTo>
                  <a:lnTo>
                    <a:pt x="1099" y="209"/>
                  </a:lnTo>
                  <a:lnTo>
                    <a:pt x="981" y="271"/>
                  </a:lnTo>
                  <a:lnTo>
                    <a:pt x="870" y="337"/>
                  </a:lnTo>
                  <a:lnTo>
                    <a:pt x="761" y="406"/>
                  </a:lnTo>
                  <a:lnTo>
                    <a:pt x="659" y="480"/>
                  </a:lnTo>
                  <a:lnTo>
                    <a:pt x="558" y="555"/>
                  </a:lnTo>
                  <a:lnTo>
                    <a:pt x="464" y="634"/>
                  </a:lnTo>
                  <a:lnTo>
                    <a:pt x="377" y="720"/>
                  </a:lnTo>
                  <a:lnTo>
                    <a:pt x="291" y="808"/>
                  </a:lnTo>
                  <a:lnTo>
                    <a:pt x="208" y="899"/>
                  </a:lnTo>
                  <a:lnTo>
                    <a:pt x="135" y="995"/>
                  </a:lnTo>
                  <a:lnTo>
                    <a:pt x="65" y="1096"/>
                  </a:lnTo>
                  <a:lnTo>
                    <a:pt x="0" y="1199"/>
                  </a:lnTo>
                  <a:lnTo>
                    <a:pt x="1596" y="0"/>
                  </a:lnTo>
                </a:path>
              </a:pathLst>
            </a:custGeom>
            <a:solidFill>
              <a:srgbClr val="FFFFF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8443" name="Freeform 9"/>
            <p:cNvSpPr>
              <a:spLocks/>
            </p:cNvSpPr>
            <p:nvPr/>
          </p:nvSpPr>
          <p:spPr bwMode="auto">
            <a:xfrm>
              <a:off x="3642" y="1642"/>
              <a:ext cx="647" cy="653"/>
            </a:xfrm>
            <a:custGeom>
              <a:avLst/>
              <a:gdLst>
                <a:gd name="T0" fmla="*/ 0 w 1603"/>
                <a:gd name="T1" fmla="*/ 0 h 1206"/>
                <a:gd name="T2" fmla="*/ 0 w 1603"/>
                <a:gd name="T3" fmla="*/ 1 h 1206"/>
                <a:gd name="T4" fmla="*/ 0 w 1603"/>
                <a:gd name="T5" fmla="*/ 1 h 1206"/>
                <a:gd name="T6" fmla="*/ 0 w 1603"/>
                <a:gd name="T7" fmla="*/ 1 h 1206"/>
                <a:gd name="T8" fmla="*/ 0 w 1603"/>
                <a:gd name="T9" fmla="*/ 1 h 1206"/>
                <a:gd name="T10" fmla="*/ 0 w 1603"/>
                <a:gd name="T11" fmla="*/ 1 h 1206"/>
                <a:gd name="T12" fmla="*/ 0 w 1603"/>
                <a:gd name="T13" fmla="*/ 1 h 1206"/>
                <a:gd name="T14" fmla="*/ 0 w 1603"/>
                <a:gd name="T15" fmla="*/ 1 h 1206"/>
                <a:gd name="T16" fmla="*/ 0 w 1603"/>
                <a:gd name="T17" fmla="*/ 1 h 1206"/>
                <a:gd name="T18" fmla="*/ 0 w 1603"/>
                <a:gd name="T19" fmla="*/ 1 h 1206"/>
                <a:gd name="T20" fmla="*/ 0 w 1603"/>
                <a:gd name="T21" fmla="*/ 1 h 1206"/>
                <a:gd name="T22" fmla="*/ 0 w 1603"/>
                <a:gd name="T23" fmla="*/ 1 h 1206"/>
                <a:gd name="T24" fmla="*/ 0 w 1603"/>
                <a:gd name="T25" fmla="*/ 1 h 1206"/>
                <a:gd name="T26" fmla="*/ 0 w 1603"/>
                <a:gd name="T27" fmla="*/ 1 h 1206"/>
                <a:gd name="T28" fmla="*/ 0 w 1603"/>
                <a:gd name="T29" fmla="*/ 1 h 1206"/>
                <a:gd name="T30" fmla="*/ 0 w 1603"/>
                <a:gd name="T31" fmla="*/ 1 h 1206"/>
                <a:gd name="T32" fmla="*/ 0 w 1603"/>
                <a:gd name="T33" fmla="*/ 1 h 12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03"/>
                <a:gd name="T52" fmla="*/ 0 h 1206"/>
                <a:gd name="T53" fmla="*/ 1603 w 1603"/>
                <a:gd name="T54" fmla="*/ 1206 h 12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03" h="1206">
                  <a:moveTo>
                    <a:pt x="1602" y="0"/>
                  </a:moveTo>
                  <a:lnTo>
                    <a:pt x="1472" y="47"/>
                  </a:lnTo>
                  <a:lnTo>
                    <a:pt x="1345" y="99"/>
                  </a:lnTo>
                  <a:lnTo>
                    <a:pt x="1221" y="153"/>
                  </a:lnTo>
                  <a:lnTo>
                    <a:pt x="1103" y="210"/>
                  </a:lnTo>
                  <a:lnTo>
                    <a:pt x="985" y="272"/>
                  </a:lnTo>
                  <a:lnTo>
                    <a:pt x="873" y="339"/>
                  </a:lnTo>
                  <a:lnTo>
                    <a:pt x="764" y="408"/>
                  </a:lnTo>
                  <a:lnTo>
                    <a:pt x="661" y="482"/>
                  </a:lnTo>
                  <a:lnTo>
                    <a:pt x="560" y="558"/>
                  </a:lnTo>
                  <a:lnTo>
                    <a:pt x="466" y="637"/>
                  </a:lnTo>
                  <a:lnTo>
                    <a:pt x="378" y="724"/>
                  </a:lnTo>
                  <a:lnTo>
                    <a:pt x="292" y="812"/>
                  </a:lnTo>
                  <a:lnTo>
                    <a:pt x="209" y="904"/>
                  </a:lnTo>
                  <a:lnTo>
                    <a:pt x="136" y="1000"/>
                  </a:lnTo>
                  <a:lnTo>
                    <a:pt x="65" y="1101"/>
                  </a:lnTo>
                  <a:lnTo>
                    <a:pt x="0" y="1205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8444" name="Freeform 10"/>
            <p:cNvSpPr>
              <a:spLocks/>
            </p:cNvSpPr>
            <p:nvPr/>
          </p:nvSpPr>
          <p:spPr bwMode="auto">
            <a:xfrm>
              <a:off x="4293" y="1729"/>
              <a:ext cx="536" cy="740"/>
            </a:xfrm>
            <a:custGeom>
              <a:avLst/>
              <a:gdLst>
                <a:gd name="T0" fmla="*/ 0 w 1328"/>
                <a:gd name="T1" fmla="*/ 0 h 1367"/>
                <a:gd name="T2" fmla="*/ 0 w 1328"/>
                <a:gd name="T3" fmla="*/ 1 h 1367"/>
                <a:gd name="T4" fmla="*/ 0 w 1328"/>
                <a:gd name="T5" fmla="*/ 1 h 1367"/>
                <a:gd name="T6" fmla="*/ 0 w 1328"/>
                <a:gd name="T7" fmla="*/ 1 h 1367"/>
                <a:gd name="T8" fmla="*/ 0 w 1328"/>
                <a:gd name="T9" fmla="*/ 1 h 1367"/>
                <a:gd name="T10" fmla="*/ 0 w 1328"/>
                <a:gd name="T11" fmla="*/ 1 h 1367"/>
                <a:gd name="T12" fmla="*/ 0 w 1328"/>
                <a:gd name="T13" fmla="*/ 1 h 1367"/>
                <a:gd name="T14" fmla="*/ 0 w 1328"/>
                <a:gd name="T15" fmla="*/ 1 h 1367"/>
                <a:gd name="T16" fmla="*/ 0 w 1328"/>
                <a:gd name="T17" fmla="*/ 1 h 1367"/>
                <a:gd name="T18" fmla="*/ 0 w 1328"/>
                <a:gd name="T19" fmla="*/ 1 h 1367"/>
                <a:gd name="T20" fmla="*/ 0 w 1328"/>
                <a:gd name="T21" fmla="*/ 1 h 1367"/>
                <a:gd name="T22" fmla="*/ 0 w 1328"/>
                <a:gd name="T23" fmla="*/ 1 h 1367"/>
                <a:gd name="T24" fmla="*/ 0 w 1328"/>
                <a:gd name="T25" fmla="*/ 1 h 1367"/>
                <a:gd name="T26" fmla="*/ 0 w 1328"/>
                <a:gd name="T27" fmla="*/ 1 h 1367"/>
                <a:gd name="T28" fmla="*/ 0 w 1328"/>
                <a:gd name="T29" fmla="*/ 1 h 1367"/>
                <a:gd name="T30" fmla="*/ 0 w 1328"/>
                <a:gd name="T31" fmla="*/ 1 h 1367"/>
                <a:gd name="T32" fmla="*/ 0 w 1328"/>
                <a:gd name="T33" fmla="*/ 1 h 1367"/>
                <a:gd name="T34" fmla="*/ 0 w 1328"/>
                <a:gd name="T35" fmla="*/ 1 h 1367"/>
                <a:gd name="T36" fmla="*/ 0 w 1328"/>
                <a:gd name="T37" fmla="*/ 1 h 1367"/>
                <a:gd name="T38" fmla="*/ 0 w 1328"/>
                <a:gd name="T39" fmla="*/ 1 h 1367"/>
                <a:gd name="T40" fmla="*/ 0 w 1328"/>
                <a:gd name="T41" fmla="*/ 1 h 1367"/>
                <a:gd name="T42" fmla="*/ 0 w 1328"/>
                <a:gd name="T43" fmla="*/ 1 h 1367"/>
                <a:gd name="T44" fmla="*/ 0 w 1328"/>
                <a:gd name="T45" fmla="*/ 1 h 1367"/>
                <a:gd name="T46" fmla="*/ 0 w 1328"/>
                <a:gd name="T47" fmla="*/ 1 h 1367"/>
                <a:gd name="T48" fmla="*/ 0 w 1328"/>
                <a:gd name="T49" fmla="*/ 1 h 1367"/>
                <a:gd name="T50" fmla="*/ 0 w 1328"/>
                <a:gd name="T51" fmla="*/ 1 h 1367"/>
                <a:gd name="T52" fmla="*/ 0 w 1328"/>
                <a:gd name="T53" fmla="*/ 1 h 1367"/>
                <a:gd name="T54" fmla="*/ 0 w 1328"/>
                <a:gd name="T55" fmla="*/ 1 h 1367"/>
                <a:gd name="T56" fmla="*/ 0 w 1328"/>
                <a:gd name="T57" fmla="*/ 1 h 1367"/>
                <a:gd name="T58" fmla="*/ 0 w 1328"/>
                <a:gd name="T59" fmla="*/ 1 h 1367"/>
                <a:gd name="T60" fmla="*/ 0 w 1328"/>
                <a:gd name="T61" fmla="*/ 1 h 1367"/>
                <a:gd name="T62" fmla="*/ 0 w 1328"/>
                <a:gd name="T63" fmla="*/ 1 h 1367"/>
                <a:gd name="T64" fmla="*/ 0 w 1328"/>
                <a:gd name="T65" fmla="*/ 1 h 1367"/>
                <a:gd name="T66" fmla="*/ 0 w 1328"/>
                <a:gd name="T67" fmla="*/ 1 h 1367"/>
                <a:gd name="T68" fmla="*/ 0 w 1328"/>
                <a:gd name="T69" fmla="*/ 1 h 1367"/>
                <a:gd name="T70" fmla="*/ 0 w 1328"/>
                <a:gd name="T71" fmla="*/ 1 h 1367"/>
                <a:gd name="T72" fmla="*/ 0 w 1328"/>
                <a:gd name="T73" fmla="*/ 1 h 1367"/>
                <a:gd name="T74" fmla="*/ 0 w 1328"/>
                <a:gd name="T75" fmla="*/ 1 h 1367"/>
                <a:gd name="T76" fmla="*/ 0 w 1328"/>
                <a:gd name="T77" fmla="*/ 1 h 1367"/>
                <a:gd name="T78" fmla="*/ 0 w 1328"/>
                <a:gd name="T79" fmla="*/ 0 h 13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28"/>
                <a:gd name="T121" fmla="*/ 0 h 1367"/>
                <a:gd name="T122" fmla="*/ 1328 w 1328"/>
                <a:gd name="T123" fmla="*/ 1367 h 13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28" h="1367">
                  <a:moveTo>
                    <a:pt x="1327" y="0"/>
                  </a:moveTo>
                  <a:lnTo>
                    <a:pt x="1250" y="30"/>
                  </a:lnTo>
                  <a:lnTo>
                    <a:pt x="1175" y="64"/>
                  </a:lnTo>
                  <a:lnTo>
                    <a:pt x="1095" y="104"/>
                  </a:lnTo>
                  <a:lnTo>
                    <a:pt x="1018" y="149"/>
                  </a:lnTo>
                  <a:lnTo>
                    <a:pt x="943" y="196"/>
                  </a:lnTo>
                  <a:lnTo>
                    <a:pt x="866" y="248"/>
                  </a:lnTo>
                  <a:lnTo>
                    <a:pt x="792" y="302"/>
                  </a:lnTo>
                  <a:lnTo>
                    <a:pt x="725" y="353"/>
                  </a:lnTo>
                  <a:lnTo>
                    <a:pt x="660" y="408"/>
                  </a:lnTo>
                  <a:lnTo>
                    <a:pt x="598" y="459"/>
                  </a:lnTo>
                  <a:lnTo>
                    <a:pt x="543" y="509"/>
                  </a:lnTo>
                  <a:lnTo>
                    <a:pt x="496" y="558"/>
                  </a:lnTo>
                  <a:lnTo>
                    <a:pt x="452" y="599"/>
                  </a:lnTo>
                  <a:lnTo>
                    <a:pt x="419" y="639"/>
                  </a:lnTo>
                  <a:lnTo>
                    <a:pt x="405" y="656"/>
                  </a:lnTo>
                  <a:lnTo>
                    <a:pt x="393" y="671"/>
                  </a:lnTo>
                  <a:lnTo>
                    <a:pt x="381" y="685"/>
                  </a:lnTo>
                  <a:lnTo>
                    <a:pt x="375" y="698"/>
                  </a:lnTo>
                  <a:lnTo>
                    <a:pt x="357" y="727"/>
                  </a:lnTo>
                  <a:lnTo>
                    <a:pt x="343" y="757"/>
                  </a:lnTo>
                  <a:lnTo>
                    <a:pt x="329" y="784"/>
                  </a:lnTo>
                  <a:lnTo>
                    <a:pt x="314" y="808"/>
                  </a:lnTo>
                  <a:lnTo>
                    <a:pt x="288" y="855"/>
                  </a:lnTo>
                  <a:lnTo>
                    <a:pt x="264" y="897"/>
                  </a:lnTo>
                  <a:lnTo>
                    <a:pt x="243" y="934"/>
                  </a:lnTo>
                  <a:lnTo>
                    <a:pt x="223" y="968"/>
                  </a:lnTo>
                  <a:lnTo>
                    <a:pt x="205" y="1000"/>
                  </a:lnTo>
                  <a:lnTo>
                    <a:pt x="187" y="1031"/>
                  </a:lnTo>
                  <a:lnTo>
                    <a:pt x="170" y="1064"/>
                  </a:lnTo>
                  <a:lnTo>
                    <a:pt x="152" y="1096"/>
                  </a:lnTo>
                  <a:lnTo>
                    <a:pt x="131" y="1130"/>
                  </a:lnTo>
                  <a:lnTo>
                    <a:pt x="111" y="1167"/>
                  </a:lnTo>
                  <a:lnTo>
                    <a:pt x="88" y="1209"/>
                  </a:lnTo>
                  <a:lnTo>
                    <a:pt x="62" y="1255"/>
                  </a:lnTo>
                  <a:lnTo>
                    <a:pt x="47" y="1280"/>
                  </a:lnTo>
                  <a:lnTo>
                    <a:pt x="32" y="1307"/>
                  </a:lnTo>
                  <a:lnTo>
                    <a:pt x="17" y="1336"/>
                  </a:lnTo>
                  <a:lnTo>
                    <a:pt x="0" y="1366"/>
                  </a:lnTo>
                  <a:lnTo>
                    <a:pt x="1327" y="0"/>
                  </a:lnTo>
                </a:path>
              </a:pathLst>
            </a:custGeom>
            <a:solidFill>
              <a:srgbClr val="FFFFF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8445" name="Freeform 11"/>
            <p:cNvSpPr>
              <a:spLocks/>
            </p:cNvSpPr>
            <p:nvPr/>
          </p:nvSpPr>
          <p:spPr bwMode="auto">
            <a:xfrm>
              <a:off x="4045" y="1669"/>
              <a:ext cx="539" cy="743"/>
            </a:xfrm>
            <a:custGeom>
              <a:avLst/>
              <a:gdLst>
                <a:gd name="T0" fmla="*/ 0 w 1334"/>
                <a:gd name="T1" fmla="*/ 0 h 1373"/>
                <a:gd name="T2" fmla="*/ 0 w 1334"/>
                <a:gd name="T3" fmla="*/ 1 h 1373"/>
                <a:gd name="T4" fmla="*/ 0 w 1334"/>
                <a:gd name="T5" fmla="*/ 1 h 1373"/>
                <a:gd name="T6" fmla="*/ 0 w 1334"/>
                <a:gd name="T7" fmla="*/ 1 h 1373"/>
                <a:gd name="T8" fmla="*/ 0 w 1334"/>
                <a:gd name="T9" fmla="*/ 1 h 1373"/>
                <a:gd name="T10" fmla="*/ 0 w 1334"/>
                <a:gd name="T11" fmla="*/ 1 h 1373"/>
                <a:gd name="T12" fmla="*/ 0 w 1334"/>
                <a:gd name="T13" fmla="*/ 1 h 1373"/>
                <a:gd name="T14" fmla="*/ 0 w 1334"/>
                <a:gd name="T15" fmla="*/ 1 h 1373"/>
                <a:gd name="T16" fmla="*/ 0 w 1334"/>
                <a:gd name="T17" fmla="*/ 1 h 1373"/>
                <a:gd name="T18" fmla="*/ 0 w 1334"/>
                <a:gd name="T19" fmla="*/ 1 h 1373"/>
                <a:gd name="T20" fmla="*/ 0 w 1334"/>
                <a:gd name="T21" fmla="*/ 1 h 1373"/>
                <a:gd name="T22" fmla="*/ 0 w 1334"/>
                <a:gd name="T23" fmla="*/ 1 h 1373"/>
                <a:gd name="T24" fmla="*/ 0 w 1334"/>
                <a:gd name="T25" fmla="*/ 1 h 1373"/>
                <a:gd name="T26" fmla="*/ 0 w 1334"/>
                <a:gd name="T27" fmla="*/ 1 h 1373"/>
                <a:gd name="T28" fmla="*/ 0 w 1334"/>
                <a:gd name="T29" fmla="*/ 1 h 1373"/>
                <a:gd name="T30" fmla="*/ 0 w 1334"/>
                <a:gd name="T31" fmla="*/ 1 h 1373"/>
                <a:gd name="T32" fmla="*/ 0 w 1334"/>
                <a:gd name="T33" fmla="*/ 1 h 1373"/>
                <a:gd name="T34" fmla="*/ 0 w 1334"/>
                <a:gd name="T35" fmla="*/ 1 h 1373"/>
                <a:gd name="T36" fmla="*/ 0 w 1334"/>
                <a:gd name="T37" fmla="*/ 1 h 1373"/>
                <a:gd name="T38" fmla="*/ 0 w 1334"/>
                <a:gd name="T39" fmla="*/ 1 h 1373"/>
                <a:gd name="T40" fmla="*/ 0 w 1334"/>
                <a:gd name="T41" fmla="*/ 1 h 1373"/>
                <a:gd name="T42" fmla="*/ 0 w 1334"/>
                <a:gd name="T43" fmla="*/ 1 h 1373"/>
                <a:gd name="T44" fmla="*/ 0 w 1334"/>
                <a:gd name="T45" fmla="*/ 1 h 1373"/>
                <a:gd name="T46" fmla="*/ 0 w 1334"/>
                <a:gd name="T47" fmla="*/ 1 h 1373"/>
                <a:gd name="T48" fmla="*/ 0 w 1334"/>
                <a:gd name="T49" fmla="*/ 1 h 1373"/>
                <a:gd name="T50" fmla="*/ 0 w 1334"/>
                <a:gd name="T51" fmla="*/ 1 h 1373"/>
                <a:gd name="T52" fmla="*/ 0 w 1334"/>
                <a:gd name="T53" fmla="*/ 1 h 1373"/>
                <a:gd name="T54" fmla="*/ 0 w 1334"/>
                <a:gd name="T55" fmla="*/ 1 h 1373"/>
                <a:gd name="T56" fmla="*/ 0 w 1334"/>
                <a:gd name="T57" fmla="*/ 1 h 1373"/>
                <a:gd name="T58" fmla="*/ 0 w 1334"/>
                <a:gd name="T59" fmla="*/ 1 h 1373"/>
                <a:gd name="T60" fmla="*/ 0 w 1334"/>
                <a:gd name="T61" fmla="*/ 1 h 1373"/>
                <a:gd name="T62" fmla="*/ 0 w 1334"/>
                <a:gd name="T63" fmla="*/ 1 h 1373"/>
                <a:gd name="T64" fmla="*/ 0 w 1334"/>
                <a:gd name="T65" fmla="*/ 1 h 1373"/>
                <a:gd name="T66" fmla="*/ 0 w 1334"/>
                <a:gd name="T67" fmla="*/ 1 h 1373"/>
                <a:gd name="T68" fmla="*/ 0 w 1334"/>
                <a:gd name="T69" fmla="*/ 1 h 1373"/>
                <a:gd name="T70" fmla="*/ 0 w 1334"/>
                <a:gd name="T71" fmla="*/ 1 h 1373"/>
                <a:gd name="T72" fmla="*/ 0 w 1334"/>
                <a:gd name="T73" fmla="*/ 1 h 1373"/>
                <a:gd name="T74" fmla="*/ 0 w 1334"/>
                <a:gd name="T75" fmla="*/ 1 h 1373"/>
                <a:gd name="T76" fmla="*/ 0 w 1334"/>
                <a:gd name="T77" fmla="*/ 1 h 13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34"/>
                <a:gd name="T118" fmla="*/ 0 h 1373"/>
                <a:gd name="T119" fmla="*/ 1334 w 1334"/>
                <a:gd name="T120" fmla="*/ 1373 h 137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34" h="1373">
                  <a:moveTo>
                    <a:pt x="1333" y="0"/>
                  </a:moveTo>
                  <a:lnTo>
                    <a:pt x="1256" y="30"/>
                  </a:lnTo>
                  <a:lnTo>
                    <a:pt x="1180" y="64"/>
                  </a:lnTo>
                  <a:lnTo>
                    <a:pt x="1100" y="104"/>
                  </a:lnTo>
                  <a:lnTo>
                    <a:pt x="1023" y="150"/>
                  </a:lnTo>
                  <a:lnTo>
                    <a:pt x="947" y="197"/>
                  </a:lnTo>
                  <a:lnTo>
                    <a:pt x="870" y="249"/>
                  </a:lnTo>
                  <a:lnTo>
                    <a:pt x="796" y="303"/>
                  </a:lnTo>
                  <a:lnTo>
                    <a:pt x="728" y="355"/>
                  </a:lnTo>
                  <a:lnTo>
                    <a:pt x="663" y="410"/>
                  </a:lnTo>
                  <a:lnTo>
                    <a:pt x="601" y="461"/>
                  </a:lnTo>
                  <a:lnTo>
                    <a:pt x="545" y="511"/>
                  </a:lnTo>
                  <a:lnTo>
                    <a:pt x="498" y="560"/>
                  </a:lnTo>
                  <a:lnTo>
                    <a:pt x="454" y="602"/>
                  </a:lnTo>
                  <a:lnTo>
                    <a:pt x="421" y="642"/>
                  </a:lnTo>
                  <a:lnTo>
                    <a:pt x="407" y="659"/>
                  </a:lnTo>
                  <a:lnTo>
                    <a:pt x="395" y="674"/>
                  </a:lnTo>
                  <a:lnTo>
                    <a:pt x="383" y="688"/>
                  </a:lnTo>
                  <a:lnTo>
                    <a:pt x="377" y="701"/>
                  </a:lnTo>
                  <a:lnTo>
                    <a:pt x="359" y="730"/>
                  </a:lnTo>
                  <a:lnTo>
                    <a:pt x="345" y="760"/>
                  </a:lnTo>
                  <a:lnTo>
                    <a:pt x="330" y="787"/>
                  </a:lnTo>
                  <a:lnTo>
                    <a:pt x="315" y="812"/>
                  </a:lnTo>
                  <a:lnTo>
                    <a:pt x="289" y="859"/>
                  </a:lnTo>
                  <a:lnTo>
                    <a:pt x="265" y="901"/>
                  </a:lnTo>
                  <a:lnTo>
                    <a:pt x="244" y="938"/>
                  </a:lnTo>
                  <a:lnTo>
                    <a:pt x="224" y="972"/>
                  </a:lnTo>
                  <a:lnTo>
                    <a:pt x="206" y="1004"/>
                  </a:lnTo>
                  <a:lnTo>
                    <a:pt x="188" y="1036"/>
                  </a:lnTo>
                  <a:lnTo>
                    <a:pt x="171" y="1069"/>
                  </a:lnTo>
                  <a:lnTo>
                    <a:pt x="153" y="1101"/>
                  </a:lnTo>
                  <a:lnTo>
                    <a:pt x="132" y="1135"/>
                  </a:lnTo>
                  <a:lnTo>
                    <a:pt x="112" y="1172"/>
                  </a:lnTo>
                  <a:lnTo>
                    <a:pt x="88" y="1214"/>
                  </a:lnTo>
                  <a:lnTo>
                    <a:pt x="62" y="1261"/>
                  </a:lnTo>
                  <a:lnTo>
                    <a:pt x="47" y="1286"/>
                  </a:lnTo>
                  <a:lnTo>
                    <a:pt x="32" y="1313"/>
                  </a:lnTo>
                  <a:lnTo>
                    <a:pt x="17" y="1342"/>
                  </a:lnTo>
                  <a:lnTo>
                    <a:pt x="0" y="1372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8446" name="Line 12"/>
            <p:cNvSpPr>
              <a:spLocks noChangeShapeType="1"/>
            </p:cNvSpPr>
            <p:nvPr/>
          </p:nvSpPr>
          <p:spPr bwMode="auto">
            <a:xfrm>
              <a:off x="3641" y="2311"/>
              <a:ext cx="394" cy="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8447" name="Rectangle 13"/>
            <p:cNvSpPr>
              <a:spLocks noChangeArrowheads="1"/>
            </p:cNvSpPr>
            <p:nvPr/>
          </p:nvSpPr>
          <p:spPr bwMode="auto">
            <a:xfrm>
              <a:off x="4533" y="2060"/>
              <a:ext cx="447" cy="1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13 km</a:t>
              </a:r>
              <a:endParaRPr lang="en-US" sz="11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48" name="Rectangle 14"/>
            <p:cNvSpPr>
              <a:spLocks noChangeArrowheads="1"/>
            </p:cNvSpPr>
            <p:nvPr/>
          </p:nvSpPr>
          <p:spPr bwMode="auto">
            <a:xfrm>
              <a:off x="4527" y="2192"/>
              <a:ext cx="846" cy="2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000000"/>
                </a:solidFill>
                <a:latin typeface="Arial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(~2 sec flight)</a:t>
              </a:r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18449" name="Rectangle 15"/>
            <p:cNvSpPr>
              <a:spLocks noChangeArrowheads="1"/>
            </p:cNvSpPr>
            <p:nvPr/>
          </p:nvSpPr>
          <p:spPr bwMode="auto">
            <a:xfrm>
              <a:off x="3509" y="2346"/>
              <a:ext cx="568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2600</a:t>
              </a:r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km</a:t>
              </a:r>
            </a:p>
          </p:txBody>
        </p:sp>
        <p:sp>
          <p:nvSpPr>
            <p:cNvPr id="18450" name="Rectangle 16"/>
            <p:cNvSpPr>
              <a:spLocks noChangeArrowheads="1"/>
            </p:cNvSpPr>
            <p:nvPr/>
          </p:nvSpPr>
          <p:spPr bwMode="auto">
            <a:xfrm>
              <a:off x="3041" y="2508"/>
              <a:ext cx="2470" cy="2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      13 km x 24 km (binned &amp; co-added)</a:t>
              </a:r>
              <a:endParaRPr lang="en-US" sz="11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51" name="Freeform 17"/>
            <p:cNvSpPr>
              <a:spLocks/>
            </p:cNvSpPr>
            <p:nvPr/>
          </p:nvSpPr>
          <p:spPr bwMode="auto">
            <a:xfrm>
              <a:off x="3961" y="1234"/>
              <a:ext cx="319" cy="695"/>
            </a:xfrm>
            <a:custGeom>
              <a:avLst/>
              <a:gdLst>
                <a:gd name="T0" fmla="*/ 0 w 827"/>
                <a:gd name="T1" fmla="*/ 1 h 1322"/>
                <a:gd name="T2" fmla="*/ 0 w 827"/>
                <a:gd name="T3" fmla="*/ 0 h 1322"/>
                <a:gd name="T4" fmla="*/ 0 w 827"/>
                <a:gd name="T5" fmla="*/ 1 h 1322"/>
                <a:gd name="T6" fmla="*/ 0 60000 65536"/>
                <a:gd name="T7" fmla="*/ 0 60000 65536"/>
                <a:gd name="T8" fmla="*/ 0 60000 65536"/>
                <a:gd name="T9" fmla="*/ 0 w 827"/>
                <a:gd name="T10" fmla="*/ 0 h 1322"/>
                <a:gd name="T11" fmla="*/ 827 w 827"/>
                <a:gd name="T12" fmla="*/ 1322 h 13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7" h="1322">
                  <a:moveTo>
                    <a:pt x="0" y="1138"/>
                  </a:moveTo>
                  <a:lnTo>
                    <a:pt x="448" y="0"/>
                  </a:lnTo>
                  <a:lnTo>
                    <a:pt x="826" y="1321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8452" name="Rectangle 18"/>
            <p:cNvSpPr>
              <a:spLocks noChangeArrowheads="1"/>
            </p:cNvSpPr>
            <p:nvPr/>
          </p:nvSpPr>
          <p:spPr bwMode="auto">
            <a:xfrm>
              <a:off x="3227" y="1608"/>
              <a:ext cx="681" cy="1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flight direction</a:t>
              </a:r>
            </a:p>
          </p:txBody>
        </p:sp>
        <p:sp>
          <p:nvSpPr>
            <p:cNvPr id="18453" name="Rectangle 19"/>
            <p:cNvSpPr>
              <a:spLocks noChangeArrowheads="1"/>
            </p:cNvSpPr>
            <p:nvPr/>
          </p:nvSpPr>
          <p:spPr bwMode="auto">
            <a:xfrm>
              <a:off x="3254" y="1738"/>
              <a:ext cx="557" cy="1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» 7 km/sec</a:t>
              </a:r>
            </a:p>
          </p:txBody>
        </p:sp>
        <p:sp>
          <p:nvSpPr>
            <p:cNvPr id="18454" name="Rectangle 20"/>
            <p:cNvSpPr>
              <a:spLocks noChangeArrowheads="1"/>
            </p:cNvSpPr>
            <p:nvPr/>
          </p:nvSpPr>
          <p:spPr bwMode="auto">
            <a:xfrm>
              <a:off x="4560" y="1301"/>
              <a:ext cx="673" cy="1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viewing angle</a:t>
              </a:r>
            </a:p>
          </p:txBody>
        </p:sp>
        <p:sp>
          <p:nvSpPr>
            <p:cNvPr id="18455" name="Rectangle 21"/>
            <p:cNvSpPr>
              <a:spLocks noChangeArrowheads="1"/>
            </p:cNvSpPr>
            <p:nvPr/>
          </p:nvSpPr>
          <p:spPr bwMode="auto">
            <a:xfrm>
              <a:off x="4588" y="1400"/>
              <a:ext cx="497" cy="1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±  57 deg</a:t>
              </a:r>
            </a:p>
          </p:txBody>
        </p:sp>
        <p:sp>
          <p:nvSpPr>
            <p:cNvPr id="18456" name="Rectangle 22"/>
            <p:cNvSpPr>
              <a:spLocks noChangeArrowheads="1"/>
            </p:cNvSpPr>
            <p:nvPr/>
          </p:nvSpPr>
          <p:spPr bwMode="auto">
            <a:xfrm>
              <a:off x="3611" y="762"/>
              <a:ext cx="1412" cy="2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</a:rPr>
                <a:t>2-dimensional CCD</a:t>
              </a:r>
              <a:endParaRPr lang="en-US" sz="9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57" name="Rectangle 23"/>
            <p:cNvSpPr>
              <a:spLocks noChangeArrowheads="1"/>
            </p:cNvSpPr>
            <p:nvPr/>
          </p:nvSpPr>
          <p:spPr bwMode="auto">
            <a:xfrm>
              <a:off x="4397" y="1008"/>
              <a:ext cx="640" cy="1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wavelength</a:t>
              </a: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18458" name="Rectangle 24"/>
            <p:cNvSpPr>
              <a:spLocks noChangeArrowheads="1"/>
            </p:cNvSpPr>
            <p:nvPr/>
          </p:nvSpPr>
          <p:spPr bwMode="auto">
            <a:xfrm>
              <a:off x="4564" y="914"/>
              <a:ext cx="118" cy="1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18459" name="Rectangle 25"/>
            <p:cNvSpPr>
              <a:spLocks noChangeArrowheads="1"/>
            </p:cNvSpPr>
            <p:nvPr/>
          </p:nvSpPr>
          <p:spPr bwMode="auto">
            <a:xfrm>
              <a:off x="3409" y="1174"/>
              <a:ext cx="518" cy="1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~ 580 pixels</a:t>
              </a:r>
            </a:p>
          </p:txBody>
        </p:sp>
        <p:sp>
          <p:nvSpPr>
            <p:cNvPr id="18460" name="Line 26"/>
            <p:cNvSpPr>
              <a:spLocks noChangeShapeType="1"/>
            </p:cNvSpPr>
            <p:nvPr/>
          </p:nvSpPr>
          <p:spPr bwMode="auto">
            <a:xfrm flipH="1">
              <a:off x="3674" y="1370"/>
              <a:ext cx="206" cy="228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8461" name="Line 27"/>
            <p:cNvSpPr>
              <a:spLocks noChangeShapeType="1"/>
            </p:cNvSpPr>
            <p:nvPr/>
          </p:nvSpPr>
          <p:spPr bwMode="auto">
            <a:xfrm rot="-358717">
              <a:off x="3881" y="1921"/>
              <a:ext cx="296" cy="11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8462" name="Rectangle 28"/>
            <p:cNvSpPr>
              <a:spLocks noChangeArrowheads="1"/>
            </p:cNvSpPr>
            <p:nvPr/>
          </p:nvSpPr>
          <p:spPr bwMode="auto">
            <a:xfrm rot="877718">
              <a:off x="3943" y="1882"/>
              <a:ext cx="320" cy="3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463" name="Line 29"/>
            <p:cNvSpPr>
              <a:spLocks noChangeShapeType="1"/>
            </p:cNvSpPr>
            <p:nvPr/>
          </p:nvSpPr>
          <p:spPr bwMode="auto">
            <a:xfrm rot="-540282">
              <a:off x="4205" y="1334"/>
              <a:ext cx="296" cy="11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8464" name="AutoShape 30" descr="Small grid"/>
            <p:cNvSpPr>
              <a:spLocks noChangeArrowheads="1"/>
            </p:cNvSpPr>
            <p:nvPr/>
          </p:nvSpPr>
          <p:spPr bwMode="auto">
            <a:xfrm>
              <a:off x="3963" y="1024"/>
              <a:ext cx="407" cy="186"/>
            </a:xfrm>
            <a:prstGeom prst="parallelogram">
              <a:avLst>
                <a:gd name="adj" fmla="val 110219"/>
              </a:avLst>
            </a:prstGeom>
            <a:pattFill prst="smGrid">
              <a:fgClr>
                <a:schemeClr val="bg1"/>
              </a:fgClr>
              <a:bgClr>
                <a:schemeClr val="tx1"/>
              </a:bgClr>
            </a:patt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465" name="Rectangle 31"/>
            <p:cNvSpPr>
              <a:spLocks noChangeArrowheads="1"/>
            </p:cNvSpPr>
            <p:nvPr/>
          </p:nvSpPr>
          <p:spPr bwMode="auto">
            <a:xfrm>
              <a:off x="4271" y="1131"/>
              <a:ext cx="518" cy="1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Arial" charset="0"/>
                </a:rPr>
                <a:t>~ 780 pixels</a:t>
              </a:r>
            </a:p>
          </p:txBody>
        </p:sp>
        <p:sp>
          <p:nvSpPr>
            <p:cNvPr id="18466" name="Line 32"/>
            <p:cNvSpPr>
              <a:spLocks noChangeShapeType="1"/>
            </p:cNvSpPr>
            <p:nvPr/>
          </p:nvSpPr>
          <p:spPr bwMode="auto">
            <a:xfrm rot="459877" flipH="1" flipV="1">
              <a:off x="4297" y="1984"/>
              <a:ext cx="297" cy="10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8467" name="Line 33"/>
            <p:cNvSpPr>
              <a:spLocks noChangeShapeType="1"/>
            </p:cNvSpPr>
            <p:nvPr/>
          </p:nvSpPr>
          <p:spPr bwMode="auto">
            <a:xfrm flipV="1">
              <a:off x="4212" y="1025"/>
              <a:ext cx="200" cy="18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8468" name="Line 34"/>
            <p:cNvSpPr>
              <a:spLocks noChangeShapeType="1"/>
            </p:cNvSpPr>
            <p:nvPr/>
          </p:nvSpPr>
          <p:spPr bwMode="auto">
            <a:xfrm flipH="1">
              <a:off x="3902" y="1245"/>
              <a:ext cx="179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2800" b="1" smtClean="0">
                <a:latin typeface="Arial" charset="0"/>
                <a:cs typeface="Arial" charset="0"/>
              </a:rPr>
              <a:t>What has happened to Eastern US NO</a:t>
            </a:r>
            <a:r>
              <a:rPr lang="en-US" sz="2800" b="1" baseline="-25000" smtClean="0">
                <a:latin typeface="Arial" charset="0"/>
                <a:cs typeface="Arial" charset="0"/>
              </a:rPr>
              <a:t>x</a:t>
            </a:r>
            <a:r>
              <a:rPr lang="en-US" sz="2800" b="1" smtClean="0">
                <a:latin typeface="Arial" charset="0"/>
                <a:cs typeface="Arial" charset="0"/>
              </a:rPr>
              <a:t> emissions since 2002?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91600" cy="61722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z="2000" b="1" dirty="0" smtClean="0">
              <a:latin typeface="Arial" charset="0"/>
              <a:cs typeface="Arial" charset="0"/>
            </a:endParaRPr>
          </a:p>
          <a:p>
            <a:r>
              <a:rPr lang="en-US" sz="2000" b="1" dirty="0" smtClean="0">
                <a:latin typeface="Arial" charset="0"/>
                <a:cs typeface="Arial" charset="0"/>
              </a:rPr>
              <a:t>US EPA mandated power plant </a:t>
            </a:r>
            <a:r>
              <a:rPr lang="en-US" sz="2000" b="1" dirty="0" err="1" smtClean="0">
                <a:latin typeface="Arial" charset="0"/>
                <a:cs typeface="Arial" charset="0"/>
              </a:rPr>
              <a:t>NO</a:t>
            </a:r>
            <a:r>
              <a:rPr lang="en-US" sz="2000" b="1" baseline="-25000" dirty="0" err="1" smtClean="0">
                <a:latin typeface="Arial" charset="0"/>
                <a:cs typeface="Arial" charset="0"/>
              </a:rPr>
              <a:t>x</a:t>
            </a:r>
            <a:r>
              <a:rPr lang="en-US" sz="2000" b="1" dirty="0" smtClean="0">
                <a:latin typeface="Arial" charset="0"/>
                <a:cs typeface="Arial" charset="0"/>
              </a:rPr>
              <a:t> emission reductions under the 1998 </a:t>
            </a:r>
            <a:r>
              <a:rPr lang="en-US" sz="2000" b="1" dirty="0" err="1" smtClean="0">
                <a:latin typeface="Arial" charset="0"/>
                <a:cs typeface="Arial" charset="0"/>
              </a:rPr>
              <a:t>NO</a:t>
            </a:r>
            <a:r>
              <a:rPr lang="en-US" sz="2000" b="1" baseline="-25000" dirty="0" err="1" smtClean="0">
                <a:latin typeface="Arial" charset="0"/>
                <a:cs typeface="Arial" charset="0"/>
              </a:rPr>
              <a:t>x</a:t>
            </a:r>
            <a:r>
              <a:rPr lang="en-US" sz="2000" b="1" dirty="0" smtClean="0">
                <a:latin typeface="Arial" charset="0"/>
                <a:cs typeface="Arial" charset="0"/>
              </a:rPr>
              <a:t> </a:t>
            </a:r>
            <a:r>
              <a:rPr lang="en-US" sz="2000" b="1" u="sng" dirty="0" smtClean="0">
                <a:latin typeface="Arial" charset="0"/>
                <a:cs typeface="Arial" charset="0"/>
              </a:rPr>
              <a:t>State Implementation Plan Call</a:t>
            </a:r>
            <a:r>
              <a:rPr lang="en-US" sz="2000" b="1" dirty="0" smtClean="0">
                <a:latin typeface="Arial" charset="0"/>
                <a:cs typeface="Arial" charset="0"/>
              </a:rPr>
              <a:t>.  Nearly 40% reductions between 2002 and 2005 were documented by Kim et al. (2006) using SCIAMACHY NO</a:t>
            </a:r>
            <a:r>
              <a:rPr lang="en-US" sz="2000" b="1" baseline="-25000" dirty="0" smtClean="0">
                <a:latin typeface="Arial" charset="0"/>
                <a:cs typeface="Arial" charset="0"/>
              </a:rPr>
              <a:t>2</a:t>
            </a:r>
            <a:r>
              <a:rPr lang="en-US" sz="2000" b="1" dirty="0" smtClean="0">
                <a:latin typeface="Arial" charset="0"/>
                <a:cs typeface="Arial" charset="0"/>
              </a:rPr>
              <a:t> data.</a:t>
            </a:r>
          </a:p>
          <a:p>
            <a:pPr>
              <a:buFont typeface="Arial" charset="0"/>
              <a:buNone/>
            </a:pPr>
            <a:endParaRPr lang="en-US" sz="2000" b="1" dirty="0" smtClean="0">
              <a:latin typeface="Arial" charset="0"/>
              <a:cs typeface="Arial" charset="0"/>
            </a:endParaRPr>
          </a:p>
          <a:p>
            <a:r>
              <a:rPr lang="en-US" sz="2000" b="1" dirty="0" smtClean="0">
                <a:latin typeface="Arial" charset="0"/>
                <a:cs typeface="Arial" charset="0"/>
              </a:rPr>
              <a:t>Program evolved into the </a:t>
            </a:r>
            <a:r>
              <a:rPr lang="en-US" sz="2000" b="1" u="sng" dirty="0" smtClean="0">
                <a:latin typeface="Arial" charset="0"/>
                <a:cs typeface="Arial" charset="0"/>
              </a:rPr>
              <a:t>“</a:t>
            </a:r>
            <a:r>
              <a:rPr lang="en-US" sz="2000" b="1" u="sng" dirty="0" err="1" smtClean="0">
                <a:latin typeface="Arial" charset="0"/>
                <a:cs typeface="Arial" charset="0"/>
              </a:rPr>
              <a:t>NO</a:t>
            </a:r>
            <a:r>
              <a:rPr lang="en-US" sz="2000" b="1" u="sng" baseline="-25000" dirty="0" err="1" smtClean="0">
                <a:latin typeface="Arial" charset="0"/>
                <a:cs typeface="Arial" charset="0"/>
              </a:rPr>
              <a:t>x</a:t>
            </a:r>
            <a:r>
              <a:rPr lang="en-US" sz="2000" b="1" u="sng" dirty="0" smtClean="0">
                <a:latin typeface="Arial" charset="0"/>
                <a:cs typeface="Arial" charset="0"/>
              </a:rPr>
              <a:t> Budget Trading Program</a:t>
            </a:r>
            <a:r>
              <a:rPr lang="en-US" sz="2000" b="1" dirty="0" smtClean="0">
                <a:latin typeface="Arial" charset="0"/>
                <a:cs typeface="Arial" charset="0"/>
              </a:rPr>
              <a:t>”.  Resulted in further summertime power plant emission reductions over the regulated region (19 eastern states), but trading program allows flexibility concerning the magnitude of reduction at specific facilities.  </a:t>
            </a:r>
          </a:p>
          <a:p>
            <a:pPr>
              <a:buFont typeface="Arial" charset="0"/>
              <a:buNone/>
            </a:pPr>
            <a:endParaRPr lang="en-US" sz="2000" b="1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2000" b="1" u="sng" dirty="0" smtClean="0">
                <a:latin typeface="Arial" charset="0"/>
                <a:cs typeface="Arial" charset="0"/>
              </a:rPr>
              <a:t>Clean Air Interstate Rule (CAIR) </a:t>
            </a:r>
            <a:r>
              <a:rPr lang="en-US" sz="2000" b="1" dirty="0" smtClean="0">
                <a:latin typeface="Arial" charset="0"/>
                <a:cs typeface="Arial" charset="0"/>
              </a:rPr>
              <a:t>–  resulted in further reductions (28 states), but rule thrown out by courts; then reinstated.  Some companies reduced emissions in response to more stringent state rules and court orders.</a:t>
            </a:r>
          </a:p>
          <a:p>
            <a:pPr>
              <a:spcBef>
                <a:spcPct val="0"/>
              </a:spcBef>
            </a:pPr>
            <a:endParaRPr lang="en-US" sz="2000" b="1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2000" b="1" u="sng" dirty="0" smtClean="0">
                <a:latin typeface="Arial" charset="0"/>
                <a:cs typeface="Arial" charset="0"/>
              </a:rPr>
              <a:t>Cross-State Air Pollution Rule (CSAPR)</a:t>
            </a:r>
            <a:r>
              <a:rPr lang="en-US" sz="2000" b="1" dirty="0" smtClean="0">
                <a:latin typeface="Arial" charset="0"/>
                <a:cs typeface="Arial" charset="0"/>
              </a:rPr>
              <a:t> – announced July 2011; replaces CAIR;  ozone season </a:t>
            </a:r>
            <a:r>
              <a:rPr lang="en-US" sz="2000" b="1" dirty="0" err="1" smtClean="0">
                <a:latin typeface="Arial" charset="0"/>
                <a:cs typeface="Arial" charset="0"/>
              </a:rPr>
              <a:t>NO</a:t>
            </a:r>
            <a:r>
              <a:rPr lang="en-US" sz="2000" b="1" baseline="-25000" dirty="0" err="1" smtClean="0">
                <a:latin typeface="Arial" charset="0"/>
                <a:cs typeface="Arial" charset="0"/>
              </a:rPr>
              <a:t>x</a:t>
            </a:r>
            <a:r>
              <a:rPr lang="en-US" sz="2000" b="1" dirty="0" smtClean="0">
                <a:latin typeface="Arial" charset="0"/>
                <a:cs typeface="Arial" charset="0"/>
              </a:rPr>
              <a:t> reductions of 54% from 2005 required over 20 </a:t>
            </a:r>
            <a:r>
              <a:rPr lang="en-US" sz="2000" b="1" dirty="0" smtClean="0">
                <a:latin typeface="Arial" charset="0"/>
                <a:cs typeface="Arial" charset="0"/>
              </a:rPr>
              <a:t>states by 2012.</a:t>
            </a:r>
            <a:endParaRPr lang="en-US" sz="2000" b="1" u="sng" dirty="0" smtClean="0">
              <a:latin typeface="Arial" charset="0"/>
              <a:cs typeface="Arial" charset="0"/>
            </a:endParaRPr>
          </a:p>
          <a:p>
            <a:endParaRPr lang="en-US" sz="20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cems_no2_2008_2005_july_v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44958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52400" y="4495800"/>
            <a:ext cx="4254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Continuous Emission Monitoring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 System (CEMS) -- Absolute Changes</a:t>
            </a:r>
          </a:p>
        </p:txBody>
      </p:sp>
      <p:pic>
        <p:nvPicPr>
          <p:cNvPr id="23556" name="Picture 1" descr="no2trend_july_2005_2008_paper_final_300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3200400"/>
            <a:ext cx="457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5105400" y="2667000"/>
            <a:ext cx="3211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OMI Trop. NO2  -- % change</a:t>
            </a: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2514600" y="0"/>
            <a:ext cx="355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Arial" charset="0"/>
              </a:rPr>
              <a:t>July 2008 vs. July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9916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OMI NO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dirty="0" smtClean="0"/>
              <a:t>Trend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934200"/>
          </a:xfrm>
        </p:spPr>
        <p:txBody>
          <a:bodyPr/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Total NO</a:t>
            </a:r>
            <a:r>
              <a:rPr lang="en-US" sz="2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and the NO</a:t>
            </a:r>
            <a:r>
              <a:rPr lang="en-US" sz="2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sensitivity to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sz="2200" baseline="-25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emissions from major point sources in selected regions at each model layer computed by CMAQ-DDM-3D 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CMAQ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tropospheric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columns of total NO</a:t>
            </a:r>
            <a:r>
              <a:rPr lang="en-US" sz="2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and the NO</a:t>
            </a:r>
            <a:r>
              <a:rPr lang="en-US" sz="2200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contribution from major point sources were calculated daily for OMI overpass time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The monthly mean fraction of the total CMAQ NO</a:t>
            </a:r>
            <a:r>
              <a:rPr lang="en-US" sz="2200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column contributed by these point sources was calculated for each model column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OMI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tropospheric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NO</a:t>
            </a:r>
            <a:r>
              <a:rPr lang="en-US" sz="2200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(0.05 degree Level 3 product) was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regridded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onto the CMAQ 12 km grid 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The CMAQ columns corresponding to three fraction thresholds, 0.3, 0.4, and 0.6 were selected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For each month and year, the corresponding OMI NO</a:t>
            </a:r>
            <a:r>
              <a:rPr lang="en-US" sz="2200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regridded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values were averaged into monthly means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OMI NO</a:t>
            </a:r>
            <a:r>
              <a:rPr lang="en-US" sz="2200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trends were calculated as the differences between the monthly means for each year (2006, 07, 08) and the 2005 means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CEMS Trend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CEMS point source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sz="2800" baseline="-25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emissions were mapped onto the OMI NO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grid, and monthly values (in tons/month) were calculated for the 2005-2008 time period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trends were calculated as the difference between monthly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sz="2800" baseline="-25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emissions from all grid cells contained within each selected region and the 2005 monthly emissions.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429000" cy="1403350"/>
          </a:xfrm>
        </p:spPr>
        <p:txBody>
          <a:bodyPr>
            <a:normAutofit/>
          </a:bodyPr>
          <a:lstStyle/>
          <a:p>
            <a:r>
              <a:rPr lang="en-US" dirty="0" smtClean="0"/>
              <a:t>Decoupled Direct Method in 3D (DDM-3D) in CMAQ</a:t>
            </a:r>
            <a:br>
              <a:rPr lang="en-US" dirty="0" smtClean="0"/>
            </a:br>
            <a:r>
              <a:rPr lang="en-US" sz="1800" b="0" dirty="0" smtClean="0"/>
              <a:t>(</a:t>
            </a:r>
            <a:r>
              <a:rPr lang="en-US" sz="1800" b="0" dirty="0" err="1" smtClean="0"/>
              <a:t>Napelenok</a:t>
            </a:r>
            <a:r>
              <a:rPr lang="en-US" sz="1800" b="0" dirty="0" smtClean="0"/>
              <a:t> et al., 2008,</a:t>
            </a:r>
            <a:br>
              <a:rPr lang="en-US" sz="1800" b="0" dirty="0" smtClean="0"/>
            </a:br>
            <a:r>
              <a:rPr lang="en-US" sz="1800" b="0" i="1" dirty="0" smtClean="0"/>
              <a:t>Environ. Modeling and Software</a:t>
            </a:r>
            <a:r>
              <a:rPr lang="en-US" sz="1800" b="0" dirty="0" smtClean="0"/>
              <a:t>)</a:t>
            </a:r>
            <a:endParaRPr lang="en-US" sz="1800" i="1" dirty="0"/>
          </a:p>
        </p:txBody>
      </p:sp>
      <p:pic>
        <p:nvPicPr>
          <p:cNvPr id="5" name="Content Placeholder 4" descr="power_region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67200" y="1447800"/>
            <a:ext cx="4724400" cy="414925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810000" cy="46609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Provides a measure of the change in pollutant concentrations due to changes in some parameter of interest (in this case emissions).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Change in concentrations of specie </a:t>
            </a:r>
            <a:r>
              <a:rPr lang="en-US" sz="1600" i="1" dirty="0" err="1" smtClean="0"/>
              <a:t>i</a:t>
            </a:r>
            <a:r>
              <a:rPr lang="en-US" sz="1600" dirty="0" smtClean="0"/>
              <a:t> due to changes in emissions of </a:t>
            </a:r>
            <a:r>
              <a:rPr lang="en-US" sz="1600" i="1" dirty="0" smtClean="0"/>
              <a:t>j.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DDM-3D provides sensitivity of gaseous pollutants (NO, NO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, etc.) due to EGU emissions of </a:t>
            </a:r>
            <a:r>
              <a:rPr lang="en-US" sz="1600" dirty="0" err="1" smtClean="0"/>
              <a:t>NO</a:t>
            </a:r>
            <a:r>
              <a:rPr lang="en-US" sz="1600" baseline="-25000" dirty="0" err="1" smtClean="0"/>
              <a:t>x</a:t>
            </a:r>
            <a:r>
              <a:rPr lang="en-US" sz="1600" dirty="0" smtClean="0"/>
              <a:t> in 8 predefined geographical areas.</a:t>
            </a:r>
          </a:p>
          <a:p>
            <a:pPr>
              <a:buFont typeface="Arial" pitchFamily="34" charset="0"/>
              <a:buChar char="•"/>
            </a:pPr>
            <a:endParaRPr lang="en-US" sz="16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52463" y="3429000"/>
          <a:ext cx="3233737" cy="1222375"/>
        </p:xfrm>
        <a:graphic>
          <a:graphicData uri="http://schemas.openxmlformats.org/presentationml/2006/ole">
            <p:oleObj spid="_x0000_s1026" name="Equation" r:id="rId4" imgW="1168200" imgH="4442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67400" y="2590800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MN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62800" y="2743200"/>
            <a:ext cx="763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WPAEOH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848600" y="3276600"/>
            <a:ext cx="653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MDSPA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3048000"/>
            <a:ext cx="54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LOHV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34200" y="4191000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NGANAL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15000" y="4572000"/>
            <a:ext cx="821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NETXWLA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638800" y="3886200"/>
            <a:ext cx="547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NEOK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62600" y="3505200"/>
            <a:ext cx="794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WMOEKS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Application of CMAQ-DDM-3D in Trend Analysis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Ideally, one would want to run CMAQ-DDM-3D for the beginning year and end year of the trend period, and compute the OMI NO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trend only for CMAQ grid cells with similar sensitivities in both years.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In this preliminary work we have a 2005 CMAQ-DDM-3D run and examine the monthly mean analyzed winds to determine similarities in transport between 2005 and 2008.</a:t>
            </a:r>
            <a:endParaRPr lang="en-US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1144</Words>
  <Application>Microsoft Office PowerPoint</Application>
  <PresentationFormat>On-screen Show (4:3)</PresentationFormat>
  <Paragraphs>198</Paragraphs>
  <Slides>22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8_Office Theme</vt:lpstr>
      <vt:lpstr>9_Office Theme</vt:lpstr>
      <vt:lpstr>10_Office Theme</vt:lpstr>
      <vt:lpstr>11_Office Theme</vt:lpstr>
      <vt:lpstr>12_Office Theme</vt:lpstr>
      <vt:lpstr>15_Office Theme</vt:lpstr>
      <vt:lpstr>Equation</vt:lpstr>
      <vt:lpstr>Monitoring Air Quality Changes in Regions Influenced  by Major Point Sources over the Eastern and Central United States Using Aura/OMI NO2</vt:lpstr>
      <vt:lpstr>Introduction</vt:lpstr>
      <vt:lpstr>Slide 3</vt:lpstr>
      <vt:lpstr>What has happened to Eastern US NOx emissions since 2002?</vt:lpstr>
      <vt:lpstr>Slide 5</vt:lpstr>
      <vt:lpstr>OMI NO2 Trend Calculation</vt:lpstr>
      <vt:lpstr>CEMS Trend Calculation</vt:lpstr>
      <vt:lpstr>Decoupled Direct Method in 3D (DDM-3D) in CMAQ (Napelenok et al., 2008, Environ. Modeling and Software)</vt:lpstr>
      <vt:lpstr>Application of CMAQ-DDM-3D in Trend Analysis</vt:lpstr>
      <vt:lpstr>Slide 10</vt:lpstr>
      <vt:lpstr>Slide 11</vt:lpstr>
      <vt:lpstr>Slide 12</vt:lpstr>
      <vt:lpstr>Slide 13</vt:lpstr>
      <vt:lpstr>Slide 14</vt:lpstr>
      <vt:lpstr>Percentage Changes 2005 to 2008</vt:lpstr>
      <vt:lpstr>Slide 16</vt:lpstr>
      <vt:lpstr>Slide 17</vt:lpstr>
      <vt:lpstr>Percentage Change 2005 to 2008</vt:lpstr>
      <vt:lpstr>Percentage Change 2005 to 2008</vt:lpstr>
      <vt:lpstr>Slide 20</vt:lpstr>
      <vt:lpstr>SUMMARY</vt:lpstr>
      <vt:lpstr>Acknowledgements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 pickering</dc:creator>
  <cp:lastModifiedBy>k pickering</cp:lastModifiedBy>
  <cp:revision>49</cp:revision>
  <dcterms:created xsi:type="dcterms:W3CDTF">2011-10-21T01:39:34Z</dcterms:created>
  <dcterms:modified xsi:type="dcterms:W3CDTF">2011-10-25T15:08:19Z</dcterms:modified>
</cp:coreProperties>
</file>