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0" r:id="rId4"/>
    <p:sldId id="272" r:id="rId5"/>
    <p:sldId id="274" r:id="rId6"/>
    <p:sldId id="258" r:id="rId7"/>
    <p:sldId id="261" r:id="rId8"/>
    <p:sldId id="262" r:id="rId9"/>
    <p:sldId id="263" r:id="rId10"/>
    <p:sldId id="259" r:id="rId11"/>
    <p:sldId id="260" r:id="rId12"/>
    <p:sldId id="264" r:id="rId13"/>
    <p:sldId id="265" r:id="rId14"/>
    <p:sldId id="266" r:id="rId15"/>
    <p:sldId id="267" r:id="rId16"/>
    <p:sldId id="268" r:id="rId17"/>
    <p:sldId id="269" r:id="rId18"/>
    <p:sldId id="275"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60"/>
  </p:normalViewPr>
  <p:slideViewPr>
    <p:cSldViewPr>
      <p:cViewPr varScale="1">
        <p:scale>
          <a:sx n="88" d="100"/>
          <a:sy n="88"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440F0-D0CA-40DD-AC41-A68196DE6618}"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8738-1ADB-4EBD-980C-BBC388938C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440F0-D0CA-40DD-AC41-A68196DE6618}" type="datetimeFigureOut">
              <a:rPr lang="en-US" smtClean="0"/>
              <a:pPr/>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68738-1ADB-4EBD-980C-BBC388938C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sz="3600" dirty="0"/>
              <a:t>Analysis of CMAQ Performance and Grid-to-grid Variability Over 12-km and 4-km Spacing Domains within the Houston </a:t>
            </a:r>
            <a:r>
              <a:rPr lang="en-US" sz="3600" dirty="0" err="1"/>
              <a:t>airshed</a:t>
            </a:r>
            <a:r>
              <a:rPr lang="en-US" dirty="0"/>
              <a:t/>
            </a:r>
            <a:br>
              <a:rPr lang="en-US" dirty="0"/>
            </a:br>
            <a:endParaRPr lang="en-US" dirty="0"/>
          </a:p>
        </p:txBody>
      </p:sp>
      <p:sp>
        <p:nvSpPr>
          <p:cNvPr id="3" name="Subtitle 2"/>
          <p:cNvSpPr>
            <a:spLocks noGrp="1"/>
          </p:cNvSpPr>
          <p:nvPr>
            <p:ph type="subTitle" idx="1"/>
          </p:nvPr>
        </p:nvSpPr>
        <p:spPr>
          <a:xfrm>
            <a:off x="990600" y="2438400"/>
            <a:ext cx="7010400" cy="2819400"/>
          </a:xfrm>
        </p:spPr>
        <p:txBody>
          <a:bodyPr>
            <a:noAutofit/>
          </a:bodyPr>
          <a:lstStyle/>
          <a:p>
            <a:r>
              <a:rPr lang="en-US" sz="2800" dirty="0" err="1"/>
              <a:t>Daiwen</a:t>
            </a:r>
            <a:r>
              <a:rPr lang="en-US" sz="2800" dirty="0"/>
              <a:t> </a:t>
            </a:r>
            <a:r>
              <a:rPr lang="en-US" sz="2800" dirty="0" smtClean="0"/>
              <a:t>Kang</a:t>
            </a:r>
            <a:endParaRPr lang="en-US" sz="2800" dirty="0"/>
          </a:p>
          <a:p>
            <a:r>
              <a:rPr lang="en-US" sz="2800" dirty="0"/>
              <a:t>Computer Science Corporation, Research Triangle Park, NC, USA</a:t>
            </a:r>
          </a:p>
          <a:p>
            <a:r>
              <a:rPr lang="en-US" sz="2800" dirty="0"/>
              <a:t> </a:t>
            </a:r>
          </a:p>
          <a:p>
            <a:r>
              <a:rPr lang="en-US" sz="2800" dirty="0" err="1" smtClean="0"/>
              <a:t>Golam</a:t>
            </a:r>
            <a:r>
              <a:rPr lang="en-US" sz="2800" dirty="0" smtClean="0"/>
              <a:t> </a:t>
            </a:r>
            <a:r>
              <a:rPr lang="en-US" sz="2800" dirty="0" err="1" smtClean="0"/>
              <a:t>Sarwar</a:t>
            </a:r>
            <a:r>
              <a:rPr lang="en-US" sz="2800" dirty="0" smtClean="0"/>
              <a:t>, </a:t>
            </a:r>
            <a:r>
              <a:rPr lang="en-US" sz="2800" dirty="0" err="1"/>
              <a:t>Rohit</a:t>
            </a:r>
            <a:r>
              <a:rPr lang="en-US" sz="2800" dirty="0"/>
              <a:t> </a:t>
            </a:r>
            <a:r>
              <a:rPr lang="en-US" sz="2800" dirty="0" err="1"/>
              <a:t>Mathur</a:t>
            </a:r>
            <a:endParaRPr lang="en-US" sz="2800" dirty="0"/>
          </a:p>
          <a:p>
            <a:r>
              <a:rPr lang="en-US" sz="2800" dirty="0"/>
              <a:t>AMAD/NERL, U.S. Environmental Protection Agency, Research Triangle Park, NC, USA</a:t>
            </a:r>
          </a:p>
          <a:p>
            <a:r>
              <a:rPr lang="en-US" sz="2800" dirty="0"/>
              <a:t> </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3600" dirty="0" smtClean="0"/>
              <a:t>Sites located in the same 12km grid cell in Houston area</a:t>
            </a:r>
          </a:p>
        </p:txBody>
      </p:sp>
      <p:pic>
        <p:nvPicPr>
          <p:cNvPr id="3075" name="Picture 2"/>
          <p:cNvPicPr>
            <a:picLocks noChangeAspect="1" noChangeArrowheads="1"/>
          </p:cNvPicPr>
          <p:nvPr/>
        </p:nvPicPr>
        <p:blipFill>
          <a:blip r:embed="rId2" cstate="print"/>
          <a:srcRect/>
          <a:stretch>
            <a:fillRect/>
          </a:stretch>
        </p:blipFill>
        <p:spPr bwMode="auto">
          <a:xfrm>
            <a:off x="2514600" y="1600200"/>
            <a:ext cx="5934075" cy="5010150"/>
          </a:xfrm>
          <a:prstGeom prst="rect">
            <a:avLst/>
          </a:prstGeom>
          <a:noFill/>
          <a:ln w="9525">
            <a:noFill/>
            <a:miter lim="800000"/>
            <a:headEnd/>
            <a:tailEnd/>
          </a:ln>
        </p:spPr>
      </p:pic>
      <p:sp>
        <p:nvSpPr>
          <p:cNvPr id="4" name="TextBox 3"/>
          <p:cNvSpPr txBox="1"/>
          <p:nvPr/>
        </p:nvSpPr>
        <p:spPr>
          <a:xfrm>
            <a:off x="228600" y="1676400"/>
            <a:ext cx="1828800" cy="3693319"/>
          </a:xfrm>
          <a:prstGeom prst="rect">
            <a:avLst/>
          </a:prstGeom>
          <a:noFill/>
        </p:spPr>
        <p:txBody>
          <a:bodyPr wrap="square" rtlCol="0">
            <a:spAutoFit/>
          </a:bodyPr>
          <a:lstStyle/>
          <a:p>
            <a:r>
              <a:rPr lang="en-US" dirty="0" smtClean="0"/>
              <a:t>The sites with the same numbers are located within the same 12km grid cell, while the pair of sites 8 is also located in the same 4km grid cell. Sites numbered 1 and 6 are out of this view.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rtlCol="0">
            <a:normAutofit fontScale="90000"/>
          </a:bodyPr>
          <a:lstStyle/>
          <a:p>
            <a:pPr fontAlgn="auto">
              <a:spcAft>
                <a:spcPts val="0"/>
              </a:spcAft>
              <a:defRPr/>
            </a:pPr>
            <a:r>
              <a:rPr lang="en-US" sz="3200" dirty="0" smtClean="0"/>
              <a:t>The difference between observations and model simulations for sites located at the same 12 km grid cell</a:t>
            </a:r>
          </a:p>
        </p:txBody>
      </p:sp>
      <p:sp>
        <p:nvSpPr>
          <p:cNvPr id="4" name="TextBox 3"/>
          <p:cNvSpPr txBox="1"/>
          <p:nvPr/>
        </p:nvSpPr>
        <p:spPr>
          <a:xfrm>
            <a:off x="228600" y="1828800"/>
            <a:ext cx="3200400" cy="2862322"/>
          </a:xfrm>
          <a:prstGeom prst="rect">
            <a:avLst/>
          </a:prstGeom>
          <a:noFill/>
        </p:spPr>
        <p:txBody>
          <a:bodyPr wrap="square" rtlCol="0">
            <a:spAutoFit/>
          </a:bodyPr>
          <a:lstStyle/>
          <a:p>
            <a:r>
              <a:rPr lang="en-US" dirty="0" smtClean="0"/>
              <a:t>Significant differences exist between the two sites which are located in the same 12km grid cell while in different 4km grid cells for both the observations and model simulations. At some  site-pairs, the observed and modeled differences are opposite (s4 and s7)</a:t>
            </a:r>
            <a:endParaRPr lang="en-US" dirty="0"/>
          </a:p>
        </p:txBody>
      </p:sp>
      <p:pic>
        <p:nvPicPr>
          <p:cNvPr id="8194" name="Picture 2"/>
          <p:cNvPicPr>
            <a:picLocks noChangeAspect="1" noChangeArrowheads="1"/>
          </p:cNvPicPr>
          <p:nvPr/>
        </p:nvPicPr>
        <p:blipFill>
          <a:blip r:embed="rId2" cstate="print"/>
          <a:srcRect t="4768"/>
          <a:stretch>
            <a:fillRect/>
          </a:stretch>
        </p:blipFill>
        <p:spPr bwMode="auto">
          <a:xfrm>
            <a:off x="3657600" y="1371600"/>
            <a:ext cx="4905375" cy="5326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rtlCol="0">
            <a:normAutofit fontScale="90000"/>
          </a:bodyPr>
          <a:lstStyle/>
          <a:p>
            <a:pPr fontAlgn="auto">
              <a:spcAft>
                <a:spcPts val="0"/>
              </a:spcAft>
              <a:defRPr/>
            </a:pPr>
            <a:r>
              <a:rPr lang="en-US" sz="3200" dirty="0" smtClean="0"/>
              <a:t>The diurnal O</a:t>
            </a:r>
            <a:r>
              <a:rPr lang="en-US" sz="3200" baseline="-25000" dirty="0" smtClean="0"/>
              <a:t>3</a:t>
            </a:r>
            <a:r>
              <a:rPr lang="en-US" sz="3200" dirty="0" smtClean="0"/>
              <a:t> variation at two sites which are located in the same 12km grid cell but different 4km grid cells</a:t>
            </a:r>
          </a:p>
        </p:txBody>
      </p:sp>
      <p:pic>
        <p:nvPicPr>
          <p:cNvPr id="5123" name="Picture 3"/>
          <p:cNvPicPr>
            <a:picLocks noChangeAspect="1" noChangeArrowheads="1"/>
          </p:cNvPicPr>
          <p:nvPr/>
        </p:nvPicPr>
        <p:blipFill>
          <a:blip r:embed="rId2" cstate="print"/>
          <a:srcRect/>
          <a:stretch>
            <a:fillRect/>
          </a:stretch>
        </p:blipFill>
        <p:spPr bwMode="auto">
          <a:xfrm>
            <a:off x="533400" y="1371600"/>
            <a:ext cx="3784778" cy="4937760"/>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cstate="print"/>
          <a:srcRect/>
          <a:stretch>
            <a:fillRect/>
          </a:stretch>
        </p:blipFill>
        <p:spPr bwMode="auto">
          <a:xfrm>
            <a:off x="4529376" y="1371600"/>
            <a:ext cx="3776424" cy="4937760"/>
          </a:xfrm>
          <a:prstGeom prst="rect">
            <a:avLst/>
          </a:prstGeom>
          <a:noFill/>
          <a:ln w="9525">
            <a:noFill/>
            <a:miter lim="800000"/>
            <a:headEnd/>
            <a:tailEnd/>
          </a:ln>
          <a:effectLst/>
        </p:spPr>
      </p:pic>
      <p:grpSp>
        <p:nvGrpSpPr>
          <p:cNvPr id="29" name="Group 28"/>
          <p:cNvGrpSpPr/>
          <p:nvPr/>
        </p:nvGrpSpPr>
        <p:grpSpPr>
          <a:xfrm>
            <a:off x="3200400" y="1981200"/>
            <a:ext cx="914400" cy="381000"/>
            <a:chOff x="3200400" y="1981200"/>
            <a:chExt cx="914400" cy="381000"/>
          </a:xfrm>
        </p:grpSpPr>
        <p:cxnSp>
          <p:nvCxnSpPr>
            <p:cNvPr id="12" name="Straight Arrow Connector 11"/>
            <p:cNvCxnSpPr/>
            <p:nvPr/>
          </p:nvCxnSpPr>
          <p:spPr>
            <a:xfrm rot="5400000">
              <a:off x="3200400" y="21336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29000" y="1981200"/>
              <a:ext cx="685800" cy="369332"/>
            </a:xfrm>
            <a:prstGeom prst="rect">
              <a:avLst/>
            </a:prstGeom>
            <a:noFill/>
          </p:spPr>
          <p:txBody>
            <a:bodyPr wrap="square" rtlCol="0">
              <a:spAutoFit/>
            </a:bodyPr>
            <a:lstStyle/>
            <a:p>
              <a:r>
                <a:rPr lang="en-US" dirty="0" smtClean="0"/>
                <a:t>OBS1</a:t>
              </a:r>
              <a:endParaRPr lang="en-US" dirty="0"/>
            </a:p>
          </p:txBody>
        </p:sp>
      </p:grpSp>
      <p:cxnSp>
        <p:nvCxnSpPr>
          <p:cNvPr id="15" name="Straight Arrow Connector 14"/>
          <p:cNvCxnSpPr/>
          <p:nvPr/>
        </p:nvCxnSpPr>
        <p:spPr>
          <a:xfrm rot="5400000">
            <a:off x="3238500" y="3086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00450" y="2621280"/>
            <a:ext cx="685800" cy="369332"/>
          </a:xfrm>
          <a:prstGeom prst="rect">
            <a:avLst/>
          </a:prstGeom>
          <a:noFill/>
        </p:spPr>
        <p:txBody>
          <a:bodyPr wrap="square" rtlCol="0">
            <a:spAutoFit/>
          </a:bodyPr>
          <a:lstStyle/>
          <a:p>
            <a:r>
              <a:rPr lang="en-US" dirty="0" smtClean="0"/>
              <a:t>OBS2</a:t>
            </a:r>
            <a:endParaRPr lang="en-US" dirty="0"/>
          </a:p>
        </p:txBody>
      </p:sp>
      <p:grpSp>
        <p:nvGrpSpPr>
          <p:cNvPr id="25" name="Group 24"/>
          <p:cNvGrpSpPr/>
          <p:nvPr/>
        </p:nvGrpSpPr>
        <p:grpSpPr>
          <a:xfrm>
            <a:off x="1752600" y="1809750"/>
            <a:ext cx="1066800" cy="338554"/>
            <a:chOff x="1752600" y="1809750"/>
            <a:chExt cx="1066800" cy="338554"/>
          </a:xfrm>
        </p:grpSpPr>
        <p:cxnSp>
          <p:nvCxnSpPr>
            <p:cNvPr id="18" name="Straight Arrow Connector 17"/>
            <p:cNvCxnSpPr/>
            <p:nvPr/>
          </p:nvCxnSpPr>
          <p:spPr>
            <a:xfrm>
              <a:off x="2362200" y="1981200"/>
              <a:ext cx="4572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52600" y="1809750"/>
              <a:ext cx="762000" cy="338554"/>
            </a:xfrm>
            <a:prstGeom prst="rect">
              <a:avLst/>
            </a:prstGeom>
            <a:noFill/>
          </p:spPr>
          <p:txBody>
            <a:bodyPr wrap="square" rtlCol="0">
              <a:spAutoFit/>
            </a:bodyPr>
            <a:lstStyle/>
            <a:p>
              <a:r>
                <a:rPr lang="en-US" sz="1600" dirty="0" smtClean="0"/>
                <a:t>MOD1</a:t>
              </a:r>
              <a:endParaRPr lang="en-US" sz="1600" dirty="0"/>
            </a:p>
          </p:txBody>
        </p:sp>
      </p:grpSp>
      <p:cxnSp>
        <p:nvCxnSpPr>
          <p:cNvPr id="22" name="Straight Arrow Connector 21"/>
          <p:cNvCxnSpPr/>
          <p:nvPr/>
        </p:nvCxnSpPr>
        <p:spPr>
          <a:xfrm>
            <a:off x="1981200" y="3505200"/>
            <a:ext cx="632460" cy="131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38250" y="3318510"/>
            <a:ext cx="762000" cy="338554"/>
          </a:xfrm>
          <a:prstGeom prst="rect">
            <a:avLst/>
          </a:prstGeom>
          <a:noFill/>
        </p:spPr>
        <p:txBody>
          <a:bodyPr wrap="square" rtlCol="0">
            <a:spAutoFit/>
          </a:bodyPr>
          <a:lstStyle/>
          <a:p>
            <a:r>
              <a:rPr lang="en-US" sz="1600" dirty="0" smtClean="0"/>
              <a:t>MOD2</a:t>
            </a:r>
            <a:endParaRPr lang="en-US" sz="1600" dirty="0"/>
          </a:p>
        </p:txBody>
      </p:sp>
      <p:grpSp>
        <p:nvGrpSpPr>
          <p:cNvPr id="26" name="Group 25"/>
          <p:cNvGrpSpPr/>
          <p:nvPr/>
        </p:nvGrpSpPr>
        <p:grpSpPr>
          <a:xfrm>
            <a:off x="5707380" y="1752600"/>
            <a:ext cx="1066800" cy="338554"/>
            <a:chOff x="1752600" y="1809750"/>
            <a:chExt cx="1066800" cy="338554"/>
          </a:xfrm>
        </p:grpSpPr>
        <p:cxnSp>
          <p:nvCxnSpPr>
            <p:cNvPr id="27" name="Straight Arrow Connector 26"/>
            <p:cNvCxnSpPr/>
            <p:nvPr/>
          </p:nvCxnSpPr>
          <p:spPr>
            <a:xfrm>
              <a:off x="2362200" y="1981200"/>
              <a:ext cx="4572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52600" y="1809750"/>
              <a:ext cx="762000" cy="338554"/>
            </a:xfrm>
            <a:prstGeom prst="rect">
              <a:avLst/>
            </a:prstGeom>
            <a:noFill/>
          </p:spPr>
          <p:txBody>
            <a:bodyPr wrap="square" rtlCol="0">
              <a:spAutoFit/>
            </a:bodyPr>
            <a:lstStyle/>
            <a:p>
              <a:r>
                <a:rPr lang="en-US" sz="1600" dirty="0" smtClean="0"/>
                <a:t>MOD1</a:t>
              </a:r>
              <a:endParaRPr lang="en-US" sz="1600" dirty="0"/>
            </a:p>
          </p:txBody>
        </p:sp>
      </p:grpSp>
      <p:grpSp>
        <p:nvGrpSpPr>
          <p:cNvPr id="30" name="Group 29"/>
          <p:cNvGrpSpPr/>
          <p:nvPr/>
        </p:nvGrpSpPr>
        <p:grpSpPr>
          <a:xfrm>
            <a:off x="6858000" y="2552700"/>
            <a:ext cx="1177290" cy="369332"/>
            <a:chOff x="2937510" y="1981200"/>
            <a:chExt cx="1177290" cy="369332"/>
          </a:xfrm>
        </p:grpSpPr>
        <p:cxnSp>
          <p:nvCxnSpPr>
            <p:cNvPr id="31" name="Straight Arrow Connector 30"/>
            <p:cNvCxnSpPr>
              <a:stCxn id="32" idx="1"/>
            </p:cNvCxnSpPr>
            <p:nvPr/>
          </p:nvCxnSpPr>
          <p:spPr>
            <a:xfrm rot="10800000" flipV="1">
              <a:off x="2937510" y="2165866"/>
              <a:ext cx="491490"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29000" y="1981200"/>
              <a:ext cx="685800" cy="369332"/>
            </a:xfrm>
            <a:prstGeom prst="rect">
              <a:avLst/>
            </a:prstGeom>
            <a:noFill/>
          </p:spPr>
          <p:txBody>
            <a:bodyPr wrap="square" rtlCol="0">
              <a:spAutoFit/>
            </a:bodyPr>
            <a:lstStyle/>
            <a:p>
              <a:r>
                <a:rPr lang="en-US" dirty="0" smtClean="0"/>
                <a:t>OBS1</a:t>
              </a:r>
              <a:endParaRPr lang="en-US" dirty="0"/>
            </a:p>
          </p:txBody>
        </p:sp>
      </p:grpSp>
      <p:cxnSp>
        <p:nvCxnSpPr>
          <p:cNvPr id="34" name="Straight Arrow Connector 33"/>
          <p:cNvCxnSpPr/>
          <p:nvPr/>
        </p:nvCxnSpPr>
        <p:spPr>
          <a:xfrm rot="10800000" flipV="1">
            <a:off x="7018020" y="2209800"/>
            <a:ext cx="373380" cy="198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246620" y="2026920"/>
            <a:ext cx="685800" cy="369332"/>
          </a:xfrm>
          <a:prstGeom prst="rect">
            <a:avLst/>
          </a:prstGeom>
          <a:noFill/>
        </p:spPr>
        <p:txBody>
          <a:bodyPr wrap="square" rtlCol="0">
            <a:spAutoFit/>
          </a:bodyPr>
          <a:lstStyle/>
          <a:p>
            <a:r>
              <a:rPr lang="en-US" dirty="0" smtClean="0"/>
              <a:t>OBS2</a:t>
            </a:r>
            <a:endParaRPr lang="en-US" dirty="0"/>
          </a:p>
        </p:txBody>
      </p:sp>
      <p:cxnSp>
        <p:nvCxnSpPr>
          <p:cNvPr id="37" name="Straight Arrow Connector 36"/>
          <p:cNvCxnSpPr/>
          <p:nvPr/>
        </p:nvCxnSpPr>
        <p:spPr>
          <a:xfrm flipV="1">
            <a:off x="6096000" y="2438400"/>
            <a:ext cx="6096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86400" y="2743200"/>
            <a:ext cx="762000" cy="338554"/>
          </a:xfrm>
          <a:prstGeom prst="rect">
            <a:avLst/>
          </a:prstGeom>
          <a:noFill/>
        </p:spPr>
        <p:txBody>
          <a:bodyPr wrap="square" rtlCol="0">
            <a:spAutoFit/>
          </a:bodyPr>
          <a:lstStyle/>
          <a:p>
            <a:r>
              <a:rPr lang="en-US" sz="1600" dirty="0" smtClean="0"/>
              <a:t>MOD2</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74638"/>
            <a:ext cx="8610600" cy="1143000"/>
          </a:xfrm>
        </p:spPr>
        <p:txBody>
          <a:bodyPr>
            <a:normAutofit/>
          </a:bodyPr>
          <a:lstStyle/>
          <a:p>
            <a:r>
              <a:rPr lang="en-US" sz="2400" dirty="0" smtClean="0"/>
              <a:t>Time series of daily </a:t>
            </a:r>
            <a:r>
              <a:rPr lang="en-US" sz="2400" dirty="0"/>
              <a:t>M</a:t>
            </a:r>
            <a:r>
              <a:rPr lang="en-US" sz="2400" dirty="0" smtClean="0"/>
              <a:t>ax. 8-hr O</a:t>
            </a:r>
            <a:r>
              <a:rPr lang="en-US" sz="2400" baseline="-25000" dirty="0" smtClean="0"/>
              <a:t>3</a:t>
            </a:r>
            <a:r>
              <a:rPr lang="en-US" sz="2400" dirty="0" smtClean="0"/>
              <a:t> at two sites which are located in the same 12km grid cell but different 4km grid cells</a:t>
            </a:r>
          </a:p>
        </p:txBody>
      </p:sp>
      <p:pic>
        <p:nvPicPr>
          <p:cNvPr id="4101" name="Picture 5"/>
          <p:cNvPicPr preferRelativeResize="0">
            <a:picLocks noChangeArrowheads="1"/>
          </p:cNvPicPr>
          <p:nvPr/>
        </p:nvPicPr>
        <p:blipFill>
          <a:blip r:embed="rId2" cstate="print"/>
          <a:srcRect/>
          <a:stretch>
            <a:fillRect/>
          </a:stretch>
        </p:blipFill>
        <p:spPr bwMode="auto">
          <a:xfrm>
            <a:off x="4648200" y="1447800"/>
            <a:ext cx="3803904" cy="49530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cstate="print"/>
          <a:srcRect/>
          <a:stretch>
            <a:fillRect/>
          </a:stretch>
        </p:blipFill>
        <p:spPr bwMode="auto">
          <a:xfrm>
            <a:off x="457200" y="1325913"/>
            <a:ext cx="3951318" cy="51358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715962"/>
          </a:xfrm>
        </p:spPr>
        <p:txBody>
          <a:bodyPr rtlCol="0">
            <a:normAutofit/>
          </a:bodyPr>
          <a:lstStyle/>
          <a:p>
            <a:pPr fontAlgn="auto">
              <a:spcAft>
                <a:spcPts val="0"/>
              </a:spcAft>
              <a:defRPr/>
            </a:pPr>
            <a:r>
              <a:rPr lang="en-US" sz="2400" dirty="0" smtClean="0"/>
              <a:t>The best-matching rate in the neighboring grid cells (hourly O</a:t>
            </a:r>
            <a:r>
              <a:rPr lang="en-US" sz="2400" baseline="-25000" dirty="0" smtClean="0"/>
              <a:t>3</a:t>
            </a:r>
            <a:r>
              <a:rPr lang="en-US" sz="2400" dirty="0" smtClean="0"/>
              <a:t>) </a:t>
            </a:r>
          </a:p>
        </p:txBody>
      </p:sp>
      <p:pic>
        <p:nvPicPr>
          <p:cNvPr id="5123" name="Picture 2" descr="HoustonCellsCenter.gif"/>
          <p:cNvPicPr>
            <a:picLocks noChangeAspect="1"/>
          </p:cNvPicPr>
          <p:nvPr/>
        </p:nvPicPr>
        <p:blipFill>
          <a:blip r:embed="rId3" cstate="print"/>
          <a:srcRect t="10123" r="6799"/>
          <a:stretch>
            <a:fillRect/>
          </a:stretch>
        </p:blipFill>
        <p:spPr bwMode="auto">
          <a:xfrm>
            <a:off x="3733800" y="838200"/>
            <a:ext cx="5255419" cy="4705588"/>
          </a:xfrm>
          <a:prstGeom prst="rect">
            <a:avLst/>
          </a:prstGeom>
          <a:noFill/>
          <a:ln w="9525">
            <a:noFill/>
            <a:miter lim="800000"/>
            <a:headEnd/>
            <a:tailEnd/>
          </a:ln>
        </p:spPr>
      </p:pic>
      <p:sp>
        <p:nvSpPr>
          <p:cNvPr id="4" name="TextBox 3"/>
          <p:cNvSpPr txBox="1"/>
          <p:nvPr/>
        </p:nvSpPr>
        <p:spPr>
          <a:xfrm>
            <a:off x="304800" y="1308080"/>
            <a:ext cx="3048000" cy="3693319"/>
          </a:xfrm>
          <a:prstGeom prst="rect">
            <a:avLst/>
          </a:prstGeom>
          <a:noFill/>
        </p:spPr>
        <p:txBody>
          <a:bodyPr wrap="square" rtlCol="0">
            <a:spAutoFit/>
          </a:bodyPr>
          <a:lstStyle/>
          <a:p>
            <a:r>
              <a:rPr lang="en-US" dirty="0" smtClean="0"/>
              <a:t>The best-match is one of the simulated values that is closest to an observation at a site from the neighboring grid cells surrounding the site;  the best-matching rate (BMR) at one grid cell is the total best-matching points  located at this grid cell divided by the total number of observed data points at the site. </a:t>
            </a:r>
          </a:p>
          <a:p>
            <a:endParaRPr lang="en-US" dirty="0"/>
          </a:p>
          <a:p>
            <a:r>
              <a:rPr lang="en-US" dirty="0" smtClean="0"/>
              <a:t>Mathematically:</a:t>
            </a:r>
            <a:endParaRPr lang="en-US" dirty="0"/>
          </a:p>
        </p:txBody>
      </p:sp>
      <p:sp>
        <p:nvSpPr>
          <p:cNvPr id="61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7" name="Object 3"/>
          <p:cNvGraphicFramePr>
            <a:graphicFrameLocks noChangeAspect="1"/>
          </p:cNvGraphicFramePr>
          <p:nvPr/>
        </p:nvGraphicFramePr>
        <p:xfrm>
          <a:off x="304800" y="5029200"/>
          <a:ext cx="3352800" cy="838200"/>
        </p:xfrm>
        <a:graphic>
          <a:graphicData uri="http://schemas.openxmlformats.org/presentationml/2006/ole">
            <p:oleObj spid="_x0000_s6147" name="Equation" r:id="rId4" imgW="2527200" imgH="634680" progId="Equation.3">
              <p:embed/>
            </p:oleObj>
          </a:graphicData>
        </a:graphic>
      </p:graphicFrame>
      <p:sp>
        <p:nvSpPr>
          <p:cNvPr id="8" name="TextBox 7"/>
          <p:cNvSpPr txBox="1"/>
          <p:nvPr/>
        </p:nvSpPr>
        <p:spPr>
          <a:xfrm>
            <a:off x="152400" y="5934670"/>
            <a:ext cx="8458200" cy="830997"/>
          </a:xfrm>
          <a:prstGeom prst="rect">
            <a:avLst/>
          </a:prstGeom>
          <a:noFill/>
        </p:spPr>
        <p:txBody>
          <a:bodyPr wrap="square" rtlCol="0">
            <a:spAutoFit/>
          </a:bodyPr>
          <a:lstStyle/>
          <a:p>
            <a:r>
              <a:rPr lang="en-US" sz="1600" b="1" dirty="0" smtClean="0"/>
              <a:t>where BMR(</a:t>
            </a:r>
            <a:r>
              <a:rPr lang="en-US" sz="1600" b="1" dirty="0" err="1" smtClean="0"/>
              <a:t>i</a:t>
            </a:r>
            <a:r>
              <a:rPr lang="en-US" sz="1600" b="1" dirty="0" smtClean="0"/>
              <a:t>), the best-matching rate at cell (</a:t>
            </a:r>
            <a:r>
              <a:rPr lang="en-US" sz="1600" b="1" dirty="0" err="1" smtClean="0"/>
              <a:t>i</a:t>
            </a:r>
            <a:r>
              <a:rPr lang="en-US" sz="1600" b="1" dirty="0" smtClean="0"/>
              <a:t>), </a:t>
            </a:r>
            <a:r>
              <a:rPr lang="en-US" sz="1600" b="1" dirty="0" err="1" smtClean="0"/>
              <a:t>i</a:t>
            </a:r>
            <a:r>
              <a:rPr lang="en-US" sz="1600" b="1" dirty="0" smtClean="0"/>
              <a:t>=1,9; NP</a:t>
            </a:r>
            <a:r>
              <a:rPr lang="en-US" sz="1600" b="1" baseline="-25000" dirty="0" smtClean="0"/>
              <a:t>i</a:t>
            </a:r>
            <a:r>
              <a:rPr lang="en-US" sz="1600" b="1" dirty="0" smtClean="0"/>
              <a:t>, best-matched points located at cell (</a:t>
            </a:r>
            <a:r>
              <a:rPr lang="en-US" sz="1600" b="1" dirty="0" err="1" smtClean="0"/>
              <a:t>i</a:t>
            </a:r>
            <a:r>
              <a:rPr lang="en-US" sz="1600" b="1" dirty="0" smtClean="0"/>
              <a:t>); O(j), an observation (j); M(</a:t>
            </a:r>
            <a:r>
              <a:rPr lang="en-US" sz="1600" b="1" dirty="0" err="1" smtClean="0"/>
              <a:t>i</a:t>
            </a:r>
            <a:r>
              <a:rPr lang="en-US" sz="1600" b="1" dirty="0" smtClean="0"/>
              <a:t>, j), the corresponding simulated value (j) at cell (</a:t>
            </a:r>
            <a:r>
              <a:rPr lang="en-US" sz="1600" b="1" dirty="0" err="1" smtClean="0"/>
              <a:t>i</a:t>
            </a:r>
            <a:r>
              <a:rPr lang="en-US" sz="1600" b="1" dirty="0" smtClean="0"/>
              <a:t>); N, the total number of observations</a:t>
            </a:r>
            <a:endParaRPr lang="en-US"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rtlCol="0">
            <a:normAutofit/>
          </a:bodyPr>
          <a:lstStyle/>
          <a:p>
            <a:pPr fontAlgn="auto">
              <a:spcAft>
                <a:spcPts val="0"/>
              </a:spcAft>
              <a:defRPr/>
            </a:pPr>
            <a:r>
              <a:rPr lang="en-US" sz="3200" dirty="0" smtClean="0"/>
              <a:t>The best-matching rate in the neighboring grid cells (Daily Max. 8-hr O</a:t>
            </a:r>
            <a:r>
              <a:rPr lang="en-US" sz="3200" baseline="-25000" dirty="0" smtClean="0"/>
              <a:t>3</a:t>
            </a:r>
            <a:r>
              <a:rPr lang="en-US" sz="3200" dirty="0" smtClean="0"/>
              <a:t>) </a:t>
            </a:r>
          </a:p>
        </p:txBody>
      </p:sp>
      <p:pic>
        <p:nvPicPr>
          <p:cNvPr id="4" name="Picture 3" descr="Mx8O3HoustonCells.gif"/>
          <p:cNvPicPr>
            <a:picLocks noChangeAspect="1"/>
          </p:cNvPicPr>
          <p:nvPr/>
        </p:nvPicPr>
        <p:blipFill>
          <a:blip r:embed="rId2" cstate="print"/>
          <a:stretch>
            <a:fillRect/>
          </a:stretch>
        </p:blipFill>
        <p:spPr>
          <a:xfrm>
            <a:off x="3505200" y="1699004"/>
            <a:ext cx="5638800" cy="4168396"/>
          </a:xfrm>
          <a:prstGeom prst="rect">
            <a:avLst/>
          </a:prstGeom>
        </p:spPr>
      </p:pic>
      <p:sp>
        <p:nvSpPr>
          <p:cNvPr id="5" name="TextBox 4"/>
          <p:cNvSpPr txBox="1"/>
          <p:nvPr/>
        </p:nvSpPr>
        <p:spPr>
          <a:xfrm>
            <a:off x="152400" y="2514600"/>
            <a:ext cx="2971800" cy="2308324"/>
          </a:xfrm>
          <a:prstGeom prst="rect">
            <a:avLst/>
          </a:prstGeom>
          <a:noFill/>
        </p:spPr>
        <p:txBody>
          <a:bodyPr wrap="square" rtlCol="0">
            <a:spAutoFit/>
          </a:bodyPr>
          <a:lstStyle/>
          <a:p>
            <a:r>
              <a:rPr lang="en-US" dirty="0" smtClean="0"/>
              <a:t>At some sites,  the best-matching rate is dominantly higher at one grid cell than at other neighboring grid cells, that may suggest some subtle spatial configuration issues about emissions/meteorology inputs</a:t>
            </a:r>
            <a:r>
              <a:rPr lang="en-US" dirty="0"/>
              <a: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smtClean="0"/>
              <a:t>The diurnal variation at two sites which are located in the same 12km grid cell but different 4km grid cells for PM</a:t>
            </a:r>
            <a:r>
              <a:rPr lang="en-US" sz="2400" baseline="-25000" dirty="0" smtClean="0"/>
              <a:t>2.5</a:t>
            </a:r>
          </a:p>
        </p:txBody>
      </p:sp>
      <p:pic>
        <p:nvPicPr>
          <p:cNvPr id="3077" name="Picture 5"/>
          <p:cNvPicPr>
            <a:picLocks noChangeAspect="1" noChangeArrowheads="1"/>
          </p:cNvPicPr>
          <p:nvPr/>
        </p:nvPicPr>
        <p:blipFill>
          <a:blip r:embed="rId2" cstate="print"/>
          <a:srcRect/>
          <a:stretch>
            <a:fillRect/>
          </a:stretch>
        </p:blipFill>
        <p:spPr bwMode="auto">
          <a:xfrm>
            <a:off x="914400" y="1310640"/>
            <a:ext cx="3776424" cy="493776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4817781" y="1234440"/>
            <a:ext cx="3869019" cy="4937760"/>
          </a:xfrm>
          <a:prstGeom prst="rect">
            <a:avLst/>
          </a:prstGeom>
          <a:noFill/>
          <a:ln w="9525">
            <a:noFill/>
            <a:miter lim="800000"/>
            <a:headEnd/>
            <a:tailEnd/>
          </a:ln>
          <a:effectLst/>
        </p:spPr>
      </p:pic>
      <p:grpSp>
        <p:nvGrpSpPr>
          <p:cNvPr id="10" name="Group 9"/>
          <p:cNvGrpSpPr/>
          <p:nvPr/>
        </p:nvGrpSpPr>
        <p:grpSpPr>
          <a:xfrm>
            <a:off x="2895600" y="3429000"/>
            <a:ext cx="1066800" cy="338554"/>
            <a:chOff x="1752600" y="1809750"/>
            <a:chExt cx="1066800" cy="338554"/>
          </a:xfrm>
        </p:grpSpPr>
        <p:cxnSp>
          <p:nvCxnSpPr>
            <p:cNvPr id="11" name="Straight Arrow Connector 10"/>
            <p:cNvCxnSpPr/>
            <p:nvPr/>
          </p:nvCxnSpPr>
          <p:spPr>
            <a:xfrm>
              <a:off x="2362200" y="1981200"/>
              <a:ext cx="4572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52600" y="1809750"/>
              <a:ext cx="762000" cy="338554"/>
            </a:xfrm>
            <a:prstGeom prst="rect">
              <a:avLst/>
            </a:prstGeom>
            <a:noFill/>
          </p:spPr>
          <p:txBody>
            <a:bodyPr wrap="square" rtlCol="0">
              <a:spAutoFit/>
            </a:bodyPr>
            <a:lstStyle/>
            <a:p>
              <a:r>
                <a:rPr lang="en-US" sz="1600" dirty="0" smtClean="0"/>
                <a:t>MOD1</a:t>
              </a:r>
              <a:endParaRPr lang="en-US" sz="1600" dirty="0"/>
            </a:p>
          </p:txBody>
        </p:sp>
      </p:grpSp>
      <p:cxnSp>
        <p:nvCxnSpPr>
          <p:cNvPr id="14" name="Straight Arrow Connector 13"/>
          <p:cNvCxnSpPr/>
          <p:nvPr/>
        </p:nvCxnSpPr>
        <p:spPr>
          <a:xfrm rot="10800000" flipV="1">
            <a:off x="2438400" y="39624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95600" y="3810000"/>
            <a:ext cx="685800" cy="369332"/>
          </a:xfrm>
          <a:prstGeom prst="rect">
            <a:avLst/>
          </a:prstGeom>
          <a:noFill/>
        </p:spPr>
        <p:txBody>
          <a:bodyPr wrap="square" rtlCol="0">
            <a:spAutoFit/>
          </a:bodyPr>
          <a:lstStyle/>
          <a:p>
            <a:r>
              <a:rPr lang="en-US" dirty="0" smtClean="0"/>
              <a:t>OBS1</a:t>
            </a:r>
            <a:endParaRPr lang="en-US" dirty="0"/>
          </a:p>
        </p:txBody>
      </p:sp>
      <p:sp>
        <p:nvSpPr>
          <p:cNvPr id="17" name="TextBox 16"/>
          <p:cNvSpPr txBox="1"/>
          <p:nvPr/>
        </p:nvSpPr>
        <p:spPr>
          <a:xfrm>
            <a:off x="2716530" y="2758440"/>
            <a:ext cx="788670" cy="369332"/>
          </a:xfrm>
          <a:prstGeom prst="rect">
            <a:avLst/>
          </a:prstGeom>
          <a:noFill/>
        </p:spPr>
        <p:txBody>
          <a:bodyPr wrap="square" rtlCol="0">
            <a:spAutoFit/>
          </a:bodyPr>
          <a:lstStyle/>
          <a:p>
            <a:r>
              <a:rPr lang="en-US" dirty="0" smtClean="0"/>
              <a:t>MOD2</a:t>
            </a:r>
            <a:endParaRPr lang="en-US" dirty="0"/>
          </a:p>
        </p:txBody>
      </p:sp>
      <p:cxnSp>
        <p:nvCxnSpPr>
          <p:cNvPr id="19" name="Straight Arrow Connector 18"/>
          <p:cNvCxnSpPr/>
          <p:nvPr/>
        </p:nvCxnSpPr>
        <p:spPr>
          <a:xfrm rot="16200000" flipV="1">
            <a:off x="1943100" y="49911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rot="10800000">
            <a:off x="2362200" y="2819400"/>
            <a:ext cx="354330" cy="123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88280" y="3912870"/>
            <a:ext cx="685800" cy="369332"/>
          </a:xfrm>
          <a:prstGeom prst="rect">
            <a:avLst/>
          </a:prstGeom>
          <a:noFill/>
        </p:spPr>
        <p:txBody>
          <a:bodyPr wrap="square" rtlCol="0">
            <a:spAutoFit/>
          </a:bodyPr>
          <a:lstStyle/>
          <a:p>
            <a:r>
              <a:rPr lang="en-US" dirty="0" smtClean="0"/>
              <a:t>OBS2</a:t>
            </a:r>
            <a:endParaRPr lang="en-US" dirty="0"/>
          </a:p>
        </p:txBody>
      </p:sp>
      <p:cxnSp>
        <p:nvCxnSpPr>
          <p:cNvPr id="24" name="Straight Arrow Connector 23"/>
          <p:cNvCxnSpPr/>
          <p:nvPr/>
        </p:nvCxnSpPr>
        <p:spPr>
          <a:xfrm>
            <a:off x="5791200" y="42672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65020" y="5353050"/>
            <a:ext cx="685800" cy="369332"/>
          </a:xfrm>
          <a:prstGeom prst="rect">
            <a:avLst/>
          </a:prstGeom>
          <a:noFill/>
        </p:spPr>
        <p:txBody>
          <a:bodyPr wrap="square" rtlCol="0">
            <a:spAutoFit/>
          </a:bodyPr>
          <a:lstStyle/>
          <a:p>
            <a:r>
              <a:rPr lang="en-US" dirty="0" smtClean="0"/>
              <a:t>OBS2</a:t>
            </a:r>
            <a:endParaRPr lang="en-US" dirty="0"/>
          </a:p>
        </p:txBody>
      </p:sp>
      <p:sp>
        <p:nvSpPr>
          <p:cNvPr id="27" name="TextBox 26"/>
          <p:cNvSpPr txBox="1"/>
          <p:nvPr/>
        </p:nvSpPr>
        <p:spPr>
          <a:xfrm>
            <a:off x="6682740" y="4084320"/>
            <a:ext cx="685800" cy="369332"/>
          </a:xfrm>
          <a:prstGeom prst="rect">
            <a:avLst/>
          </a:prstGeom>
          <a:noFill/>
        </p:spPr>
        <p:txBody>
          <a:bodyPr wrap="square" rtlCol="0">
            <a:spAutoFit/>
          </a:bodyPr>
          <a:lstStyle/>
          <a:p>
            <a:r>
              <a:rPr lang="en-US" dirty="0" smtClean="0"/>
              <a:t>OBS1</a:t>
            </a:r>
            <a:endParaRPr lang="en-US" dirty="0"/>
          </a:p>
        </p:txBody>
      </p:sp>
      <p:cxnSp>
        <p:nvCxnSpPr>
          <p:cNvPr id="29" name="Straight Arrow Connector 28"/>
          <p:cNvCxnSpPr>
            <a:stCxn id="27" idx="2"/>
          </p:cNvCxnSpPr>
          <p:nvPr/>
        </p:nvCxnSpPr>
        <p:spPr>
          <a:xfrm rot="5400000">
            <a:off x="6273046" y="4657606"/>
            <a:ext cx="956548"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5600" y="2575560"/>
            <a:ext cx="788670" cy="369332"/>
          </a:xfrm>
          <a:prstGeom prst="rect">
            <a:avLst/>
          </a:prstGeom>
          <a:noFill/>
        </p:spPr>
        <p:txBody>
          <a:bodyPr wrap="square" rtlCol="0">
            <a:spAutoFit/>
          </a:bodyPr>
          <a:lstStyle/>
          <a:p>
            <a:r>
              <a:rPr lang="en-US" dirty="0" smtClean="0"/>
              <a:t>MOD2</a:t>
            </a:r>
            <a:endParaRPr lang="en-US" dirty="0"/>
          </a:p>
        </p:txBody>
      </p:sp>
      <p:cxnSp>
        <p:nvCxnSpPr>
          <p:cNvPr id="32" name="Straight Arrow Connector 31"/>
          <p:cNvCxnSpPr/>
          <p:nvPr/>
        </p:nvCxnSpPr>
        <p:spPr>
          <a:xfrm>
            <a:off x="7418070" y="2760226"/>
            <a:ext cx="354330" cy="135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25590" y="3238500"/>
            <a:ext cx="788670" cy="369332"/>
          </a:xfrm>
          <a:prstGeom prst="rect">
            <a:avLst/>
          </a:prstGeom>
          <a:noFill/>
        </p:spPr>
        <p:txBody>
          <a:bodyPr wrap="square" rtlCol="0">
            <a:spAutoFit/>
          </a:bodyPr>
          <a:lstStyle/>
          <a:p>
            <a:r>
              <a:rPr lang="en-US" dirty="0" smtClean="0"/>
              <a:t>MOD1</a:t>
            </a:r>
            <a:endParaRPr lang="en-US" dirty="0"/>
          </a:p>
        </p:txBody>
      </p:sp>
      <p:cxnSp>
        <p:nvCxnSpPr>
          <p:cNvPr id="38" name="Straight Arrow Connector 37"/>
          <p:cNvCxnSpPr>
            <a:stCxn id="36" idx="1"/>
          </p:cNvCxnSpPr>
          <p:nvPr/>
        </p:nvCxnSpPr>
        <p:spPr>
          <a:xfrm rot="10800000" flipV="1">
            <a:off x="6248400" y="3423166"/>
            <a:ext cx="377190"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295400"/>
            <a:ext cx="8382000" cy="5257800"/>
          </a:xfrm>
        </p:spPr>
        <p:txBody>
          <a:bodyPr>
            <a:normAutofit fontScale="85000" lnSpcReduction="20000"/>
          </a:bodyPr>
          <a:lstStyle/>
          <a:p>
            <a:r>
              <a:rPr lang="en-US" dirty="0" smtClean="0"/>
              <a:t>Significant differences between the observations at sites which are located in the same 12 km grid cell indicate that  it is necessary to perform model simulations using finer (4 km) resolutions over Houston </a:t>
            </a:r>
            <a:r>
              <a:rPr lang="en-US" dirty="0" err="1" smtClean="0"/>
              <a:t>airshed</a:t>
            </a:r>
            <a:endParaRPr lang="en-US" dirty="0" smtClean="0"/>
          </a:p>
          <a:p>
            <a:r>
              <a:rPr lang="en-US" dirty="0" smtClean="0"/>
              <a:t> The performance measures over the 4 km resolution may not be necessarily better than over the coarser (12 km) resolution; it may be even worse if it is evaluated using the traditional evaluation metrics based on paired </a:t>
            </a:r>
            <a:r>
              <a:rPr lang="en-US" dirty="0" err="1" smtClean="0"/>
              <a:t>obs</a:t>
            </a:r>
            <a:r>
              <a:rPr lang="en-US" dirty="0" smtClean="0"/>
              <a:t>-mod data</a:t>
            </a:r>
          </a:p>
          <a:p>
            <a:r>
              <a:rPr lang="en-US" dirty="0" smtClean="0"/>
              <a:t>The </a:t>
            </a:r>
            <a:r>
              <a:rPr lang="en-US" dirty="0" smtClean="0"/>
              <a:t>distributional analysis of species concentrations among the neighboring grid cells may shed light on the subtle configuring problems associated with meteorological and/or emissions inputs which can help improve future model simulations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295400"/>
            <a:ext cx="8382000" cy="5257800"/>
          </a:xfrm>
        </p:spPr>
        <p:txBody>
          <a:bodyPr>
            <a:normAutofit/>
          </a:bodyPr>
          <a:lstStyle/>
          <a:p>
            <a:r>
              <a:rPr lang="en-US" dirty="0" smtClean="0"/>
              <a:t>The </a:t>
            </a:r>
            <a:r>
              <a:rPr lang="en-US" dirty="0" smtClean="0"/>
              <a:t>finer resolution provides additional information which enables distribution and probability evaluations which are more suitable measures to gauge a model’s </a:t>
            </a:r>
            <a:r>
              <a:rPr lang="en-US" dirty="0" smtClean="0"/>
              <a:t>performance</a:t>
            </a:r>
          </a:p>
          <a:p>
            <a:r>
              <a:rPr lang="en-US" dirty="0" smtClean="0"/>
              <a:t>To properly evaluate a 12km simulation, we need to perform the 4km simulation, and use the subsequent information to assess the 12km model performance</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152400"/>
            <a:ext cx="8534400" cy="6553200"/>
          </a:xfrm>
          <a:prstGeom prst="rect">
            <a:avLst/>
          </a:prstGeom>
        </p:spPr>
        <p:txBody>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Acknowledgements</a:t>
            </a:r>
          </a:p>
          <a:p>
            <a:pPr marL="342900" marR="0" lvl="0" indent="-342900" algn="ctr" defTabSz="914400" rtl="0" eaLnBrk="1" fontAlgn="auto" latinLnBrk="0" hangingPunct="1">
              <a:lnSpc>
                <a:spcPct val="9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nSpc>
                <a:spcPct val="90000"/>
              </a:lnSpc>
              <a:spcBef>
                <a:spcPct val="20000"/>
              </a:spcBef>
              <a:defRPr/>
            </a:pPr>
            <a:r>
              <a:rPr kumimoji="0" lang="en-US" sz="2800" b="0" i="0" u="none" strike="noStrike" kern="1200" cap="none" spc="0" normalizeH="0" noProof="0" dirty="0" smtClean="0">
                <a:ln>
                  <a:noFill/>
                </a:ln>
                <a:solidFill>
                  <a:schemeClr val="tx1"/>
                </a:solidFill>
                <a:effectLst/>
                <a:uLnTx/>
                <a:uFillTx/>
                <a:latin typeface="+mn-lt"/>
                <a:ea typeface="+mn-ea"/>
                <a:cs typeface="+mn-cs"/>
              </a:rPr>
              <a:t>         David Wong, Sergey </a:t>
            </a:r>
            <a:r>
              <a:rPr kumimoji="0" lang="en-US" sz="2800" b="0" i="0" u="none" strike="noStrike" kern="1200" cap="none" spc="0" normalizeH="0" noProof="0" dirty="0" err="1" smtClean="0">
                <a:ln>
                  <a:noFill/>
                </a:ln>
                <a:solidFill>
                  <a:schemeClr val="tx1"/>
                </a:solidFill>
                <a:effectLst/>
                <a:uLnTx/>
                <a:uFillTx/>
                <a:latin typeface="+mn-lt"/>
                <a:ea typeface="+mn-ea"/>
                <a:cs typeface="+mn-cs"/>
              </a:rPr>
              <a:t>Napelenok</a:t>
            </a:r>
            <a:r>
              <a:rPr kumimoji="0" lang="en-US" sz="2800" b="0" i="0" u="none" strike="noStrike" kern="1200" cap="none" spc="0" normalizeH="0" noProof="0" dirty="0" smtClean="0">
                <a:ln>
                  <a:noFill/>
                </a:ln>
                <a:solidFill>
                  <a:schemeClr val="tx1"/>
                </a:solidFill>
                <a:effectLst/>
                <a:uLnTx/>
                <a:uFillTx/>
                <a:latin typeface="+mn-lt"/>
                <a:ea typeface="+mn-ea"/>
                <a:cs typeface="+mn-cs"/>
              </a:rPr>
              <a:t>, Shawn Roselle</a:t>
            </a:r>
            <a:r>
              <a:rPr lang="en-US" sz="2800" dirty="0" smtClean="0">
                <a:latin typeface="Calibri" pitchFamily="34" charset="0"/>
              </a:rPr>
              <a:t>, </a:t>
            </a:r>
            <a:r>
              <a:rPr lang="en-US" sz="2800" dirty="0">
                <a:latin typeface="Calibri" pitchFamily="34" charset="0"/>
              </a:rPr>
              <a:t>James </a:t>
            </a:r>
            <a:r>
              <a:rPr lang="en-US" sz="2800" dirty="0" err="1">
                <a:latin typeface="Calibri" pitchFamily="34" charset="0"/>
              </a:rPr>
              <a:t>Godowitch</a:t>
            </a:r>
            <a:r>
              <a:rPr lang="en-US" sz="2800" dirty="0">
                <a:latin typeface="Calibri" pitchFamily="34" charset="0"/>
              </a:rPr>
              <a:t>, ST </a:t>
            </a:r>
            <a:r>
              <a:rPr lang="en-US" sz="2800" dirty="0" err="1">
                <a:latin typeface="Calibri" pitchFamily="34" charset="0"/>
              </a:rPr>
              <a:t>Rao</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Disclaimer</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United States Environmental Protection Agency through its Office of Research and Development funded and managed the research described here. It has been subjected to Agency’s administrative review and approved for presentation.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47800" y="0"/>
            <a:ext cx="6172200" cy="762000"/>
          </a:xfrm>
        </p:spPr>
        <p:txBody>
          <a:bodyPr/>
          <a:lstStyle/>
          <a:p>
            <a:pPr eaLnBrk="1" hangingPunct="1"/>
            <a:r>
              <a:rPr lang="en-US" dirty="0" smtClean="0"/>
              <a:t>CMAQ modeling details</a:t>
            </a:r>
          </a:p>
        </p:txBody>
      </p:sp>
      <p:sp>
        <p:nvSpPr>
          <p:cNvPr id="4099" name="Rectangle 3"/>
          <p:cNvSpPr>
            <a:spLocks noGrp="1" noChangeArrowheads="1"/>
          </p:cNvSpPr>
          <p:nvPr>
            <p:ph type="body" idx="1"/>
          </p:nvPr>
        </p:nvSpPr>
        <p:spPr>
          <a:xfrm>
            <a:off x="304800" y="685800"/>
            <a:ext cx="8686800" cy="5715000"/>
          </a:xfrm>
        </p:spPr>
        <p:txBody>
          <a:bodyPr>
            <a:noAutofit/>
          </a:bodyPr>
          <a:lstStyle/>
          <a:p>
            <a:pPr marL="166688" indent="-166688">
              <a:lnSpc>
                <a:spcPct val="150000"/>
              </a:lnSpc>
              <a:buClr>
                <a:srgbClr val="00673E"/>
              </a:buClr>
              <a:buSzPct val="9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rPr>
              <a:t>Nested model runs using CMAQv4.7.1 with CB-05 chemistry</a:t>
            </a:r>
          </a:p>
          <a:p>
            <a:pPr marL="166688" indent="-166688">
              <a:lnSpc>
                <a:spcPct val="150000"/>
              </a:lnSpc>
              <a:buClr>
                <a:srgbClr val="00673E"/>
              </a:buClr>
              <a:buSzPct val="9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rPr>
              <a:t>Modeling domain </a:t>
            </a:r>
          </a:p>
          <a:p>
            <a:pPr marL="800100" lvl="1" indent="-342900">
              <a:lnSpc>
                <a:spcPct val="150000"/>
              </a:lnSpc>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sym typeface="Symbol" pitchFamily="18" charset="2"/>
              </a:rPr>
              <a:t>Large eastern US domain: 12-km grids </a:t>
            </a:r>
            <a:endParaRPr lang="en-US" sz="2200" dirty="0" smtClean="0">
              <a:solidFill>
                <a:srgbClr val="3333FF"/>
              </a:solidFill>
            </a:endParaRPr>
          </a:p>
          <a:p>
            <a:pPr marL="800100" lvl="1" indent="-342900">
              <a:lnSpc>
                <a:spcPct val="150000"/>
              </a:lnSpc>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rPr>
              <a:t>Nested Houston domain: 4-km grids </a:t>
            </a:r>
          </a:p>
          <a:p>
            <a:pPr marL="166688" indent="-166688">
              <a:lnSpc>
                <a:spcPct val="150000"/>
              </a:lnSpc>
              <a:buClr>
                <a:srgbClr val="00673E"/>
              </a:buClr>
              <a:buSzPct val="9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rPr>
              <a:t>Layer structure  </a:t>
            </a:r>
          </a:p>
          <a:p>
            <a:pPr marL="800100" lvl="1" indent="-342900">
              <a:lnSpc>
                <a:spcPct val="150000"/>
              </a:lnSpc>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sym typeface="Symbol" pitchFamily="18" charset="2"/>
              </a:rPr>
              <a:t>35 vertical layers with 20-m surface layer</a:t>
            </a:r>
            <a:r>
              <a:rPr lang="en-US" sz="2200" dirty="0" smtClean="0">
                <a:solidFill>
                  <a:srgbClr val="3333FF"/>
                </a:solidFill>
              </a:rPr>
              <a:t> </a:t>
            </a:r>
          </a:p>
          <a:p>
            <a:pPr marL="166688" indent="-166688">
              <a:lnSpc>
                <a:spcPct val="150000"/>
              </a:lnSpc>
              <a:buClr>
                <a:srgbClr val="00673E"/>
              </a:buClr>
              <a:buSzPct val="9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rPr>
              <a:t>WRF generated for meteorological fields </a:t>
            </a:r>
          </a:p>
          <a:p>
            <a:pPr marL="166688" indent="-166688">
              <a:lnSpc>
                <a:spcPct val="150000"/>
              </a:lnSpc>
              <a:buClr>
                <a:srgbClr val="00673E"/>
              </a:buClr>
              <a:buSzPct val="9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rPr>
              <a:t>Initial and Boundary conditions  </a:t>
            </a:r>
          </a:p>
          <a:p>
            <a:pPr marL="800100" lvl="1" indent="-342900">
              <a:lnSpc>
                <a:spcPct val="150000"/>
              </a:lnSpc>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sym typeface="Symbol" pitchFamily="18" charset="2"/>
              </a:rPr>
              <a:t>Large domain uses data from AQME II continental domain results </a:t>
            </a:r>
          </a:p>
          <a:p>
            <a:pPr marL="800100" lvl="1" indent="-342900">
              <a:lnSpc>
                <a:spcPct val="150000"/>
              </a:lnSpc>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3333FF"/>
                </a:solidFill>
                <a:sym typeface="Symbol" pitchFamily="18" charset="2"/>
              </a:rPr>
              <a:t>Small domain (4 km) uses results from the large domain (12 km)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0" y="76200"/>
            <a:ext cx="9144000" cy="381000"/>
          </a:xfrm>
        </p:spPr>
        <p:txBody>
          <a:bodyPr>
            <a:normAutofit fontScale="90000"/>
          </a:bodyPr>
          <a:lstStyle/>
          <a:p>
            <a:pPr eaLnBrk="1" hangingPunct="1"/>
            <a:r>
              <a:rPr lang="en-US" sz="2200" dirty="0" smtClean="0"/>
              <a:t>Modeling domains           </a:t>
            </a:r>
          </a:p>
        </p:txBody>
      </p:sp>
      <p:grpSp>
        <p:nvGrpSpPr>
          <p:cNvPr id="2" name="Group 15"/>
          <p:cNvGrpSpPr/>
          <p:nvPr/>
        </p:nvGrpSpPr>
        <p:grpSpPr>
          <a:xfrm>
            <a:off x="1695450" y="533400"/>
            <a:ext cx="7143750" cy="2362200"/>
            <a:chOff x="1695450" y="533400"/>
            <a:chExt cx="7143750" cy="2362200"/>
          </a:xfrm>
        </p:grpSpPr>
        <p:grpSp>
          <p:nvGrpSpPr>
            <p:cNvPr id="3" name="Group 8"/>
            <p:cNvGrpSpPr/>
            <p:nvPr/>
          </p:nvGrpSpPr>
          <p:grpSpPr>
            <a:xfrm>
              <a:off x="1695450" y="533400"/>
              <a:ext cx="3333750" cy="2362200"/>
              <a:chOff x="476250" y="631941"/>
              <a:chExt cx="3867150" cy="3124200"/>
            </a:xfrm>
          </p:grpSpPr>
          <p:pic>
            <p:nvPicPr>
              <p:cNvPr id="1026" name="Picture 2"/>
              <p:cNvPicPr>
                <a:picLocks noChangeAspect="1" noChangeArrowheads="1"/>
              </p:cNvPicPr>
              <p:nvPr/>
            </p:nvPicPr>
            <p:blipFill>
              <a:blip r:embed="rId2" cstate="print"/>
              <a:srcRect/>
              <a:stretch>
                <a:fillRect/>
              </a:stretch>
            </p:blipFill>
            <p:spPr bwMode="auto">
              <a:xfrm>
                <a:off x="476250" y="631941"/>
                <a:ext cx="3867150" cy="3124200"/>
              </a:xfrm>
              <a:prstGeom prst="rect">
                <a:avLst/>
              </a:prstGeom>
              <a:noFill/>
              <a:ln w="9525">
                <a:noFill/>
                <a:miter lim="800000"/>
                <a:headEnd/>
                <a:tailEnd/>
              </a:ln>
            </p:spPr>
          </p:pic>
          <p:sp>
            <p:nvSpPr>
              <p:cNvPr id="12" name="Rectangle 11"/>
              <p:cNvSpPr/>
              <p:nvPr/>
            </p:nvSpPr>
            <p:spPr>
              <a:xfrm>
                <a:off x="1676400" y="2566437"/>
                <a:ext cx="533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grpSp>
        <p:pic>
          <p:nvPicPr>
            <p:cNvPr id="1029" name="Picture 5"/>
            <p:cNvPicPr>
              <a:picLocks noChangeAspect="1" noChangeArrowheads="1"/>
            </p:cNvPicPr>
            <p:nvPr/>
          </p:nvPicPr>
          <p:blipFill>
            <a:blip r:embed="rId3" cstate="print"/>
            <a:srcRect/>
            <a:stretch>
              <a:fillRect/>
            </a:stretch>
          </p:blipFill>
          <p:spPr bwMode="auto">
            <a:xfrm>
              <a:off x="6629401" y="838200"/>
              <a:ext cx="2209799" cy="1993034"/>
            </a:xfrm>
            <a:prstGeom prst="rect">
              <a:avLst/>
            </a:prstGeom>
            <a:noFill/>
            <a:ln w="9525">
              <a:noFill/>
              <a:miter lim="800000"/>
              <a:headEnd/>
              <a:tailEnd/>
            </a:ln>
          </p:spPr>
        </p:pic>
        <p:cxnSp>
          <p:nvCxnSpPr>
            <p:cNvPr id="35" name="Straight Arrow Connector 34"/>
            <p:cNvCxnSpPr/>
            <p:nvPr/>
          </p:nvCxnSpPr>
          <p:spPr>
            <a:xfrm>
              <a:off x="3224048" y="2133600"/>
              <a:ext cx="3710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6" name="Rectangle 4"/>
          <p:cNvSpPr txBox="1">
            <a:spLocks noChangeArrowheads="1"/>
          </p:cNvSpPr>
          <p:nvPr/>
        </p:nvSpPr>
        <p:spPr bwMode="auto">
          <a:xfrm>
            <a:off x="152400" y="838200"/>
            <a:ext cx="1676400" cy="914400"/>
          </a:xfrm>
          <a:prstGeom prst="rect">
            <a:avLst/>
          </a:prstGeom>
          <a:noFill/>
          <a:ln w="9525">
            <a:noFill/>
            <a:miter lim="800000"/>
            <a:headEnd/>
            <a:tailEnd/>
          </a:ln>
        </p:spPr>
        <p:txBody>
          <a:bodyPr anchor="ctr"/>
          <a:lstStyle/>
          <a:p>
            <a:pPr>
              <a:defRPr/>
            </a:pPr>
            <a:r>
              <a:rPr lang="en-US" sz="1800" kern="0" dirty="0" smtClean="0">
                <a:solidFill>
                  <a:srgbClr val="0033CC"/>
                </a:solidFill>
                <a:latin typeface="+mj-lt"/>
                <a:ea typeface="+mj-ea"/>
                <a:cs typeface="+mj-cs"/>
              </a:rPr>
              <a:t>Large domain with 12-km grid-cells  </a:t>
            </a:r>
            <a:endParaRPr lang="en-US" sz="1800" kern="0" dirty="0">
              <a:solidFill>
                <a:srgbClr val="0033CC"/>
              </a:solidFill>
              <a:latin typeface="+mj-lt"/>
              <a:ea typeface="+mj-ea"/>
              <a:cs typeface="+mj-cs"/>
            </a:endParaRPr>
          </a:p>
        </p:txBody>
      </p:sp>
      <p:sp>
        <p:nvSpPr>
          <p:cNvPr id="37" name="Rectangle 4"/>
          <p:cNvSpPr txBox="1">
            <a:spLocks noChangeArrowheads="1"/>
          </p:cNvSpPr>
          <p:nvPr/>
        </p:nvSpPr>
        <p:spPr bwMode="auto">
          <a:xfrm>
            <a:off x="6705600" y="228600"/>
            <a:ext cx="2209800" cy="685800"/>
          </a:xfrm>
          <a:prstGeom prst="rect">
            <a:avLst/>
          </a:prstGeom>
          <a:noFill/>
          <a:ln w="9525">
            <a:noFill/>
            <a:miter lim="800000"/>
            <a:headEnd/>
            <a:tailEnd/>
          </a:ln>
        </p:spPr>
        <p:txBody>
          <a:bodyPr anchor="ctr"/>
          <a:lstStyle/>
          <a:p>
            <a:pPr>
              <a:defRPr/>
            </a:pPr>
            <a:r>
              <a:rPr lang="en-US" sz="1800" kern="0" dirty="0" smtClean="0">
                <a:solidFill>
                  <a:srgbClr val="0033CC"/>
                </a:solidFill>
                <a:latin typeface="+mj-lt"/>
                <a:ea typeface="+mj-ea"/>
                <a:cs typeface="+mj-cs"/>
              </a:rPr>
              <a:t>Smaller domain </a:t>
            </a:r>
          </a:p>
          <a:p>
            <a:pPr>
              <a:defRPr/>
            </a:pPr>
            <a:r>
              <a:rPr lang="en-US" sz="1800" kern="0" dirty="0" smtClean="0">
                <a:solidFill>
                  <a:srgbClr val="0033CC"/>
                </a:solidFill>
                <a:latin typeface="+mj-lt"/>
                <a:ea typeface="+mj-ea"/>
                <a:cs typeface="+mj-cs"/>
              </a:rPr>
              <a:t>with 4-km grid-cells  </a:t>
            </a:r>
            <a:endParaRPr lang="en-US" sz="1800" kern="0" dirty="0">
              <a:solidFill>
                <a:srgbClr val="0033CC"/>
              </a:solidFill>
              <a:latin typeface="+mj-lt"/>
              <a:ea typeface="+mj-ea"/>
              <a:cs typeface="+mj-cs"/>
            </a:endParaRPr>
          </a:p>
        </p:txBody>
      </p:sp>
      <p:pic>
        <p:nvPicPr>
          <p:cNvPr id="13" name="Picture 1"/>
          <p:cNvPicPr>
            <a:picLocks noChangeAspect="1" noChangeArrowheads="1"/>
          </p:cNvPicPr>
          <p:nvPr/>
        </p:nvPicPr>
        <p:blipFill>
          <a:blip r:embed="rId4" cstate="print"/>
          <a:srcRect/>
          <a:stretch>
            <a:fillRect/>
          </a:stretch>
        </p:blipFill>
        <p:spPr bwMode="auto">
          <a:xfrm>
            <a:off x="2346222" y="2895600"/>
            <a:ext cx="4587978" cy="3378322"/>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2761343" y="6248400"/>
            <a:ext cx="3791857"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2400"/>
            <a:ext cx="9144000" cy="685800"/>
          </a:xfrm>
        </p:spPr>
        <p:txBody>
          <a:bodyPr/>
          <a:lstStyle/>
          <a:p>
            <a:pPr eaLnBrk="1" hangingPunct="1"/>
            <a:r>
              <a:rPr lang="en-US" sz="3600" smtClean="0"/>
              <a:t>Emissions </a:t>
            </a:r>
          </a:p>
        </p:txBody>
      </p:sp>
      <p:sp>
        <p:nvSpPr>
          <p:cNvPr id="5123" name="Rectangle 3"/>
          <p:cNvSpPr>
            <a:spLocks noGrp="1" noChangeArrowheads="1"/>
          </p:cNvSpPr>
          <p:nvPr>
            <p:ph type="body" idx="4294967295"/>
          </p:nvPr>
        </p:nvSpPr>
        <p:spPr>
          <a:xfrm>
            <a:off x="152400" y="990600"/>
            <a:ext cx="8991600" cy="5181600"/>
          </a:xfrm>
        </p:spPr>
        <p:txBody>
          <a:bodyPr/>
          <a:lstStyle/>
          <a:p>
            <a:pPr marL="342900" lvl="1" indent="-342900" eaLnBrk="1" hangingPunct="1">
              <a:lnSpc>
                <a:spcPct val="150000"/>
              </a:lnSpc>
              <a:spcBef>
                <a:spcPct val="0"/>
              </a:spcBef>
              <a:buFontTx/>
              <a:buChar char="•"/>
            </a:pPr>
            <a:r>
              <a:rPr lang="en-US" sz="2400" dirty="0" smtClean="0">
                <a:solidFill>
                  <a:srgbClr val="3333FF"/>
                </a:solidFill>
              </a:rPr>
              <a:t>Point sources in Texas for </a:t>
            </a:r>
            <a:r>
              <a:rPr lang="en-US" sz="2000" dirty="0" smtClean="0">
                <a:solidFill>
                  <a:srgbClr val="3333FF"/>
                </a:solidFill>
              </a:rPr>
              <a:t>VOC, NO</a:t>
            </a:r>
            <a:r>
              <a:rPr lang="en-US" sz="2000" baseline="-25000" dirty="0" smtClean="0">
                <a:solidFill>
                  <a:srgbClr val="3333FF"/>
                </a:solidFill>
              </a:rPr>
              <a:t>X</a:t>
            </a:r>
            <a:r>
              <a:rPr lang="en-US" sz="2000" dirty="0" smtClean="0">
                <a:solidFill>
                  <a:srgbClr val="3333FF"/>
                </a:solidFill>
              </a:rPr>
              <a:t>, CO - </a:t>
            </a:r>
            <a:r>
              <a:rPr lang="en-US" sz="2400" dirty="0" smtClean="0">
                <a:solidFill>
                  <a:srgbClr val="3333FF"/>
                </a:solidFill>
              </a:rPr>
              <a:t>specialized inventory</a:t>
            </a:r>
          </a:p>
          <a:p>
            <a:pPr eaLnBrk="1" hangingPunct="1">
              <a:lnSpc>
                <a:spcPct val="150000"/>
              </a:lnSpc>
              <a:spcBef>
                <a:spcPct val="0"/>
              </a:spcBef>
            </a:pPr>
            <a:r>
              <a:rPr lang="en-US" sz="2400" dirty="0" smtClean="0">
                <a:solidFill>
                  <a:srgbClr val="3333FF"/>
                </a:solidFill>
              </a:rPr>
              <a:t>Point sources in Texas for other pollutants - NEI 2005</a:t>
            </a:r>
          </a:p>
          <a:p>
            <a:pPr marL="342900" lvl="1" indent="-342900" eaLnBrk="1" hangingPunct="1">
              <a:lnSpc>
                <a:spcPct val="150000"/>
              </a:lnSpc>
              <a:spcBef>
                <a:spcPct val="0"/>
              </a:spcBef>
              <a:buFontTx/>
              <a:buChar char="•"/>
            </a:pPr>
            <a:r>
              <a:rPr lang="en-US" sz="2400" dirty="0" smtClean="0">
                <a:solidFill>
                  <a:srgbClr val="3333FF"/>
                </a:solidFill>
              </a:rPr>
              <a:t>Other sources in Texas for all pollutants </a:t>
            </a:r>
            <a:r>
              <a:rPr lang="en-US" sz="2000" dirty="0" smtClean="0">
                <a:solidFill>
                  <a:srgbClr val="3333FF"/>
                </a:solidFill>
              </a:rPr>
              <a:t>- </a:t>
            </a:r>
            <a:r>
              <a:rPr lang="en-US" sz="2400" dirty="0" smtClean="0">
                <a:solidFill>
                  <a:srgbClr val="3333FF"/>
                </a:solidFill>
              </a:rPr>
              <a:t>NEI 2005</a:t>
            </a:r>
          </a:p>
          <a:p>
            <a:pPr eaLnBrk="1" hangingPunct="1">
              <a:lnSpc>
                <a:spcPct val="150000"/>
              </a:lnSpc>
              <a:spcBef>
                <a:spcPct val="0"/>
              </a:spcBef>
            </a:pPr>
            <a:r>
              <a:rPr lang="en-US" sz="2400" dirty="0" smtClean="0">
                <a:solidFill>
                  <a:srgbClr val="3333FF"/>
                </a:solidFill>
              </a:rPr>
              <a:t>Sources outside Texas for all pollutants – NEI 2005</a:t>
            </a:r>
          </a:p>
          <a:p>
            <a:pPr eaLnBrk="1" hangingPunct="1">
              <a:lnSpc>
                <a:spcPct val="150000"/>
              </a:lnSpc>
              <a:spcBef>
                <a:spcPct val="0"/>
              </a:spcBef>
            </a:pPr>
            <a:r>
              <a:rPr lang="en-US" sz="2400" dirty="0" smtClean="0">
                <a:solidFill>
                  <a:srgbClr val="3333FF"/>
                </a:solidFill>
              </a:rPr>
              <a:t>Mobile sources were estimated using MOBILE6</a:t>
            </a:r>
          </a:p>
          <a:p>
            <a:pPr eaLnBrk="1" hangingPunct="1">
              <a:lnSpc>
                <a:spcPct val="150000"/>
              </a:lnSpc>
              <a:spcBef>
                <a:spcPct val="0"/>
              </a:spcBef>
            </a:pPr>
            <a:r>
              <a:rPr lang="en-US" sz="2400" dirty="0" smtClean="0">
                <a:solidFill>
                  <a:srgbClr val="3333FF"/>
                </a:solidFill>
              </a:rPr>
              <a:t>Biogenic sources were estimated using BEISv3.14 (off-line)</a:t>
            </a:r>
          </a:p>
          <a:p>
            <a:pPr eaLnBrk="1" hangingPunct="1">
              <a:lnSpc>
                <a:spcPct val="150000"/>
              </a:lnSpc>
              <a:spcBef>
                <a:spcPct val="0"/>
              </a:spcBef>
            </a:pPr>
            <a:r>
              <a:rPr lang="en-US" sz="2400" dirty="0" smtClean="0">
                <a:solidFill>
                  <a:srgbClr val="3333FF"/>
                </a:solidFill>
              </a:rPr>
              <a:t>Plume rise calculations for point sources are done in CMAQ</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Illustration of grid structure for analysis</a:t>
            </a:r>
            <a:endParaRPr lang="en-US" sz="3600" dirty="0"/>
          </a:p>
        </p:txBody>
      </p:sp>
      <p:graphicFrame>
        <p:nvGraphicFramePr>
          <p:cNvPr id="3" name="Table 2"/>
          <p:cNvGraphicFramePr>
            <a:graphicFrameLocks noGrp="1"/>
          </p:cNvGraphicFramePr>
          <p:nvPr/>
        </p:nvGraphicFramePr>
        <p:xfrm>
          <a:off x="3581400" y="1524000"/>
          <a:ext cx="5105400" cy="4038600"/>
        </p:xfrm>
        <a:graphic>
          <a:graphicData uri="http://schemas.openxmlformats.org/drawingml/2006/table">
            <a:tbl>
              <a:tblPr firstRow="1" bandRow="1">
                <a:tableStyleId>{5940675A-B579-460E-94D1-54222C63F5DA}</a:tableStyleId>
              </a:tblPr>
              <a:tblGrid>
                <a:gridCol w="1701800"/>
                <a:gridCol w="1701800"/>
                <a:gridCol w="1701800"/>
              </a:tblGrid>
              <a:tr h="1346200">
                <a:tc>
                  <a:txBody>
                    <a:bodyPr/>
                    <a:lstStyle/>
                    <a:p>
                      <a:r>
                        <a:rPr lang="en-US" dirty="0" smtClean="0"/>
                        <a:t>3</a:t>
                      </a:r>
                      <a:endParaRPr lang="en-US" dirty="0"/>
                    </a:p>
                  </a:txBody>
                  <a:tcPr/>
                </a:tc>
                <a:tc>
                  <a:txBody>
                    <a:bodyPr/>
                    <a:lstStyle/>
                    <a:p>
                      <a:r>
                        <a:rPr lang="en-US" dirty="0" smtClean="0"/>
                        <a:t>6</a:t>
                      </a:r>
                      <a:endParaRPr lang="en-US" dirty="0"/>
                    </a:p>
                  </a:txBody>
                  <a:tcPr/>
                </a:tc>
                <a:tc>
                  <a:txBody>
                    <a:bodyPr/>
                    <a:lstStyle/>
                    <a:p>
                      <a:r>
                        <a:rPr lang="en-US" dirty="0" smtClean="0"/>
                        <a:t>9</a:t>
                      </a:r>
                      <a:endParaRPr lang="en-US" dirty="0"/>
                    </a:p>
                  </a:txBody>
                  <a:tcPr/>
                </a:tc>
              </a:tr>
              <a:tr h="1346200">
                <a:tc>
                  <a:txBody>
                    <a:bodyPr/>
                    <a:lstStyle/>
                    <a:p>
                      <a:r>
                        <a:rPr lang="en-US" dirty="0" smtClean="0"/>
                        <a:t>2</a:t>
                      </a:r>
                      <a:endParaRPr lang="en-US" dirty="0"/>
                    </a:p>
                  </a:txBody>
                  <a:tcPr/>
                </a:tc>
                <a:tc>
                  <a:txBody>
                    <a:bodyPr/>
                    <a:lstStyle/>
                    <a:p>
                      <a:r>
                        <a:rPr lang="en-US" dirty="0" smtClean="0"/>
                        <a:t>5</a:t>
                      </a:r>
                      <a:endParaRPr lang="en-US" dirty="0"/>
                    </a:p>
                  </a:txBody>
                  <a:tcPr/>
                </a:tc>
                <a:tc>
                  <a:txBody>
                    <a:bodyPr/>
                    <a:lstStyle/>
                    <a:p>
                      <a:r>
                        <a:rPr lang="en-US" dirty="0" smtClean="0"/>
                        <a:t>8</a:t>
                      </a:r>
                      <a:endParaRPr lang="en-US" dirty="0"/>
                    </a:p>
                  </a:txBody>
                  <a:tcPr/>
                </a:tc>
              </a:tr>
              <a:tr h="1346200">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r>
            </a:tbl>
          </a:graphicData>
        </a:graphic>
      </p:graphicFrame>
      <p:sp>
        <p:nvSpPr>
          <p:cNvPr id="4" name="5-Point Star 3"/>
          <p:cNvSpPr/>
          <p:nvPr/>
        </p:nvSpPr>
        <p:spPr>
          <a:xfrm>
            <a:off x="5410200" y="3886200"/>
            <a:ext cx="206976" cy="2019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1295400"/>
            <a:ext cx="1828800" cy="369332"/>
          </a:xfrm>
          <a:prstGeom prst="rect">
            <a:avLst/>
          </a:prstGeom>
          <a:noFill/>
        </p:spPr>
        <p:txBody>
          <a:bodyPr wrap="square" rtlCol="0">
            <a:spAutoFit/>
          </a:bodyPr>
          <a:lstStyle/>
          <a:p>
            <a:r>
              <a:rPr lang="en-US" dirty="0" smtClean="0"/>
              <a:t>12 km grid cell</a:t>
            </a:r>
            <a:endParaRPr lang="en-US" dirty="0"/>
          </a:p>
        </p:txBody>
      </p:sp>
      <p:cxnSp>
        <p:nvCxnSpPr>
          <p:cNvPr id="7" name="Straight Arrow Connector 6"/>
          <p:cNvCxnSpPr/>
          <p:nvPr/>
        </p:nvCxnSpPr>
        <p:spPr>
          <a:xfrm>
            <a:off x="1981200" y="1524000"/>
            <a:ext cx="16002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4648200" y="6019800"/>
            <a:ext cx="2286000" cy="369332"/>
          </a:xfrm>
          <a:prstGeom prst="rect">
            <a:avLst/>
          </a:prstGeom>
          <a:noFill/>
        </p:spPr>
        <p:txBody>
          <a:bodyPr wrap="square" rtlCol="0">
            <a:spAutoFit/>
          </a:bodyPr>
          <a:lstStyle/>
          <a:p>
            <a:r>
              <a:rPr lang="en-US" dirty="0" smtClean="0"/>
              <a:t>Observation site</a:t>
            </a:r>
            <a:endParaRPr lang="en-US" dirty="0"/>
          </a:p>
        </p:txBody>
      </p:sp>
      <p:cxnSp>
        <p:nvCxnSpPr>
          <p:cNvPr id="11" name="Straight Arrow Connector 10"/>
          <p:cNvCxnSpPr/>
          <p:nvPr/>
        </p:nvCxnSpPr>
        <p:spPr>
          <a:xfrm rot="16200000" flipV="1">
            <a:off x="4686301" y="4914900"/>
            <a:ext cx="1905001" cy="3048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6858000" y="6096000"/>
            <a:ext cx="1600200" cy="369332"/>
          </a:xfrm>
          <a:prstGeom prst="rect">
            <a:avLst/>
          </a:prstGeom>
          <a:noFill/>
        </p:spPr>
        <p:txBody>
          <a:bodyPr wrap="square" rtlCol="0">
            <a:spAutoFit/>
          </a:bodyPr>
          <a:lstStyle/>
          <a:p>
            <a:r>
              <a:rPr lang="en-US" dirty="0" smtClean="0"/>
              <a:t>4 km grid cell</a:t>
            </a:r>
            <a:endParaRPr lang="en-US" dirty="0"/>
          </a:p>
        </p:txBody>
      </p:sp>
      <p:cxnSp>
        <p:nvCxnSpPr>
          <p:cNvPr id="14" name="Straight Arrow Connector 13"/>
          <p:cNvCxnSpPr/>
          <p:nvPr/>
        </p:nvCxnSpPr>
        <p:spPr>
          <a:xfrm rot="5400000" flipH="1" flipV="1">
            <a:off x="7048500" y="5372100"/>
            <a:ext cx="12192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304800" y="1905000"/>
            <a:ext cx="2895600" cy="5078313"/>
          </a:xfrm>
          <a:prstGeom prst="rect">
            <a:avLst/>
          </a:prstGeom>
          <a:noFill/>
        </p:spPr>
        <p:txBody>
          <a:bodyPr wrap="square" rtlCol="0">
            <a:spAutoFit/>
          </a:bodyPr>
          <a:lstStyle/>
          <a:p>
            <a:r>
              <a:rPr lang="en-US" dirty="0" smtClean="0"/>
              <a:t>Each 12-km grid cell contains 9 4-km grid cells. The neighboring grid cells mentioned in this presentation include all the 9 grid cells surrounding an observation site. </a:t>
            </a:r>
          </a:p>
          <a:p>
            <a:endParaRPr lang="en-US" dirty="0" smtClean="0"/>
          </a:p>
          <a:p>
            <a:r>
              <a:rPr lang="en-US" dirty="0" smtClean="0"/>
              <a:t>For traditional evaluation:</a:t>
            </a:r>
          </a:p>
          <a:p>
            <a:r>
              <a:rPr lang="en-US" dirty="0" smtClean="0"/>
              <a:t>OBS                 MOD (12-km)</a:t>
            </a:r>
          </a:p>
          <a:p>
            <a:r>
              <a:rPr lang="en-US" dirty="0" smtClean="0"/>
              <a:t>or</a:t>
            </a:r>
          </a:p>
          <a:p>
            <a:r>
              <a:rPr lang="en-US" dirty="0" smtClean="0"/>
              <a:t>OBS                 MOD (4-km)</a:t>
            </a:r>
          </a:p>
          <a:p>
            <a:endParaRPr lang="en-US" dirty="0" smtClean="0"/>
          </a:p>
          <a:p>
            <a:r>
              <a:rPr lang="en-US" dirty="0" smtClean="0"/>
              <a:t>In this analysis:</a:t>
            </a:r>
          </a:p>
          <a:p>
            <a:r>
              <a:rPr lang="en-US" dirty="0" smtClean="0"/>
              <a:t>OBS                 All neighboring cells</a:t>
            </a:r>
          </a:p>
          <a:p>
            <a:endParaRPr lang="en-US" dirty="0" smtClean="0"/>
          </a:p>
          <a:p>
            <a:endParaRPr lang="en-US" dirty="0"/>
          </a:p>
        </p:txBody>
      </p:sp>
      <p:grpSp>
        <p:nvGrpSpPr>
          <p:cNvPr id="41" name="Group 40"/>
          <p:cNvGrpSpPr/>
          <p:nvPr/>
        </p:nvGrpSpPr>
        <p:grpSpPr>
          <a:xfrm>
            <a:off x="4267200" y="2133600"/>
            <a:ext cx="3429000" cy="2846071"/>
            <a:chOff x="4267200" y="2133600"/>
            <a:chExt cx="3429000" cy="2846071"/>
          </a:xfrm>
        </p:grpSpPr>
        <p:cxnSp>
          <p:nvCxnSpPr>
            <p:cNvPr id="21" name="Straight Arrow Connector 20"/>
            <p:cNvCxnSpPr>
              <a:stCxn id="4" idx="4"/>
            </p:cNvCxnSpPr>
            <p:nvPr/>
          </p:nvCxnSpPr>
          <p:spPr>
            <a:xfrm flipV="1">
              <a:off x="5617176" y="2286000"/>
              <a:ext cx="2002824" cy="1677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953000" y="2895600"/>
              <a:ext cx="1676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0"/>
            </p:cNvCxnSpPr>
            <p:nvPr/>
          </p:nvCxnSpPr>
          <p:spPr>
            <a:xfrm rot="16200000" flipV="1">
              <a:off x="4128444" y="2500956"/>
              <a:ext cx="1752600" cy="101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4699944" y="3224856"/>
              <a:ext cx="304800" cy="1170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2"/>
            </p:cNvCxnSpPr>
            <p:nvPr/>
          </p:nvCxnSpPr>
          <p:spPr>
            <a:xfrm rot="5400000">
              <a:off x="4540330" y="4043600"/>
              <a:ext cx="864871" cy="953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3"/>
            </p:cNvCxnSpPr>
            <p:nvPr/>
          </p:nvCxnSpPr>
          <p:spPr>
            <a:xfrm rot="16200000" flipH="1">
              <a:off x="5421629" y="4244147"/>
              <a:ext cx="891542" cy="579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6280688" y="3335559"/>
              <a:ext cx="636270" cy="2042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4"/>
            </p:cNvCxnSpPr>
            <p:nvPr/>
          </p:nvCxnSpPr>
          <p:spPr>
            <a:xfrm flipV="1">
              <a:off x="5617176" y="3657600"/>
              <a:ext cx="2079024" cy="305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4"/>
            </p:cNvCxnSpPr>
            <p:nvPr/>
          </p:nvCxnSpPr>
          <p:spPr>
            <a:xfrm flipV="1">
              <a:off x="5617176" y="3657600"/>
              <a:ext cx="478824" cy="3057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53" name="Left-Right Arrow 52"/>
          <p:cNvSpPr/>
          <p:nvPr/>
        </p:nvSpPr>
        <p:spPr>
          <a:xfrm>
            <a:off x="914400" y="4572000"/>
            <a:ext cx="6096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 Arrow 53"/>
          <p:cNvSpPr/>
          <p:nvPr/>
        </p:nvSpPr>
        <p:spPr>
          <a:xfrm>
            <a:off x="914400" y="5105400"/>
            <a:ext cx="6096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948690" y="5928360"/>
            <a:ext cx="6096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304800" y="457200"/>
            <a:ext cx="8229600" cy="914400"/>
          </a:xfrm>
        </p:spPr>
        <p:txBody>
          <a:bodyPr>
            <a:normAutofit fontScale="90000"/>
          </a:bodyPr>
          <a:lstStyle/>
          <a:p>
            <a:r>
              <a:rPr lang="en-US" sz="2800" dirty="0" smtClean="0"/>
              <a:t>Stats for Daily Maximum 8-hr O</a:t>
            </a:r>
            <a:r>
              <a:rPr lang="en-US" sz="2800" baseline="-25000" dirty="0" smtClean="0"/>
              <a:t>3</a:t>
            </a:r>
            <a:r>
              <a:rPr lang="en-US" sz="2800" dirty="0" smtClean="0"/>
              <a:t> at All AQS Sites within 4km </a:t>
            </a:r>
            <a:r>
              <a:rPr lang="en-US" sz="2800" dirty="0"/>
              <a:t>D</a:t>
            </a:r>
            <a:r>
              <a:rPr lang="en-US" sz="2800" dirty="0" smtClean="0"/>
              <a:t>omain</a:t>
            </a:r>
            <a:br>
              <a:rPr lang="en-US" sz="2800" dirty="0" smtClean="0"/>
            </a:br>
            <a:endParaRPr lang="en-US" sz="2800" dirty="0" smtClean="0"/>
          </a:p>
        </p:txBody>
      </p:sp>
      <p:graphicFrame>
        <p:nvGraphicFramePr>
          <p:cNvPr id="5" name="Table 4"/>
          <p:cNvGraphicFramePr>
            <a:graphicFrameLocks noGrp="1"/>
          </p:cNvGraphicFramePr>
          <p:nvPr/>
        </p:nvGraphicFramePr>
        <p:xfrm>
          <a:off x="914400" y="1143000"/>
          <a:ext cx="7467600" cy="5334000"/>
        </p:xfrm>
        <a:graphic>
          <a:graphicData uri="http://schemas.openxmlformats.org/drawingml/2006/table">
            <a:tbl>
              <a:tblPr/>
              <a:tblGrid>
                <a:gridCol w="2229134"/>
                <a:gridCol w="1671851"/>
                <a:gridCol w="1560394"/>
                <a:gridCol w="2006221"/>
              </a:tblGrid>
              <a:tr h="1649557">
                <a:tc>
                  <a:txBody>
                    <a:bodyPr/>
                    <a:lstStyle/>
                    <a:p>
                      <a:pPr marL="0" marR="0" indent="0" algn="ctr">
                        <a:lnSpc>
                          <a:spcPct val="200000"/>
                        </a:lnSpc>
                      </a:pPr>
                      <a:r>
                        <a:rPr lang="en-US" sz="2400" b="1" dirty="0">
                          <a:latin typeface="+mj-lt"/>
                          <a:ea typeface="Calibri"/>
                          <a:cs typeface="Times New Roman"/>
                        </a:rPr>
                        <a:t>Metrics</a:t>
                      </a:r>
                      <a:endParaRPr lang="en-US" sz="24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pPr>
                      <a:r>
                        <a:rPr lang="en-US" sz="1800" b="1" baseline="0" dirty="0" smtClean="0">
                          <a:latin typeface="+mj-lt"/>
                          <a:ea typeface="Calibri"/>
                          <a:cs typeface="Times New Roman"/>
                        </a:rPr>
                        <a:t>Paired </a:t>
                      </a:r>
                      <a:r>
                        <a:rPr lang="en-US" sz="1800" b="1" dirty="0" smtClean="0">
                          <a:latin typeface="+mj-lt"/>
                          <a:ea typeface="Calibri"/>
                          <a:cs typeface="Times New Roman"/>
                        </a:rPr>
                        <a:t>(4km</a:t>
                      </a:r>
                      <a:r>
                        <a:rPr lang="en-US" sz="1800" b="1" dirty="0">
                          <a:latin typeface="+mj-lt"/>
                          <a:ea typeface="Calibri"/>
                          <a:cs typeface="Times New Roman"/>
                        </a:rPr>
                        <a:t>)</a:t>
                      </a:r>
                      <a:endParaRPr lang="en-US" sz="18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pPr>
                      <a:r>
                        <a:rPr lang="en-US" sz="1800" b="1" dirty="0" smtClean="0">
                          <a:latin typeface="+mj-lt"/>
                          <a:ea typeface="Calibri"/>
                          <a:cs typeface="Times New Roman"/>
                        </a:rPr>
                        <a:t>Paired (12km</a:t>
                      </a:r>
                      <a:r>
                        <a:rPr lang="en-US" sz="1800" b="1" dirty="0">
                          <a:latin typeface="+mj-lt"/>
                          <a:ea typeface="Calibri"/>
                          <a:cs typeface="Times New Roman"/>
                        </a:rPr>
                        <a:t>)</a:t>
                      </a:r>
                      <a:endParaRPr lang="en-US" sz="18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pPr>
                      <a:r>
                        <a:rPr lang="en-US" sz="1800" b="1" dirty="0" smtClean="0">
                          <a:latin typeface="+mj-lt"/>
                          <a:ea typeface="Calibri"/>
                          <a:cs typeface="Times New Roman"/>
                        </a:rPr>
                        <a:t>Best-Matching </a:t>
                      </a:r>
                      <a:r>
                        <a:rPr lang="en-US" sz="1800" b="1" dirty="0">
                          <a:latin typeface="+mj-lt"/>
                          <a:ea typeface="Calibri"/>
                          <a:cs typeface="Times New Roman"/>
                        </a:rPr>
                        <a:t>(</a:t>
                      </a:r>
                      <a:r>
                        <a:rPr lang="en-US" sz="1800" b="1" dirty="0" smtClean="0">
                          <a:latin typeface="+mj-lt"/>
                          <a:ea typeface="Calibri"/>
                          <a:cs typeface="Times New Roman"/>
                        </a:rPr>
                        <a:t>4km Neighboring</a:t>
                      </a:r>
                      <a:r>
                        <a:rPr lang="en-US" sz="1800" b="1" baseline="0" dirty="0" smtClean="0">
                          <a:latin typeface="+mj-lt"/>
                          <a:ea typeface="Calibri"/>
                          <a:cs typeface="Times New Roman"/>
                        </a:rPr>
                        <a:t> Cells</a:t>
                      </a:r>
                      <a:r>
                        <a:rPr lang="en-US" sz="1800" b="1" dirty="0" smtClean="0">
                          <a:latin typeface="+mj-lt"/>
                          <a:ea typeface="Calibri"/>
                          <a:cs typeface="Times New Roman"/>
                        </a:rPr>
                        <a:t>)</a:t>
                      </a:r>
                      <a:endParaRPr lang="en-US" sz="18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151">
                <a:tc>
                  <a:txBody>
                    <a:bodyPr/>
                    <a:lstStyle/>
                    <a:p>
                      <a:pPr marL="0" marR="0" indent="0" algn="l">
                        <a:lnSpc>
                          <a:spcPct val="200000"/>
                        </a:lnSpc>
                      </a:pPr>
                      <a:r>
                        <a:rPr lang="en-US" sz="2000" b="1" dirty="0" smtClean="0">
                          <a:latin typeface="Calibri"/>
                          <a:ea typeface="Calibri"/>
                          <a:cs typeface="Times New Roman"/>
                        </a:rPr>
                        <a:t>RMSE</a:t>
                      </a:r>
                      <a:r>
                        <a:rPr lang="en-US" sz="2000" b="1" baseline="0" dirty="0" smtClean="0">
                          <a:latin typeface="Calibri"/>
                          <a:ea typeface="Calibri"/>
                          <a:cs typeface="Times New Roman"/>
                        </a:rPr>
                        <a:t> </a:t>
                      </a:r>
                      <a:r>
                        <a:rPr lang="en-US" sz="2000" b="1" dirty="0" smtClean="0">
                          <a:latin typeface="Calibri"/>
                          <a:ea typeface="Calibri"/>
                          <a:cs typeface="Times New Roman"/>
                        </a:rPr>
                        <a:t>(ppb</a:t>
                      </a:r>
                      <a:r>
                        <a:rPr lang="en-US" sz="2000" b="1" dirty="0">
                          <a:latin typeface="Calibri"/>
                          <a:ea typeface="Calibri"/>
                          <a:cs typeface="Times New Roman"/>
                        </a:rPr>
                        <a:t>)</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15.65</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14.94</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11.62</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823">
                <a:tc>
                  <a:txBody>
                    <a:bodyPr/>
                    <a:lstStyle/>
                    <a:p>
                      <a:pPr marL="0" marR="0" indent="0" algn="l">
                        <a:lnSpc>
                          <a:spcPct val="200000"/>
                        </a:lnSpc>
                      </a:pPr>
                      <a:r>
                        <a:rPr lang="en-US" sz="2000" b="1" dirty="0">
                          <a:latin typeface="Calibri"/>
                          <a:ea typeface="Calibri"/>
                          <a:cs typeface="Times New Roman"/>
                        </a:rPr>
                        <a:t>NME (%)</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a:latin typeface="Calibri"/>
                          <a:ea typeface="Calibri"/>
                          <a:cs typeface="Times New Roman"/>
                        </a:rPr>
                        <a:t>25.36</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24.29</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17.63</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823">
                <a:tc>
                  <a:txBody>
                    <a:bodyPr/>
                    <a:lstStyle/>
                    <a:p>
                      <a:pPr marL="0" marR="0" indent="0" algn="l">
                        <a:lnSpc>
                          <a:spcPct val="200000"/>
                        </a:lnSpc>
                      </a:pPr>
                      <a:r>
                        <a:rPr lang="en-US" sz="2000" b="1" dirty="0">
                          <a:latin typeface="Calibri"/>
                          <a:ea typeface="Calibri"/>
                          <a:cs typeface="Times New Roman"/>
                        </a:rPr>
                        <a:t>MB (ppb)</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a:latin typeface="Calibri"/>
                          <a:ea typeface="Calibri"/>
                          <a:cs typeface="Times New Roman"/>
                        </a:rPr>
                        <a:t>1.86</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2.43</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1.32</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823">
                <a:tc>
                  <a:txBody>
                    <a:bodyPr/>
                    <a:lstStyle/>
                    <a:p>
                      <a:pPr marL="0" marR="0" indent="0" algn="l">
                        <a:lnSpc>
                          <a:spcPct val="200000"/>
                        </a:lnSpc>
                      </a:pPr>
                      <a:r>
                        <a:rPr lang="en-US" sz="2000" b="1" dirty="0">
                          <a:latin typeface="Calibri"/>
                          <a:ea typeface="Calibri"/>
                          <a:cs typeface="Times New Roman"/>
                        </a:rPr>
                        <a:t>NMB (%)</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a:latin typeface="Calibri"/>
                          <a:ea typeface="Calibri"/>
                          <a:cs typeface="Times New Roman"/>
                        </a:rPr>
                        <a:t>3.92</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5.13</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2.79</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823">
                <a:tc>
                  <a:txBody>
                    <a:bodyPr/>
                    <a:lstStyle/>
                    <a:p>
                      <a:pPr marL="0" marR="0" indent="0" algn="l">
                        <a:lnSpc>
                          <a:spcPct val="200000"/>
                        </a:lnSpc>
                      </a:pPr>
                      <a:r>
                        <a:rPr lang="en-US" sz="2000" b="1" dirty="0">
                          <a:latin typeface="Calibri"/>
                          <a:ea typeface="Calibri"/>
                          <a:cs typeface="Times New Roman"/>
                        </a:rPr>
                        <a:t>R</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0.55</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0.61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pPr>
                      <a:r>
                        <a:rPr lang="en-US" sz="2000" b="1" dirty="0">
                          <a:latin typeface="Calibri"/>
                          <a:ea typeface="Calibri"/>
                          <a:cs typeface="Times New Roman"/>
                        </a:rPr>
                        <a:t>0.76</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457200" y="0"/>
            <a:ext cx="8229600" cy="1143000"/>
          </a:xfrm>
        </p:spPr>
        <p:txBody>
          <a:bodyPr/>
          <a:lstStyle/>
          <a:p>
            <a:pPr eaLnBrk="1" hangingPunct="1"/>
            <a:r>
              <a:rPr lang="en-US" sz="3200" dirty="0" smtClean="0"/>
              <a:t>Average Diurnal Profile for AQS Houston Sites</a:t>
            </a:r>
          </a:p>
        </p:txBody>
      </p:sp>
      <p:pic>
        <p:nvPicPr>
          <p:cNvPr id="2050" name="Picture 2"/>
          <p:cNvPicPr>
            <a:picLocks noChangeAspect="1" noChangeArrowheads="1"/>
          </p:cNvPicPr>
          <p:nvPr/>
        </p:nvPicPr>
        <p:blipFill>
          <a:blip r:embed="rId2" cstate="print"/>
          <a:srcRect/>
          <a:stretch>
            <a:fillRect/>
          </a:stretch>
        </p:blipFill>
        <p:spPr bwMode="auto">
          <a:xfrm>
            <a:off x="3981450" y="1143000"/>
            <a:ext cx="4324350" cy="5324475"/>
          </a:xfrm>
          <a:prstGeom prst="rect">
            <a:avLst/>
          </a:prstGeom>
          <a:noFill/>
          <a:ln w="9525">
            <a:noFill/>
            <a:miter lim="800000"/>
            <a:headEnd/>
            <a:tailEnd/>
          </a:ln>
          <a:effectLst/>
        </p:spPr>
      </p:pic>
      <p:sp>
        <p:nvSpPr>
          <p:cNvPr id="5" name="TextBox 4"/>
          <p:cNvSpPr txBox="1"/>
          <p:nvPr/>
        </p:nvSpPr>
        <p:spPr>
          <a:xfrm>
            <a:off x="609600" y="1295400"/>
            <a:ext cx="2971800" cy="3416320"/>
          </a:xfrm>
          <a:prstGeom prst="rect">
            <a:avLst/>
          </a:prstGeom>
          <a:noFill/>
        </p:spPr>
        <p:txBody>
          <a:bodyPr wrap="square" rtlCol="0">
            <a:spAutoFit/>
          </a:bodyPr>
          <a:lstStyle/>
          <a:p>
            <a:pPr marL="342900" indent="-342900">
              <a:buAutoNum type="arabicPeriod"/>
            </a:pPr>
            <a:r>
              <a:rPr lang="en-US" dirty="0" smtClean="0"/>
              <a:t>Majority of the observed values are within the range of </a:t>
            </a:r>
            <a:r>
              <a:rPr lang="en-US" dirty="0" smtClean="0">
                <a:latin typeface="Calibri" pitchFamily="34" charset="0"/>
              </a:rPr>
              <a:t>mixing ratios simulated by the 4km grid cells (within a 12km grid cell).</a:t>
            </a:r>
            <a:endParaRPr lang="en-US" dirty="0" smtClean="0"/>
          </a:p>
          <a:p>
            <a:pPr marL="342900" indent="-342900">
              <a:buAutoNum type="arabicPeriod"/>
            </a:pPr>
            <a:r>
              <a:rPr lang="en-US" dirty="0" smtClean="0"/>
              <a:t>The simulated values over the 4km and 12km resolutions differ mostly  during nighttime. Daytime values are very similar and both overestimated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Time-series of Daily Max. 8-hr O</a:t>
            </a:r>
            <a:r>
              <a:rPr lang="en-US" baseline="-25000" dirty="0" smtClean="0"/>
              <a:t>3</a:t>
            </a:r>
            <a:r>
              <a:rPr lang="en-US" dirty="0" smtClean="0"/>
              <a:t> for AQS Houston sites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2514600" y="1743075"/>
            <a:ext cx="6477000" cy="4581525"/>
          </a:xfrm>
          <a:prstGeom prst="rect">
            <a:avLst/>
          </a:prstGeom>
          <a:noFill/>
          <a:ln w="9525">
            <a:noFill/>
            <a:miter lim="800000"/>
            <a:headEnd/>
            <a:tailEnd/>
          </a:ln>
          <a:effectLst/>
        </p:spPr>
      </p:pic>
      <p:sp>
        <p:nvSpPr>
          <p:cNvPr id="7" name="TextBox 6"/>
          <p:cNvSpPr txBox="1"/>
          <p:nvPr/>
        </p:nvSpPr>
        <p:spPr>
          <a:xfrm>
            <a:off x="0" y="1981200"/>
            <a:ext cx="2590800" cy="3139321"/>
          </a:xfrm>
          <a:prstGeom prst="rect">
            <a:avLst/>
          </a:prstGeom>
          <a:noFill/>
        </p:spPr>
        <p:txBody>
          <a:bodyPr wrap="square" rtlCol="0">
            <a:spAutoFit/>
          </a:bodyPr>
          <a:lstStyle/>
          <a:p>
            <a:pPr marL="342900" indent="-342900">
              <a:buAutoNum type="arabicPeriod"/>
            </a:pPr>
            <a:r>
              <a:rPr lang="en-US" dirty="0" smtClean="0">
                <a:latin typeface="Calibri" pitchFamily="34" charset="0"/>
              </a:rPr>
              <a:t>The simulated variability within a 12km grid </a:t>
            </a:r>
            <a:r>
              <a:rPr lang="en-US" dirty="0" smtClean="0"/>
              <a:t>can be as wide as 30 ppb with a mean value of 13 ppb.</a:t>
            </a:r>
          </a:p>
          <a:p>
            <a:pPr marL="342900" indent="-342900">
              <a:buAutoNum type="arabicPeriod"/>
            </a:pPr>
            <a:r>
              <a:rPr lang="en-US" dirty="0" smtClean="0"/>
              <a:t>About 1/3 of the observed daily max. 8-hr values are </a:t>
            </a:r>
            <a:r>
              <a:rPr lang="en-US" dirty="0" smtClean="0">
                <a:latin typeface="Calibri" pitchFamily="34" charset="0"/>
              </a:rPr>
              <a:t>within the range simulated with finer resolution.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 y="152400"/>
            <a:ext cx="8382000" cy="1143000"/>
          </a:xfrm>
        </p:spPr>
        <p:txBody>
          <a:bodyPr/>
          <a:lstStyle/>
          <a:p>
            <a:pPr eaLnBrk="1" hangingPunct="1"/>
            <a:r>
              <a:rPr lang="en-US" sz="3200" dirty="0" smtClean="0"/>
              <a:t>ECDF of Daily Max. 8-hr O</a:t>
            </a:r>
            <a:r>
              <a:rPr lang="en-US" sz="3200" baseline="-25000" dirty="0" smtClean="0"/>
              <a:t>3</a:t>
            </a:r>
            <a:r>
              <a:rPr lang="en-US" sz="3200" dirty="0" smtClean="0"/>
              <a:t> for AQS Houston Sites</a:t>
            </a:r>
          </a:p>
        </p:txBody>
      </p:sp>
      <p:pic>
        <p:nvPicPr>
          <p:cNvPr id="12291" name="Picture 2"/>
          <p:cNvPicPr>
            <a:picLocks noChangeAspect="1" noChangeArrowheads="1"/>
          </p:cNvPicPr>
          <p:nvPr/>
        </p:nvPicPr>
        <p:blipFill>
          <a:blip r:embed="rId2" cstate="print"/>
          <a:srcRect/>
          <a:stretch>
            <a:fillRect/>
          </a:stretch>
        </p:blipFill>
        <p:spPr bwMode="auto">
          <a:xfrm>
            <a:off x="3352800" y="1447800"/>
            <a:ext cx="5429250" cy="4748213"/>
          </a:xfrm>
          <a:prstGeom prst="rect">
            <a:avLst/>
          </a:prstGeom>
          <a:noFill/>
          <a:ln w="9525">
            <a:noFill/>
            <a:miter lim="800000"/>
            <a:headEnd/>
            <a:tailEnd/>
          </a:ln>
        </p:spPr>
      </p:pic>
      <p:sp>
        <p:nvSpPr>
          <p:cNvPr id="4" name="TextBox 3"/>
          <p:cNvSpPr txBox="1"/>
          <p:nvPr/>
        </p:nvSpPr>
        <p:spPr>
          <a:xfrm>
            <a:off x="533400" y="1371600"/>
            <a:ext cx="2667000" cy="4524315"/>
          </a:xfrm>
          <a:prstGeom prst="rect">
            <a:avLst/>
          </a:prstGeom>
          <a:noFill/>
        </p:spPr>
        <p:txBody>
          <a:bodyPr wrap="square" rtlCol="0">
            <a:spAutoFit/>
          </a:bodyPr>
          <a:lstStyle/>
          <a:p>
            <a:pPr marL="342900" indent="-342900">
              <a:buAutoNum type="arabicPeriod"/>
            </a:pPr>
            <a:r>
              <a:rPr lang="en-US" dirty="0" smtClean="0"/>
              <a:t>The observed daily  maximum 8-hr O</a:t>
            </a:r>
            <a:r>
              <a:rPr lang="en-US" baseline="-25000" dirty="0" smtClean="0"/>
              <a:t>3</a:t>
            </a:r>
            <a:r>
              <a:rPr lang="en-US" dirty="0" smtClean="0"/>
              <a:t> concentrations are within the distribution range constituted by the values from the neighboring cells.</a:t>
            </a:r>
          </a:p>
          <a:p>
            <a:pPr marL="342900" indent="-342900">
              <a:buAutoNum type="arabicPeriod"/>
            </a:pPr>
            <a:r>
              <a:rPr lang="en-US" dirty="0" smtClean="0"/>
              <a:t>At lower levels (20 to 50 ppb), the observed values are close to the low value edge, while at higher levels (&gt;60 ppb), the observed values closer to or just beyond the high value edge of the band.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14911</TotalTime>
  <Words>1082</Words>
  <Application>Microsoft Office PowerPoint</Application>
  <PresentationFormat>On-screen Show (4:3)</PresentationFormat>
  <Paragraphs>130</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Analysis of CMAQ Performance and Grid-to-grid Variability Over 12-km and 4-km Spacing Domains within the Houston airshed </vt:lpstr>
      <vt:lpstr>CMAQ modeling details</vt:lpstr>
      <vt:lpstr>Modeling domains           </vt:lpstr>
      <vt:lpstr>Emissions </vt:lpstr>
      <vt:lpstr>Illustration of grid structure for analysis</vt:lpstr>
      <vt:lpstr>Stats for Daily Maximum 8-hr O3 at All AQS Sites within 4km Domain </vt:lpstr>
      <vt:lpstr>Average Diurnal Profile for AQS Houston Sites</vt:lpstr>
      <vt:lpstr>Time-series of Daily Max. 8-hr O3 for AQS Houston sites</vt:lpstr>
      <vt:lpstr>ECDF of Daily Max. 8-hr O3 for AQS Houston Sites</vt:lpstr>
      <vt:lpstr>Sites located in the same 12km grid cell in Houston area</vt:lpstr>
      <vt:lpstr>The difference between observations and model simulations for sites located at the same 12 km grid cell</vt:lpstr>
      <vt:lpstr>The diurnal O3 variation at two sites which are located in the same 12km grid cell but different 4km grid cells</vt:lpstr>
      <vt:lpstr>Time series of daily Max. 8-hr O3 at two sites which are located in the same 12km grid cell but different 4km grid cells</vt:lpstr>
      <vt:lpstr>The best-matching rate in the neighboring grid cells (hourly O3) </vt:lpstr>
      <vt:lpstr>The best-matching rate in the neighboring grid cells (Daily Max. 8-hr O3) </vt:lpstr>
      <vt:lpstr>The diurnal variation at two sites which are located in the same 12km grid cell but different 4km grid cells for PM2.5</vt:lpstr>
      <vt:lpstr>Conclusions</vt:lpstr>
      <vt:lpstr>Conclusions</vt:lpstr>
      <vt:lpstr>Slide 19</vt:lpstr>
    </vt:vector>
  </TitlesOfParts>
  <Company>Computer Sciences Corporation (CSC)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CMAQ Performance and Grid-to-grid Variability Over 12-km and 4-km Spacing Domains within the Houston airshed </dc:title>
  <dc:creator>Kang, Daiwen</dc:creator>
  <cp:lastModifiedBy>Kang</cp:lastModifiedBy>
  <cp:revision>147</cp:revision>
  <dcterms:created xsi:type="dcterms:W3CDTF">2011-10-10T13:41:06Z</dcterms:created>
  <dcterms:modified xsi:type="dcterms:W3CDTF">2011-10-25T21:47:41Z</dcterms:modified>
</cp:coreProperties>
</file>