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7" r:id="rId2"/>
    <p:sldId id="316" r:id="rId3"/>
    <p:sldId id="322" r:id="rId4"/>
    <p:sldId id="317" r:id="rId5"/>
    <p:sldId id="318" r:id="rId6"/>
    <p:sldId id="319" r:id="rId7"/>
    <p:sldId id="321" r:id="rId8"/>
    <p:sldId id="327" r:id="rId9"/>
    <p:sldId id="320" r:id="rId10"/>
    <p:sldId id="329" r:id="rId11"/>
    <p:sldId id="330" r:id="rId12"/>
    <p:sldId id="325" r:id="rId13"/>
    <p:sldId id="324" r:id="rId14"/>
    <p:sldId id="328" r:id="rId15"/>
    <p:sldId id="326" r:id="rId1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28" autoAdjust="0"/>
  </p:normalViewPr>
  <p:slideViewPr>
    <p:cSldViewPr>
      <p:cViewPr varScale="1">
        <p:scale>
          <a:sx n="76" d="100"/>
          <a:sy n="76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6912-95BA-470C-B06D-FCE792EA4E04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4967E-3AFF-4F8B-9405-EB297502B6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3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fld id="{C4B0F58F-D8BF-4F05-B6C2-BB8F11BEB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3404B-8A3F-4BA2-A8F7-E51F3E671125}" type="slidenum">
              <a:rPr lang="en-US">
                <a:ea typeface="ＭＳ Ｐゴシック" pitchFamily="1" charset="-128"/>
              </a:rPr>
              <a:pPr/>
              <a:t>1</a:t>
            </a:fld>
            <a:endParaRPr lang="en-US">
              <a:ea typeface="ＭＳ Ｐゴシック" pitchFamily="1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1188"/>
            <a:ext cx="51466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0F58F-D8BF-4F05-B6C2-BB8F11BEBF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Saltation</a:t>
            </a:r>
            <a:r>
              <a:rPr lang="en-US" dirty="0" smtClean="0"/>
              <a:t> means to jump</a:t>
            </a:r>
          </a:p>
          <a:p>
            <a:r>
              <a:rPr lang="en-US" dirty="0" smtClean="0"/>
              <a:t>EPIC</a:t>
            </a:r>
            <a:r>
              <a:rPr lang="en-US" baseline="0" dirty="0" smtClean="0"/>
              <a:t> was originally designed for field-scale applications, but a field can extend to 10km^2.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C313C-3B17-4B1B-8064-84E947EF46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C313C-3B17-4B1B-8064-84E947EF46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0F58F-D8BF-4F05-B6C2-BB8F11BEBF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s_349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757238" y="6224588"/>
            <a:ext cx="5643562" cy="228600"/>
          </a:xfrm>
          <a:prstGeom prst="rect">
            <a:avLst/>
          </a:prstGeom>
          <a:solidFill>
            <a:srgbClr val="00673E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chemeClr val="bg1"/>
                </a:solidFill>
              </a:rPr>
              <a:t>Office of Research and Development</a:t>
            </a:r>
            <a:endParaRPr lang="en-US" sz="900" b="1"/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chemeClr val="bg1"/>
                </a:solidFill>
              </a:rPr>
              <a:t>National Exposure Research Laboratory, Atmospheric Modeling and Analysis Division</a:t>
            </a:r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6915150" y="4800600"/>
            <a:ext cx="1752600" cy="1752600"/>
            <a:chOff x="4356" y="3024"/>
            <a:chExt cx="1104" cy="1104"/>
          </a:xfrm>
        </p:grpSpPr>
        <p:sp>
          <p:nvSpPr>
            <p:cNvPr id="8" name="Oval 10"/>
            <p:cNvSpPr>
              <a:spLocks noChangeAspect="1" noChangeArrowheads="1"/>
            </p:cNvSpPr>
            <p:nvPr userDrawn="1"/>
          </p:nvSpPr>
          <p:spPr bwMode="auto">
            <a:xfrm>
              <a:off x="4376" y="3044"/>
              <a:ext cx="1065" cy="106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pic>
          <p:nvPicPr>
            <p:cNvPr id="9" name="Picture 9" descr="AMAD_logo_glob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6" y="3024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14650" y="1498600"/>
            <a:ext cx="5713413" cy="1447800"/>
          </a:xfrm>
          <a:solidFill>
            <a:srgbClr val="00673E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AMAD Plan for Model Development and Evaluation</a:t>
            </a:r>
            <a:br>
              <a:rPr lang="en-US"/>
            </a:b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048000"/>
            <a:ext cx="5713413" cy="338138"/>
          </a:xfrm>
          <a:solidFill>
            <a:srgbClr val="00673E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sz="14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AMAD Strategic Planning Retreat </a:t>
            </a:r>
          </a:p>
          <a:p>
            <a:r>
              <a:rPr lang="en-US"/>
              <a:t>Research Triangle Park, NC</a:t>
            </a:r>
          </a:p>
          <a:p>
            <a:r>
              <a:rPr lang="en-US"/>
              <a:t>June 8, 2010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2E50A-93BE-4B5C-86BF-08C11DE3C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1E00-48B8-4491-B245-EDC9CF77F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9B9F-D3BA-4663-9D8A-1ACDFBBD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48204-AB79-4815-A17A-0C61F4506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50B2-15E2-4771-9CB3-9614C4B93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733CC-8035-42EF-855A-9EAF6576C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664B-B50E-483F-A06E-5D334AF78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CF33-17FA-4A78-B6C8-A0AD88EBF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7137-3471-464D-B4BD-E05F350B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DCC6F-B471-4C18-9D24-61BF61A54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1F8F0-EAE1-4C8B-BD0F-7CB01198B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_349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8" y="-1588"/>
            <a:ext cx="7778751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24613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 smtClean="0">
                <a:solidFill>
                  <a:srgbClr val="00673E"/>
                </a:solidFill>
                <a:ea typeface="+mn-ea"/>
              </a:defRPr>
            </a:lvl1pPr>
          </a:lstStyle>
          <a:p>
            <a:pPr>
              <a:defRPr/>
            </a:pPr>
            <a:fld id="{3DC291B3-D795-4A80-9FE7-015C87B4E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57238" y="635793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00673E"/>
                </a:solidFill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00673E"/>
                </a:solidFill>
              </a:rPr>
              <a:t>National Exposure Research Laboratory, Atmospheric Modeling and Analysis Division</a:t>
            </a:r>
          </a:p>
        </p:txBody>
      </p:sp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-109538" y="6357938"/>
            <a:ext cx="795338" cy="228600"/>
          </a:xfrm>
          <a:prstGeom prst="rect">
            <a:avLst/>
          </a:prstGeom>
          <a:solidFill>
            <a:srgbClr val="0067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32" name="Picture 10" descr="AMAD_logo_glob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58125" y="152400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Char char="–"/>
        <a:defRPr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ooter.ellen@epa.gov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371600"/>
            <a:ext cx="7027863" cy="1524000"/>
          </a:xfrm>
        </p:spPr>
        <p:txBody>
          <a:bodyPr/>
          <a:lstStyle/>
          <a:p>
            <a:pPr algn="ctr" eaLnBrk="1" hangingPunct="1">
              <a:spcBef>
                <a:spcPct val="200000"/>
              </a:spcBef>
            </a:pPr>
            <a:r>
              <a:rPr lang="en-US" sz="3200" dirty="0" smtClean="0"/>
              <a:t>Integrating Cropland Management into Bidirectional CMAQ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200400"/>
            <a:ext cx="5654675" cy="2209800"/>
          </a:xfrm>
        </p:spPr>
        <p:txBody>
          <a:bodyPr/>
          <a:lstStyle/>
          <a:p>
            <a:pPr algn="ctr" eaLnBrk="1" hangingPunct="1"/>
            <a:r>
              <a:rPr lang="en-US" sz="1800" b="1" i="0" dirty="0" smtClean="0">
                <a:latin typeface="Arial" charset="0"/>
              </a:rPr>
              <a:t>Ellen J. Cooter and Jesse Bash</a:t>
            </a:r>
          </a:p>
          <a:p>
            <a:pPr algn="ctr" eaLnBrk="1" hangingPunct="1"/>
            <a:r>
              <a:rPr lang="en-US" sz="1800" b="1" i="0" dirty="0" smtClean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Atmospheric Modeling and Analysis Division</a:t>
            </a:r>
          </a:p>
          <a:p>
            <a:pPr algn="ctr" eaLnBrk="1" hangingPunct="1"/>
            <a:r>
              <a:rPr lang="en-US" sz="1800" dirty="0" smtClean="0">
                <a:latin typeface="Arial" charset="0"/>
              </a:rPr>
              <a:t> NERL, EPA</a:t>
            </a:r>
          </a:p>
          <a:p>
            <a:pPr algn="ctr" eaLnBrk="1" hangingPunct="1"/>
            <a:r>
              <a:rPr lang="en-US" sz="1800" b="1" dirty="0" err="1" smtClean="0">
                <a:latin typeface="Arial" charset="0"/>
              </a:rPr>
              <a:t>Verel</a:t>
            </a:r>
            <a:r>
              <a:rPr lang="en-US" sz="1800" b="1" dirty="0" smtClean="0">
                <a:latin typeface="Arial" charset="0"/>
              </a:rPr>
              <a:t> Benson</a:t>
            </a:r>
          </a:p>
          <a:p>
            <a:pPr algn="ctr" eaLnBrk="1" hangingPunct="1"/>
            <a:r>
              <a:rPr lang="en-US" sz="1800" dirty="0" smtClean="0">
                <a:latin typeface="Arial" charset="0"/>
              </a:rPr>
              <a:t>Benson Consulting, Columbia, MO</a:t>
            </a:r>
          </a:p>
          <a:p>
            <a:pPr algn="ctr" eaLnBrk="1" hangingPunct="1"/>
            <a:r>
              <a:rPr lang="en-US" sz="1800" b="1" dirty="0" smtClean="0">
                <a:latin typeface="Arial" charset="0"/>
              </a:rPr>
              <a:t>Li Mei Ran</a:t>
            </a:r>
          </a:p>
          <a:p>
            <a:pPr algn="ctr" eaLnBrk="1" hangingPunct="1"/>
            <a:r>
              <a:rPr lang="en-US" sz="1800" dirty="0" smtClean="0">
                <a:latin typeface="Arial" charset="0"/>
              </a:rPr>
              <a:t>UNC Institute for the Environment, </a:t>
            </a:r>
          </a:p>
          <a:p>
            <a:pPr algn="ctr" eaLnBrk="1" hangingPunct="1"/>
            <a:r>
              <a:rPr lang="en-US" sz="1800" dirty="0" smtClean="0">
                <a:latin typeface="Arial" charset="0"/>
              </a:rPr>
              <a:t>Chapel Hill, N</a:t>
            </a:r>
            <a:r>
              <a:rPr lang="en-US" sz="2000" dirty="0" smtClean="0">
                <a:latin typeface="Arial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C664B-B50E-483F-A06E-5D334AF78B1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1000" y="2133600"/>
            <a:ext cx="3959352" cy="2642616"/>
            <a:chOff x="457200" y="1142301"/>
            <a:chExt cx="3959352" cy="2642616"/>
          </a:xfrm>
        </p:grpSpPr>
        <p:pic>
          <p:nvPicPr>
            <p:cNvPr id="9" name="Picture 8" descr="winter_wheat_firstapp.date.png"/>
            <p:cNvPicPr preferRelativeResize="0">
              <a:picLocks/>
            </p:cNvPicPr>
            <p:nvPr/>
          </p:nvPicPr>
          <p:blipFill>
            <a:blip r:embed="rId2"/>
            <a:srcRect l="8539" r="1001" b="32166"/>
            <a:stretch>
              <a:fillRect/>
            </a:stretch>
          </p:blipFill>
          <p:spPr>
            <a:xfrm>
              <a:off x="457200" y="1142301"/>
              <a:ext cx="3959352" cy="2642616"/>
            </a:xfrm>
            <a:prstGeom prst="rect">
              <a:avLst/>
            </a:prstGeom>
          </p:spPr>
        </p:pic>
        <p:sp>
          <p:nvSpPr>
            <p:cNvPr id="10" name="TextBox 7"/>
            <p:cNvSpPr txBox="1"/>
            <p:nvPr/>
          </p:nvSpPr>
          <p:spPr>
            <a:xfrm>
              <a:off x="3490911" y="1409243"/>
              <a:ext cx="621792" cy="22775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00" dirty="0" smtClean="0"/>
            </a:p>
            <a:p>
              <a:pPr algn="r"/>
              <a:r>
                <a:rPr lang="en-US" sz="1200" dirty="0" smtClean="0"/>
                <a:t>DEC</a:t>
              </a:r>
              <a:endParaRPr lang="en-US" sz="1000" dirty="0" smtClean="0"/>
            </a:p>
            <a:p>
              <a:pPr algn="r"/>
              <a:endParaRPr lang="en-US" sz="1000" dirty="0" smtClean="0"/>
            </a:p>
            <a:p>
              <a:pPr algn="r"/>
              <a:r>
                <a:rPr lang="en-US" sz="1200" dirty="0" smtClean="0"/>
                <a:t>NOV</a:t>
              </a:r>
            </a:p>
            <a:p>
              <a:pPr algn="r"/>
              <a:endParaRPr lang="en-US" sz="1200" dirty="0" smtClean="0"/>
            </a:p>
            <a:p>
              <a:pPr algn="r"/>
              <a:r>
                <a:rPr lang="en-US" sz="1200" dirty="0" smtClean="0"/>
                <a:t>OCT</a:t>
              </a:r>
            </a:p>
            <a:p>
              <a:pPr algn="r"/>
              <a:endParaRPr lang="en-US" sz="1200" dirty="0" smtClean="0"/>
            </a:p>
            <a:p>
              <a:pPr algn="r"/>
              <a:r>
                <a:rPr lang="en-US" sz="1200" dirty="0" smtClean="0"/>
                <a:t>SEPT</a:t>
              </a:r>
            </a:p>
            <a:p>
              <a:pPr algn="r"/>
              <a:endParaRPr lang="en-US" sz="1000" dirty="0" smtClean="0"/>
            </a:p>
            <a:p>
              <a:pPr algn="r"/>
              <a:r>
                <a:rPr lang="en-US" sz="1200" dirty="0" smtClean="0"/>
                <a:t>AUG</a:t>
              </a:r>
            </a:p>
            <a:p>
              <a:pPr algn="r"/>
              <a:endParaRPr lang="en-US" sz="1000" dirty="0" smtClean="0"/>
            </a:p>
            <a:p>
              <a:pPr algn="r"/>
              <a:endParaRPr lang="en-US" sz="2000" dirty="0" smtClean="0"/>
            </a:p>
          </p:txBody>
        </p:sp>
      </p:grpSp>
      <p:pic>
        <p:nvPicPr>
          <p:cNvPr id="11" name="Picture 10" descr="winter_wheat_firstapp_rate.png"/>
          <p:cNvPicPr/>
          <p:nvPr/>
        </p:nvPicPr>
        <p:blipFill>
          <a:blip r:embed="rId3"/>
          <a:srcRect l="9482" r="5713" b="34713"/>
          <a:stretch>
            <a:fillRect/>
          </a:stretch>
        </p:blipFill>
        <p:spPr>
          <a:xfrm>
            <a:off x="4648200" y="2151609"/>
            <a:ext cx="3959056" cy="26460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Fertilizer Application Amount and Timing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F7137-3471-464D-B4BD-E05F350B8A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0574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So how good are these estimates?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Preliminary Evaluation</a:t>
            </a:r>
            <a:br>
              <a:rPr lang="en-US" dirty="0" smtClean="0"/>
            </a:br>
            <a:r>
              <a:rPr lang="en-US" dirty="0" smtClean="0"/>
              <a:t>Plant and Harvest 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C664B-B50E-483F-A06E-5D334AF78B1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rcRect l="48683" b="49838"/>
          <a:stretch>
            <a:fillRect/>
          </a:stretch>
        </p:blipFill>
        <p:spPr bwMode="auto">
          <a:xfrm>
            <a:off x="1143000" y="1828800"/>
            <a:ext cx="3047831" cy="297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3"/>
          <a:srcRect l="50452" b="48158"/>
          <a:stretch>
            <a:fillRect/>
          </a:stretch>
        </p:blipFill>
        <p:spPr bwMode="auto">
          <a:xfrm>
            <a:off x="5013158" y="1909011"/>
            <a:ext cx="2942635" cy="307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Preliminary Evaluation</a:t>
            </a:r>
            <a:br>
              <a:rPr lang="en-US" dirty="0" smtClean="0"/>
            </a:br>
            <a:r>
              <a:rPr lang="en-US" dirty="0" smtClean="0"/>
              <a:t>Annual Fertilizer Application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C664B-B50E-483F-A06E-5D334AF78B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09600" y="1315453"/>
            <a:ext cx="2958352" cy="2286000"/>
            <a:chOff x="609600" y="1315453"/>
            <a:chExt cx="2958352" cy="2286000"/>
          </a:xfrm>
        </p:grpSpPr>
        <p:pic>
          <p:nvPicPr>
            <p:cNvPr id="29" name="Picture 28" descr="epic2cmaq_aver5year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315453"/>
              <a:ext cx="2958352" cy="2286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66800" y="1371600"/>
              <a:ext cx="1981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EPIC 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Plant-Demand Based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906125" y="3400927"/>
            <a:ext cx="990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Ruddy et al., 2006</a:t>
            </a:r>
            <a:endParaRPr lang="en-US" sz="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24400" y="1311442"/>
            <a:ext cx="2958353" cy="2286000"/>
            <a:chOff x="4724400" y="1311442"/>
            <a:chExt cx="2958353" cy="2286000"/>
          </a:xfrm>
        </p:grpSpPr>
        <p:pic>
          <p:nvPicPr>
            <p:cNvPr id="19" name="Picture 18" descr="Ruddy_f_app_2001_updat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1311442"/>
              <a:ext cx="2958353" cy="2286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562600" y="1414046"/>
              <a:ext cx="1524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USGS 2001</a:t>
              </a:r>
            </a:p>
            <a:p>
              <a:pPr algn="ctr"/>
              <a:r>
                <a:rPr lang="en-US" sz="800" dirty="0" smtClean="0"/>
                <a:t>Sales-based</a:t>
              </a:r>
              <a:endParaRPr lang="en-US" sz="8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47536" y="3862137"/>
            <a:ext cx="152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USDA 1997</a:t>
            </a:r>
          </a:p>
          <a:p>
            <a:pPr algn="ctr"/>
            <a:r>
              <a:rPr lang="en-US" sz="800" dirty="0" smtClean="0"/>
              <a:t>Survey-based</a:t>
            </a:r>
            <a:endParaRPr lang="en-US" sz="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772526" y="3801979"/>
            <a:ext cx="2958353" cy="2286000"/>
            <a:chOff x="4772526" y="3801979"/>
            <a:chExt cx="2958353" cy="2286000"/>
          </a:xfrm>
        </p:grpSpPr>
        <p:pic>
          <p:nvPicPr>
            <p:cNvPr id="28" name="Picture 27" descr="fertilzer_activity_updat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2526" y="3801979"/>
              <a:ext cx="2958353" cy="2286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74368" y="3874168"/>
              <a:ext cx="1664208" cy="32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NEI 2002 (via CMU)</a:t>
              </a:r>
            </a:p>
            <a:p>
              <a:pPr algn="ctr"/>
              <a:r>
                <a:rPr lang="en-US" sz="800" dirty="0" smtClean="0"/>
                <a:t>Sales-based</a:t>
              </a:r>
              <a:endParaRPr lang="en-US" sz="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" y="3810000"/>
            <a:ext cx="2958353" cy="2286000"/>
            <a:chOff x="609600" y="3810000"/>
            <a:chExt cx="2958353" cy="2286000"/>
          </a:xfrm>
        </p:grpSpPr>
        <p:pic>
          <p:nvPicPr>
            <p:cNvPr id="27" name="Picture 26" descr="Potter_CONUS_FertNkg_County_updat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3810000"/>
              <a:ext cx="2958353" cy="2286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47536" y="3862137"/>
              <a:ext cx="1524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USDA 1997</a:t>
              </a:r>
            </a:p>
            <a:p>
              <a:pPr algn="ctr"/>
              <a:r>
                <a:rPr lang="en-US" sz="800" dirty="0" smtClean="0"/>
                <a:t>Survey-based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F7137-3471-464D-B4BD-E05F350B8A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1676400"/>
            <a:ext cx="624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The bi-directional flux science option of CMAQ 5.0 yields improved nitrogen deposition estimates, but requires detailed information regarding fertilizer management.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Fertilizer management and biogeochemical scenarios have been developed for the continental U.S.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Preliminary evaluation indicates these scenarios reflect reasonable temporal and spatial distributions of fertilizer management.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file of fertilizer-related inputs based on these scenarios is available on request for the CMAQ 5.0 CMAQ 12km CONUS domain to support the bi-directional flux science option.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14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Summary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sz="3200" dirty="0" smtClean="0"/>
              <a:t>Future Improvements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C664B-B50E-483F-A06E-5D334AF78B1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1676400"/>
            <a:ext cx="5943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Year Specific estimates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Support for other CMAQ resolutions and domains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Refined farm management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Update BELD to 2006 NLCD and Agricultural Census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Add detailed Mexico and Canada 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304800"/>
          </a:xfrm>
        </p:spPr>
        <p:txBody>
          <a:bodyPr/>
          <a:lstStyle/>
          <a:p>
            <a:pPr algn="ctr"/>
            <a:r>
              <a:rPr lang="en-US" sz="3200" dirty="0" smtClean="0"/>
              <a:t>CMAQ 5.0 Implementation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20038" cy="4114800"/>
          </a:xfrm>
        </p:spPr>
        <p:txBody>
          <a:bodyPr/>
          <a:lstStyle/>
          <a:p>
            <a:r>
              <a:rPr lang="en-US" sz="2000" dirty="0" smtClean="0"/>
              <a:t>Bidirectional pilot and CMAQ 5.0 Beta studies show nitrogen deposition estimates improve </a:t>
            </a:r>
            <a:r>
              <a:rPr lang="en-US" sz="2000" dirty="0" smtClean="0"/>
              <a:t>when soil ammonia emissions are estimated using a </a:t>
            </a:r>
            <a:r>
              <a:rPr lang="en-US" sz="2000" dirty="0" smtClean="0"/>
              <a:t>compensation point flux approach coupled with more temporally and spatially detailed agricultural land management information.</a:t>
            </a:r>
          </a:p>
          <a:p>
            <a:endParaRPr lang="en-US" sz="2000" dirty="0" smtClean="0"/>
          </a:p>
          <a:p>
            <a:r>
              <a:rPr lang="en-US" sz="2000" dirty="0" smtClean="0"/>
              <a:t>A full implementation of this approach has been completed for CMAQ 5.0 (see Jesse Bash, October 24 presentation).</a:t>
            </a:r>
          </a:p>
          <a:p>
            <a:endParaRPr lang="en-US" sz="2000" dirty="0" smtClean="0"/>
          </a:p>
          <a:p>
            <a:r>
              <a:rPr lang="en-US" sz="2000" dirty="0" smtClean="0"/>
              <a:t>This presentation focuses on the agricultural fertilizer management inputs required for the CMAQ5.0 bidirectional science option.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8204-AB79-4815-A17A-0C61F45064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304800"/>
          </a:xfrm>
        </p:spPr>
        <p:txBody>
          <a:bodyPr/>
          <a:lstStyle/>
          <a:p>
            <a:pPr algn="ctr"/>
            <a:r>
              <a:rPr lang="en-US" sz="2800" dirty="0" smtClean="0"/>
              <a:t>What inputs are required for CMAQ 5.0?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733CC-8035-42EF-855A-9EAF6576C8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 smtClean="0"/>
          </a:p>
          <a:p>
            <a:pPr lvl="2"/>
            <a:r>
              <a:rPr lang="en-US" sz="2000" dirty="0" smtClean="0"/>
              <a:t>	-Daily Fertilizer (kg-N/ha) application amount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	-Daily fertilizer depth 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	-Initial managed soil </a:t>
            </a:r>
            <a:r>
              <a:rPr lang="en-US" sz="2000" dirty="0" smtClean="0"/>
              <a:t>pH</a:t>
            </a:r>
          </a:p>
          <a:p>
            <a:pPr lvl="2" algn="ctr"/>
            <a:endParaRPr lang="en-US" sz="2000" dirty="0" smtClean="0"/>
          </a:p>
          <a:p>
            <a:pPr lvl="2" algn="ctr"/>
            <a:r>
              <a:rPr lang="en-US" sz="2000" dirty="0" smtClean="0"/>
              <a:t>For </a:t>
            </a:r>
            <a:r>
              <a:rPr lang="en-US" sz="2000" dirty="0" smtClean="0"/>
              <a:t>each crop within </a:t>
            </a:r>
            <a:r>
              <a:rPr lang="en-US" sz="2000" dirty="0" smtClean="0"/>
              <a:t>each CMAQ </a:t>
            </a:r>
            <a:r>
              <a:rPr lang="en-US" sz="2000" dirty="0" smtClean="0"/>
              <a:t>domain grid cell</a:t>
            </a:r>
          </a:p>
          <a:p>
            <a:pPr lvl="2"/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5334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Technical questions regarding the content of these files should be submitted to Ellen Cooter, </a:t>
            </a:r>
            <a:r>
              <a:rPr lang="en-US" sz="1600" dirty="0" smtClean="0">
                <a:solidFill>
                  <a:srgbClr val="00B050"/>
                </a:solidFill>
                <a:hlinkClick r:id="rId2"/>
              </a:rPr>
              <a:t>cooter.ellen@epa.gov</a:t>
            </a:r>
            <a:endParaRPr lang="en-US" sz="1600" dirty="0" smtClean="0">
              <a:solidFill>
                <a:srgbClr val="00B050"/>
              </a:solidFill>
            </a:endParaRPr>
          </a:p>
          <a:p>
            <a:pPr algn="ctr"/>
            <a:r>
              <a:rPr lang="en-US" sz="1600" dirty="0" smtClean="0"/>
              <a:t>Submit requests to receive copies of these files to Jesse Bash, </a:t>
            </a:r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bash.jesse@epa.gov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495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data sets containing this information have been prepared for the 12km CONUS domain and are available on request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772400" cy="304800"/>
          </a:xfrm>
        </p:spPr>
        <p:txBody>
          <a:bodyPr/>
          <a:lstStyle/>
          <a:p>
            <a:pPr algn="ctr"/>
            <a:r>
              <a:rPr lang="en-US" dirty="0" smtClean="0"/>
              <a:t>Fertilizer Management Implementation for CMAQ 5.0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1981200"/>
            <a:ext cx="7924800" cy="3352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68275" indent="-168275" eaLnBrk="0" hangingPunct="0">
              <a:lnSpc>
                <a:spcPct val="110000"/>
              </a:lnSpc>
              <a:spcBef>
                <a:spcPct val="20000"/>
              </a:spcBef>
              <a:buClr>
                <a:srgbClr val="00673E"/>
              </a:buClr>
              <a:buSzPct val="90000"/>
              <a:buFont typeface="Times" pitchFamily="18" charset="0"/>
              <a:buChar char="•"/>
              <a:defRPr/>
            </a:pPr>
            <a:r>
              <a:rPr lang="en-US" kern="0" dirty="0" smtClean="0"/>
              <a:t>Fertilizer application rates and management practices are simulated by a biogeochemical model</a:t>
            </a:r>
          </a:p>
          <a:p>
            <a:pPr marL="168275" indent="-168275" eaLnBrk="0" hangingPunct="0">
              <a:lnSpc>
                <a:spcPct val="110000"/>
              </a:lnSpc>
              <a:spcBef>
                <a:spcPct val="20000"/>
              </a:spcBef>
              <a:buClr>
                <a:srgbClr val="00673E"/>
              </a:buClr>
              <a:buSzPct val="90000"/>
              <a:buFont typeface="Times" pitchFamily="18" charset="0"/>
              <a:buChar char="•"/>
              <a:defRPr/>
            </a:pPr>
            <a:endParaRPr lang="en-US" sz="1000" kern="0" dirty="0" smtClean="0"/>
          </a:p>
          <a:p>
            <a:pPr marL="168275" lvl="0" indent="-168275" eaLnBrk="0" hangingPunct="0">
              <a:lnSpc>
                <a:spcPct val="110000"/>
              </a:lnSpc>
              <a:spcBef>
                <a:spcPct val="20000"/>
              </a:spcBef>
              <a:buClr>
                <a:srgbClr val="00673E"/>
              </a:buClr>
              <a:buSzPct val="90000"/>
              <a:buFont typeface="Times" pitchFamily="18" charset="0"/>
              <a:buChar char="•"/>
              <a:defRPr/>
            </a:pPr>
            <a:r>
              <a:rPr lang="en-US" kern="0" dirty="0" smtClean="0"/>
              <a:t>Simulation of a mix of organic (manure) and inorganic N-fertilizer forms applied at form-specific depth</a:t>
            </a:r>
          </a:p>
          <a:p>
            <a:pPr marL="168275" lvl="0" indent="-168275" eaLnBrk="0" hangingPunct="0">
              <a:lnSpc>
                <a:spcPct val="110000"/>
              </a:lnSpc>
              <a:spcBef>
                <a:spcPct val="20000"/>
              </a:spcBef>
              <a:buClr>
                <a:srgbClr val="00673E"/>
              </a:buClr>
              <a:buSzPct val="90000"/>
              <a:buFont typeface="Times" pitchFamily="18" charset="0"/>
              <a:buChar char="•"/>
              <a:defRPr/>
            </a:pPr>
            <a:endParaRPr lang="en-US" sz="1000" kern="0" dirty="0" smtClean="0"/>
          </a:p>
          <a:p>
            <a:pPr marL="168275" indent="-168275" eaLnBrk="0" hangingPunct="0">
              <a:lnSpc>
                <a:spcPct val="110000"/>
              </a:lnSpc>
              <a:spcBef>
                <a:spcPct val="20000"/>
              </a:spcBef>
              <a:buClr>
                <a:srgbClr val="00673E"/>
              </a:buClr>
              <a:buSzPct val="90000"/>
              <a:buFont typeface="Times" pitchFamily="18" charset="0"/>
              <a:buChar char="•"/>
              <a:defRPr/>
            </a:pPr>
            <a:r>
              <a:rPr lang="en-US" kern="0" dirty="0" smtClean="0"/>
              <a:t>42 commercial crops (irrigated and </a:t>
            </a:r>
            <a:r>
              <a:rPr lang="en-US" kern="0" dirty="0" err="1" smtClean="0"/>
              <a:t>rainfed</a:t>
            </a:r>
            <a:r>
              <a:rPr lang="en-US" kern="0" dirty="0" smtClean="0"/>
              <a:t>)</a:t>
            </a:r>
          </a:p>
          <a:p>
            <a:pPr marL="168275" indent="-168275" eaLnBrk="0" hangingPunct="0">
              <a:lnSpc>
                <a:spcPct val="110000"/>
              </a:lnSpc>
              <a:spcBef>
                <a:spcPct val="20000"/>
              </a:spcBef>
              <a:buClr>
                <a:srgbClr val="00673E"/>
              </a:buClr>
              <a:buSzPct val="90000"/>
              <a:buFont typeface="Times" pitchFamily="18" charset="0"/>
              <a:buChar char="•"/>
              <a:defRPr/>
            </a:pPr>
            <a:endParaRPr lang="en-US" sz="1000" kern="0" dirty="0" smtClean="0"/>
          </a:p>
          <a:p>
            <a:pPr marL="168275" marR="0" lvl="0" indent="-16827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SzPct val="90000"/>
              <a:buFont typeface="Times" pitchFamily="18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USDA Production areas</a:t>
            </a:r>
          </a:p>
          <a:p>
            <a:pPr marL="168275" marR="0" lvl="0" indent="-16827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SzPct val="90000"/>
              <a:buFont typeface="Times" pitchFamily="18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indent="-168275" eaLnBrk="0" hangingPunct="0">
              <a:lnSpc>
                <a:spcPct val="110000"/>
              </a:lnSpc>
              <a:spcBef>
                <a:spcPct val="20000"/>
              </a:spcBef>
              <a:buClr>
                <a:srgbClr val="00673E"/>
              </a:buClr>
              <a:buSzPct val="90000"/>
              <a:buFont typeface="Times" pitchFamily="18" charset="0"/>
              <a:buChar char="•"/>
              <a:defRPr/>
            </a:pPr>
            <a:r>
              <a:rPr lang="en-US" kern="0" dirty="0" smtClean="0"/>
              <a:t>Crop-area distributions use </a:t>
            </a:r>
            <a:r>
              <a:rPr lang="en-US" kern="0" dirty="0" smtClean="0"/>
              <a:t>2002 USDA Census of Agriculture and 2001 </a:t>
            </a:r>
            <a:r>
              <a:rPr lang="en-US" kern="0" dirty="0" smtClean="0"/>
              <a:t>NLCD and MODIS </a:t>
            </a:r>
            <a:r>
              <a:rPr lang="en-US" kern="0" dirty="0" err="1" smtClean="0"/>
              <a:t>landcover</a:t>
            </a:r>
            <a:r>
              <a:rPr lang="en-US" kern="0" dirty="0" smtClean="0"/>
              <a:t> data.</a:t>
            </a:r>
          </a:p>
          <a:p>
            <a:pPr marL="168275" marR="0" lvl="0" indent="-16827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SzPct val="90000"/>
              <a:buFont typeface="Times" pitchFamily="18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SzPct val="90000"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73E"/>
              </a:buClr>
              <a:buSzPct val="90000"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8204-AB79-4815-A17A-0C61F45064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resentation to EPA2-4-09rev_Page_0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3706" t="18943" r="2273" b="30149"/>
          <a:stretch>
            <a:fillRect/>
          </a:stretch>
        </p:blipFill>
        <p:spPr bwMode="auto">
          <a:xfrm>
            <a:off x="4495800" y="1752600"/>
            <a:ext cx="3898605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1650" y="5286375"/>
            <a:ext cx="2133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en-US" sz="1400" dirty="0" smtClean="0"/>
              <a:t>Unsheltered tilled Cropland</a:t>
            </a:r>
          </a:p>
          <a:p>
            <a:pPr marL="228600" indent="-228600">
              <a:buAutoNum type="alphaUcPeriod"/>
            </a:pPr>
            <a:r>
              <a:rPr lang="en-US" sz="1400" dirty="0" smtClean="0"/>
              <a:t>Shelterbelt</a:t>
            </a:r>
          </a:p>
          <a:p>
            <a:pPr marL="228600" indent="-228600">
              <a:buAutoNum type="alphaUcPeriod"/>
            </a:pPr>
            <a:r>
              <a:rPr lang="en-US" sz="1400" dirty="0" smtClean="0"/>
              <a:t>Sheltered tilled cropland</a:t>
            </a:r>
          </a:p>
          <a:p>
            <a:pPr marL="228600" indent="-228600">
              <a:buAutoNum type="alphaUcPeriod"/>
            </a:pPr>
            <a:r>
              <a:rPr lang="en-US" sz="1400" dirty="0" smtClean="0"/>
              <a:t>Conservation cover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19C472FA-9E1F-442E-8C2C-646A9F7762D4}" type="slidenum">
              <a:rPr lang="en-US" sz="1000" smtClean="0"/>
              <a:pPr algn="r"/>
              <a:t>5</a:t>
            </a:fld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78924"/>
            <a:ext cx="3733800" cy="332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04800" y="5410200"/>
            <a:ext cx="152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Leaving Field</a:t>
            </a:r>
          </a:p>
          <a:p>
            <a:r>
              <a:rPr lang="en-US" dirty="0" smtClean="0"/>
              <a:t>   - sediment</a:t>
            </a:r>
          </a:p>
          <a:p>
            <a:r>
              <a:rPr lang="en-US" dirty="0" smtClean="0"/>
              <a:t>   - water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rot="5400000" flipH="1" flipV="1">
            <a:off x="952500" y="5067300"/>
            <a:ext cx="457200" cy="228600"/>
          </a:xfrm>
          <a:prstGeom prst="straightConnector1">
            <a:avLst/>
          </a:prstGeom>
          <a:ln w="635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81200" y="5419724"/>
            <a:ext cx="1905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Deposition</a:t>
            </a:r>
          </a:p>
          <a:p>
            <a:r>
              <a:rPr lang="en-US" dirty="0" smtClean="0"/>
              <a:t>   - within field</a:t>
            </a:r>
          </a:p>
          <a:p>
            <a:r>
              <a:rPr lang="en-US" dirty="0" smtClean="0"/>
              <a:t>   - base of slope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814388" y="3376611"/>
            <a:ext cx="2219325" cy="186690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0"/>
          </p:cNvCxnSpPr>
          <p:nvPr/>
        </p:nvCxnSpPr>
        <p:spPr>
          <a:xfrm rot="5400000" flipH="1" flipV="1">
            <a:off x="2376494" y="4672016"/>
            <a:ext cx="1304915" cy="190503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0"/>
          </p:cNvCxnSpPr>
          <p:nvPr/>
        </p:nvCxnSpPr>
        <p:spPr>
          <a:xfrm rot="5400000" flipH="1" flipV="1">
            <a:off x="2795594" y="4710116"/>
            <a:ext cx="847715" cy="57150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The Environmental Policy Integrated Climate (EPIC) </a:t>
            </a:r>
            <a:r>
              <a:rPr lang="en-US" sz="2400" b="1" dirty="0" smtClean="0"/>
              <a:t>model</a:t>
            </a:r>
            <a:endParaRPr lang="en-US" sz="2400" b="1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0" y="8382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Developed in early 1980’s to assess the effect of wind and water erosion on productivity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8175" y="141922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Erosion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144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Wind Erosion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19C472FA-9E1F-442E-8C2C-646A9F7762D4}" type="slidenum">
              <a:rPr lang="en-US" sz="1000" smtClean="0"/>
              <a:pPr algn="r"/>
              <a:t>6</a:t>
            </a:fld>
            <a:endParaRPr lang="en-US" sz="1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619125"/>
            <a:ext cx="797242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1419" y="6324600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Parton et al., 1994 (CENTURY)  modified and added to EPIC  as described in </a:t>
            </a:r>
            <a:r>
              <a:rPr lang="en-US" sz="1200" dirty="0" err="1" smtClean="0"/>
              <a:t>Izauralde</a:t>
            </a:r>
            <a:r>
              <a:rPr lang="en-US" sz="1200" dirty="0" smtClean="0"/>
              <a:t>, et al., 2006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EPIC carbon and nitrogen processes have been recently enhanced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>Crops Modeled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(irrigated and </a:t>
            </a:r>
            <a:r>
              <a:rPr lang="en-US" sz="2200" dirty="0" err="1" smtClean="0"/>
              <a:t>rainfed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876926"/>
            <a:ext cx="2747962" cy="37782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Grass Hay</a:t>
            </a:r>
          </a:p>
          <a:p>
            <a:r>
              <a:rPr lang="en-US" dirty="0" smtClean="0"/>
              <a:t>Alfalfa Hay</a:t>
            </a:r>
          </a:p>
          <a:p>
            <a:r>
              <a:rPr lang="en-US" dirty="0" smtClean="0"/>
              <a:t>Other grasses</a:t>
            </a:r>
          </a:p>
          <a:p>
            <a:r>
              <a:rPr lang="en-US" dirty="0" smtClean="0"/>
              <a:t>Barley</a:t>
            </a:r>
          </a:p>
          <a:p>
            <a:r>
              <a:rPr lang="en-US" dirty="0" smtClean="0"/>
              <a:t>Canola</a:t>
            </a:r>
          </a:p>
          <a:p>
            <a:r>
              <a:rPr lang="en-US" dirty="0" smtClean="0"/>
              <a:t>Edible Beans</a:t>
            </a:r>
          </a:p>
          <a:p>
            <a:r>
              <a:rPr lang="en-US" dirty="0" smtClean="0"/>
              <a:t>Edible Peas</a:t>
            </a:r>
          </a:p>
          <a:p>
            <a:r>
              <a:rPr lang="en-US" dirty="0" smtClean="0"/>
              <a:t>Grain Corn</a:t>
            </a:r>
          </a:p>
          <a:p>
            <a:r>
              <a:rPr lang="en-US" dirty="0" smtClean="0"/>
              <a:t>Corn for Silage</a:t>
            </a:r>
          </a:p>
          <a:p>
            <a:r>
              <a:rPr lang="en-US" dirty="0" smtClean="0"/>
              <a:t>Cotton</a:t>
            </a:r>
          </a:p>
          <a:p>
            <a:r>
              <a:rPr lang="en-US" dirty="0" smtClean="0"/>
              <a:t>Oats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37782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Peanuts</a:t>
            </a:r>
          </a:p>
          <a:p>
            <a:r>
              <a:rPr lang="en-US" dirty="0" smtClean="0"/>
              <a:t>Potatoes</a:t>
            </a:r>
          </a:p>
          <a:p>
            <a:r>
              <a:rPr lang="en-US" dirty="0" smtClean="0"/>
              <a:t>Rice</a:t>
            </a:r>
          </a:p>
          <a:p>
            <a:r>
              <a:rPr lang="en-US" dirty="0" smtClean="0"/>
              <a:t>Rye (winter and spring)</a:t>
            </a:r>
          </a:p>
          <a:p>
            <a:r>
              <a:rPr lang="en-US" dirty="0" smtClean="0"/>
              <a:t>Grain Sorghum</a:t>
            </a:r>
          </a:p>
          <a:p>
            <a:r>
              <a:rPr lang="en-US" dirty="0" smtClean="0"/>
              <a:t>Sorghum for Silage</a:t>
            </a:r>
          </a:p>
          <a:p>
            <a:r>
              <a:rPr lang="en-US" dirty="0" smtClean="0"/>
              <a:t>Soybeans</a:t>
            </a:r>
          </a:p>
          <a:p>
            <a:r>
              <a:rPr lang="en-US" dirty="0" smtClean="0"/>
              <a:t>Winter Wheat</a:t>
            </a:r>
          </a:p>
          <a:p>
            <a:r>
              <a:rPr lang="en-US" dirty="0" smtClean="0"/>
              <a:t>Spring Wheat</a:t>
            </a:r>
          </a:p>
          <a:p>
            <a:r>
              <a:rPr lang="en-US" dirty="0" smtClean="0"/>
              <a:t>Other Crops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77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19C472FA-9E1F-442E-8C2C-646A9F7762D4}" type="slidenum">
              <a:rPr lang="en-US" sz="1000" smtClean="0"/>
              <a:pPr algn="r"/>
              <a:t>7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F7137-3471-464D-B4BD-E05F350B8A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 descr="Pictur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924800" cy="4382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4369" y="388219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Fertilize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68362"/>
          </a:xfrm>
        </p:spPr>
        <p:txBody>
          <a:bodyPr/>
          <a:lstStyle/>
          <a:p>
            <a:pPr algn="ctr"/>
            <a:r>
              <a:rPr lang="en-US" sz="2800" dirty="0" smtClean="0"/>
              <a:t>U.S. Farm Production Regions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19C472FA-9E1F-442E-8C2C-646A9F7762D4}" type="slidenum">
              <a:rPr lang="en-US" sz="1000" smtClean="0"/>
              <a:pPr algn="r"/>
              <a:t>9</a:t>
            </a:fld>
            <a:endParaRPr lang="en-US" sz="1000" dirty="0"/>
          </a:p>
        </p:txBody>
      </p:sp>
      <p:pic>
        <p:nvPicPr>
          <p:cNvPr id="7" name="Picture 6" descr="CONUS_10ag_v3.tif"/>
          <p:cNvPicPr>
            <a:picLocks noChangeAspect="1"/>
          </p:cNvPicPr>
          <p:nvPr/>
        </p:nvPicPr>
        <p:blipFill>
          <a:blip r:embed="rId2"/>
          <a:srcRect t="11551" b="2642"/>
          <a:stretch>
            <a:fillRect/>
          </a:stretch>
        </p:blipFill>
        <p:spPr>
          <a:xfrm>
            <a:off x="0" y="1752600"/>
            <a:ext cx="9144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</TotalTime>
  <Words>568</Words>
  <Application>Microsoft Office PowerPoint</Application>
  <PresentationFormat>On-screen Show (4:3)</PresentationFormat>
  <Paragraphs>144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Integrating Cropland Management into Bidirectional CMAQ </vt:lpstr>
      <vt:lpstr>CMAQ 5.0 Implementation</vt:lpstr>
      <vt:lpstr>What inputs are required for CMAQ 5.0?</vt:lpstr>
      <vt:lpstr>Fertilizer Management Implementation for CMAQ 5.0</vt:lpstr>
      <vt:lpstr>The Environmental Policy Integrated Climate (EPIC) model</vt:lpstr>
      <vt:lpstr>Slide 6</vt:lpstr>
      <vt:lpstr>Crops Modeled (irrigated and rainfed)</vt:lpstr>
      <vt:lpstr>Slide 8</vt:lpstr>
      <vt:lpstr>U.S. Farm Production Regions</vt:lpstr>
      <vt:lpstr>Slide 10</vt:lpstr>
      <vt:lpstr>Slide 11</vt:lpstr>
      <vt:lpstr>Preliminary Evaluation Plant and Harvest Dates</vt:lpstr>
      <vt:lpstr>Preliminary Evaluation Annual Fertilizer Application</vt:lpstr>
      <vt:lpstr>Slide 14</vt:lpstr>
      <vt:lpstr>Future Improvements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AMAD Strategic Plan: Introduction</dc:title>
  <dc:creator>ctsuser</dc:creator>
  <cp:lastModifiedBy>ellen cooter</cp:lastModifiedBy>
  <cp:revision>192</cp:revision>
  <dcterms:created xsi:type="dcterms:W3CDTF">2010-05-14T14:26:36Z</dcterms:created>
  <dcterms:modified xsi:type="dcterms:W3CDTF">2011-10-25T00:25:32Z</dcterms:modified>
</cp:coreProperties>
</file>