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2" r:id="rId3"/>
    <p:sldId id="258" r:id="rId4"/>
    <p:sldId id="259" r:id="rId5"/>
    <p:sldId id="268" r:id="rId6"/>
    <p:sldId id="260" r:id="rId7"/>
    <p:sldId id="261" r:id="rId8"/>
    <p:sldId id="262" r:id="rId9"/>
    <p:sldId id="263" r:id="rId10"/>
    <p:sldId id="267" r:id="rId11"/>
    <p:sldId id="270" r:id="rId12"/>
    <p:sldId id="271" r:id="rId13"/>
    <p:sldId id="265" r:id="rId14"/>
    <p:sldId id="266" r:id="rId15"/>
    <p:sldId id="273"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97849" autoAdjust="0"/>
  </p:normalViewPr>
  <p:slideViewPr>
    <p:cSldViewPr>
      <p:cViewPr>
        <p:scale>
          <a:sx n="70" d="100"/>
          <a:sy n="70" d="100"/>
        </p:scale>
        <p:origin x="-137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55C4-14A7-4DCC-A9C3-9F5C1AB45420}" type="datetimeFigureOut">
              <a:rPr lang="zh-CN" altLang="en-US" smtClean="0"/>
              <a:pPr/>
              <a:t>2010/10/11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7E229-0B0C-42B4-9A93-B07634C5000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5907D-9D22-424D-99F7-B0F38F99755D}" type="slidenum">
              <a:rPr lang="en-US" altLang="zh-CN"/>
              <a:pPr/>
              <a:t>1</a:t>
            </a:fld>
            <a:endParaRPr lang="en-US" altLang="zh-CN"/>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 let’s look at the</a:t>
            </a:r>
            <a:r>
              <a:rPr lang="en-US" altLang="zh-CN" baseline="0" dirty="0" smtClean="0"/>
              <a:t> second-order sensitivity. Same input to ISORROPIA, same arrangement of figures, again, same good agreement. The message second-order sensitivity sent to us is that the system is non-linear. Positive value indicate a convex response while negative values indicate a concave response. Take the first figure for example, we know first order sensitivity of H to TS is positive. Now we got positive second-order sensitivity, which means the response of hydrogen ion to total sulfate will go a concave way. Also, compare to the previous figures, we see more noisy behavior, which will be explained in next slide.</a:t>
            </a:r>
            <a:endParaRPr lang="zh-CN" altLang="en-US" dirty="0"/>
          </a:p>
        </p:txBody>
      </p:sp>
      <p:sp>
        <p:nvSpPr>
          <p:cNvPr id="4" name="灯片编号占位符 3"/>
          <p:cNvSpPr>
            <a:spLocks noGrp="1"/>
          </p:cNvSpPr>
          <p:nvPr>
            <p:ph type="sldNum" sz="quarter" idx="10"/>
          </p:nvPr>
        </p:nvSpPr>
        <p:spPr/>
        <p:txBody>
          <a:bodyPr/>
          <a:lstStyle/>
          <a:p>
            <a:fld id="{2B47E229-0B0C-42B4-9A93-B07634C5000A}"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One thing</a:t>
            </a:r>
            <a:r>
              <a:rPr lang="en-US" altLang="zh-CN" baseline="0" dirty="0" smtClean="0"/>
              <a:t> we need to be caution is that </a:t>
            </a:r>
            <a:r>
              <a:rPr lang="en-US" altLang="zh-CN" baseline="0" dirty="0" err="1" smtClean="0"/>
              <a:t>bfm</a:t>
            </a:r>
            <a:r>
              <a:rPr lang="en-US" altLang="zh-CN" baseline="0" dirty="0" smtClean="0"/>
              <a:t> is not always reliable in terms of high order sensitivity. In some cases, its value is changing with perturbation delta and the convergence criteria used in ISORROPIA. This is an example to show the noisy behavior of </a:t>
            </a:r>
            <a:r>
              <a:rPr lang="en-US" altLang="zh-CN" baseline="0" dirty="0" err="1" smtClean="0"/>
              <a:t>bfm</a:t>
            </a:r>
            <a:r>
              <a:rPr lang="en-US" altLang="zh-CN" baseline="0" dirty="0" smtClean="0"/>
              <a:t> sensitivity. The three figures are comparison of </a:t>
            </a:r>
            <a:r>
              <a:rPr lang="en-US" altLang="zh-CN" baseline="0" dirty="0" err="1" smtClean="0"/>
              <a:t>ddm</a:t>
            </a:r>
            <a:r>
              <a:rPr lang="en-US" altLang="zh-CN" baseline="0" dirty="0" smtClean="0"/>
              <a:t> and </a:t>
            </a:r>
            <a:r>
              <a:rPr lang="en-US" altLang="zh-CN" baseline="0" dirty="0" err="1" smtClean="0"/>
              <a:t>bfm</a:t>
            </a:r>
            <a:r>
              <a:rPr lang="en-US" altLang="zh-CN" baseline="0" dirty="0" smtClean="0"/>
              <a:t> sensitivities for the same input in ISORROPIA. Smaller perturbation or looser criteria will lead </a:t>
            </a:r>
            <a:r>
              <a:rPr lang="en-US" altLang="zh-CN" baseline="0" dirty="0" err="1" smtClean="0"/>
              <a:t>bfm</a:t>
            </a:r>
            <a:r>
              <a:rPr lang="en-US" altLang="zh-CN" baseline="0" dirty="0" smtClean="0"/>
              <a:t> to be noisy. We investigate the noisy points further and found that </a:t>
            </a:r>
            <a:r>
              <a:rPr lang="en-US" altLang="zh-CN" baseline="0" dirty="0" err="1" smtClean="0"/>
              <a:t>bfm</a:t>
            </a:r>
            <a:r>
              <a:rPr lang="en-US" altLang="zh-CN" baseline="0" dirty="0" smtClean="0"/>
              <a:t> sensitivity does not satisfy the charge balance, so </a:t>
            </a:r>
            <a:r>
              <a:rPr lang="en-US" altLang="zh-CN" baseline="0" dirty="0" err="1" smtClean="0"/>
              <a:t>bfm</a:t>
            </a:r>
            <a:r>
              <a:rPr lang="en-US" altLang="zh-CN" baseline="0" dirty="0" smtClean="0"/>
              <a:t> is not accurate at these conditions, but </a:t>
            </a:r>
            <a:r>
              <a:rPr lang="en-US" altLang="zh-CN" baseline="0" dirty="0" err="1" smtClean="0"/>
              <a:t>ddm</a:t>
            </a:r>
            <a:r>
              <a:rPr lang="en-US" altLang="zh-CN" baseline="0" dirty="0" smtClean="0"/>
              <a:t> seems to give a </a:t>
            </a:r>
            <a:r>
              <a:rPr lang="en-US" altLang="zh-CN" baseline="0" dirty="0" err="1" smtClean="0"/>
              <a:t>resonaable</a:t>
            </a:r>
            <a:r>
              <a:rPr lang="en-US" altLang="zh-CN" baseline="0" dirty="0" smtClean="0"/>
              <a:t> value.</a:t>
            </a:r>
            <a:endParaRPr lang="zh-CN" altLang="en-US" dirty="0"/>
          </a:p>
        </p:txBody>
      </p:sp>
      <p:sp>
        <p:nvSpPr>
          <p:cNvPr id="4" name="灯片编号占位符 3"/>
          <p:cNvSpPr>
            <a:spLocks noGrp="1"/>
          </p:cNvSpPr>
          <p:nvPr>
            <p:ph type="sldNum" sz="quarter" idx="10"/>
          </p:nvPr>
        </p:nvSpPr>
        <p:spPr/>
        <p:txBody>
          <a:bodyPr/>
          <a:lstStyle/>
          <a:p>
            <a:fld id="{2B47E229-0B0C-42B4-9A93-B07634C5000A}"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Then</a:t>
            </a:r>
            <a:r>
              <a:rPr lang="en-US" altLang="zh-CN" baseline="0" dirty="0" smtClean="0"/>
              <a:t> let’s look at how high-order DDM works in CMAQ. We set up a test run of CMAQ4.5 for the first week of 2004. Those two movies are showing first and second order </a:t>
            </a:r>
            <a:r>
              <a:rPr lang="en-US" altLang="zh-CN" baseline="0" dirty="0" err="1" smtClean="0"/>
              <a:t>sensitivy</a:t>
            </a:r>
            <a:r>
              <a:rPr lang="en-US" altLang="zh-CN" baseline="0" dirty="0" smtClean="0"/>
              <a:t> of AS to total sox. As we expected, the sensitive region is in East US. </a:t>
            </a:r>
            <a:r>
              <a:rPr lang="en-US" altLang="zh-CN" baseline="0" dirty="0" err="1" smtClean="0"/>
              <a:t>Secoond</a:t>
            </a:r>
            <a:r>
              <a:rPr lang="en-US" altLang="zh-CN" baseline="0" dirty="0" smtClean="0"/>
              <a:t> order </a:t>
            </a:r>
            <a:r>
              <a:rPr lang="en-US" altLang="zh-CN" baseline="0" dirty="0" err="1" smtClean="0"/>
              <a:t>sensitivy</a:t>
            </a:r>
            <a:r>
              <a:rPr lang="en-US" altLang="zh-CN" baseline="0" dirty="0" smtClean="0"/>
              <a:t> is small compared to the first one but they do have a </a:t>
            </a:r>
            <a:r>
              <a:rPr lang="en-US" altLang="zh-CN" baseline="0" dirty="0" err="1" smtClean="0"/>
              <a:t>noticebale</a:t>
            </a:r>
            <a:r>
              <a:rPr lang="en-US" altLang="zh-CN" baseline="0" dirty="0" smtClean="0"/>
              <a:t> </a:t>
            </a:r>
            <a:r>
              <a:rPr lang="en-US" altLang="zh-CN" baseline="0" dirty="0" err="1" smtClean="0"/>
              <a:t>magenitude</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2B47E229-0B0C-42B4-9A93-B07634C5000A}"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Again,</a:t>
            </a:r>
            <a:r>
              <a:rPr lang="en-US" altLang="zh-CN" baseline="0" dirty="0" smtClean="0"/>
              <a:t> we use BFM to evaluate HODDMPM of </a:t>
            </a:r>
            <a:r>
              <a:rPr lang="en-US" altLang="zh-CN" baseline="0" dirty="0" err="1" smtClean="0"/>
              <a:t>aeroso</a:t>
            </a:r>
            <a:endParaRPr lang="zh-CN" altLang="en-US" dirty="0"/>
          </a:p>
        </p:txBody>
      </p:sp>
      <p:sp>
        <p:nvSpPr>
          <p:cNvPr id="4" name="灯片编号占位符 3"/>
          <p:cNvSpPr>
            <a:spLocks noGrp="1"/>
          </p:cNvSpPr>
          <p:nvPr>
            <p:ph type="sldNum" sz="quarter" idx="10"/>
          </p:nvPr>
        </p:nvSpPr>
        <p:spPr/>
        <p:txBody>
          <a:bodyPr/>
          <a:lstStyle/>
          <a:p>
            <a:fld id="{2B47E229-0B0C-42B4-9A93-B07634C5000A}" type="slidenum">
              <a:rPr lang="zh-CN" altLang="en-US" smtClean="0"/>
              <a:pPr/>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PM is a major pollutant</a:t>
            </a:r>
            <a:r>
              <a:rPr lang="en-US" altLang="zh-CN" baseline="0" dirty="0" smtClean="0"/>
              <a:t> in atmosphere. These particles are shown to have adverse impacts on environment and human health, especially the ones with a diameter less than 2.5 micro meters.</a:t>
            </a:r>
            <a:r>
              <a:rPr lang="zh-CN" altLang="en-US" baseline="0" dirty="0" smtClean="0"/>
              <a:t> </a:t>
            </a:r>
            <a:r>
              <a:rPr lang="en-US" altLang="zh-CN" baseline="0" dirty="0" smtClean="0"/>
              <a:t>This part of particular matter mainly comes from precursor gases, such as </a:t>
            </a:r>
            <a:r>
              <a:rPr lang="en-US" altLang="zh-CN" baseline="0" dirty="0" err="1" smtClean="0"/>
              <a:t>Nox</a:t>
            </a:r>
            <a:r>
              <a:rPr lang="en-US" altLang="zh-CN" baseline="0" dirty="0" smtClean="0"/>
              <a:t>, Sox from industry and mobile vehicles. In order to reduce the levels of PM, we need to know how the PM concentration responds to source emissions. </a:t>
            </a:r>
          </a:p>
        </p:txBody>
      </p:sp>
      <p:sp>
        <p:nvSpPr>
          <p:cNvPr id="4" name="灯片编号占位符 3"/>
          <p:cNvSpPr>
            <a:spLocks noGrp="1"/>
          </p:cNvSpPr>
          <p:nvPr>
            <p:ph type="sldNum" sz="quarter" idx="10"/>
          </p:nvPr>
        </p:nvSpPr>
        <p:spPr/>
        <p:txBody>
          <a:bodyPr/>
          <a:lstStyle/>
          <a:p>
            <a:fld id="{2B47E229-0B0C-42B4-9A93-B07634C5000A}"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EF8EA-5BFB-414C-B9E4-69DFA374D6F4}" type="slidenum">
              <a:rPr lang="en-US" altLang="zh-CN"/>
              <a:pPr/>
              <a:t>3</a:t>
            </a:fld>
            <a:endParaRPr lang="en-US" altLang="zh-CN"/>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zh-CN" dirty="0" smtClean="0"/>
              <a:t>Sensitivity is the right</a:t>
            </a:r>
            <a:r>
              <a:rPr lang="en-US" altLang="zh-CN" baseline="0" dirty="0" smtClean="0"/>
              <a:t> tool to do the job. It quantifies the respond of pollutants to emission changes. </a:t>
            </a:r>
            <a:r>
              <a:rPr lang="en-US" altLang="zh-CN" dirty="0" smtClean="0"/>
              <a:t>Linear </a:t>
            </a:r>
            <a:r>
              <a:rPr lang="en-US" altLang="zh-CN" dirty="0"/>
              <a:t>response can be captured by first order sensitivity while non-linear response can be captured by higher-order sensitivities. Sensitivities can be calculated by several methods. If you want to look back from concentrations to sources, you may want to choose </a:t>
            </a:r>
            <a:r>
              <a:rPr lang="en-US" altLang="zh-CN" dirty="0" err="1"/>
              <a:t>adjoint</a:t>
            </a:r>
            <a:r>
              <a:rPr lang="en-US" altLang="zh-CN" dirty="0"/>
              <a:t> method; if you want to look forward from sources to  concentrations, you may want to choose DDM. This study focuses on the forward approach and extended this approach to calculate higher order sensitivities.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8AEE8D-758F-4D28-9BE9-7FA7EEDF91B0}" type="slidenum">
              <a:rPr lang="en-US" altLang="zh-CN"/>
              <a:pPr/>
              <a:t>4</a:t>
            </a:fld>
            <a:endParaRPr lang="en-US" altLang="zh-CN"/>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zh-CN" dirty="0"/>
              <a:t>DDM operates with an underlying AQM. Sensitivities are calculated by taking derivatives of the governing equation. DDM simultaneously computes pollutant concentrations and sensitivities. Compared to BFM, which needs several model runs to calculate the numerical approximation of sensitivities, DDM is apparently time-saving and more accurate.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Here’s a brief history of DDM in air quality models. It came out in 1980’s to</a:t>
            </a:r>
            <a:r>
              <a:rPr lang="en-US" altLang="zh-CN" baseline="0" dirty="0" smtClean="0"/>
              <a:t> conduct first-order sensitivities for gases. In later 1990’s it has been widely implemented in AQMs. After 2000, first order DDM sensitivity for particular matter became available. In 2003, high-order sensitivity analysis has been implemented in CMAQ for application in source apportionment and uncertainty analysis. This study, will extend the high-order DDM to particular matters. </a:t>
            </a:r>
            <a:endParaRPr lang="en-US" altLang="zh-CN" dirty="0" smtClean="0"/>
          </a:p>
        </p:txBody>
      </p:sp>
      <p:sp>
        <p:nvSpPr>
          <p:cNvPr id="4" name="灯片编号占位符 3"/>
          <p:cNvSpPr>
            <a:spLocks noGrp="1"/>
          </p:cNvSpPr>
          <p:nvPr>
            <p:ph type="sldNum" sz="quarter" idx="10"/>
          </p:nvPr>
        </p:nvSpPr>
        <p:spPr/>
        <p:txBody>
          <a:bodyPr/>
          <a:lstStyle/>
          <a:p>
            <a:fld id="{2B47E229-0B0C-42B4-9A93-B07634C5000A}"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930AE-88CA-4F99-AFAE-6B26F16A82D7}" type="slidenum">
              <a:rPr lang="en-US" altLang="zh-CN"/>
              <a:pPr/>
              <a:t>6</a:t>
            </a:fld>
            <a:endParaRPr lang="en-US" altLang="zh-CN"/>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zh-CN"/>
              <a:t>These are the basic steps to implement high-order DDM of PM in CMAQ. The first equation is the governing equation describing advection, diffusion, and chemical transformation of particulate matters. Taking derivatives of the governing equation twice gives second-order sensitivity equations. Solving the equations gives second-order DDM sensitivities.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B05E9-C73C-4E81-86A0-69E92CD7C9F2}" type="slidenum">
              <a:rPr lang="en-US" altLang="zh-CN"/>
              <a:pPr/>
              <a:t>7</a:t>
            </a:fld>
            <a:endParaRPr lang="en-US" altLang="zh-CN"/>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zh-CN" dirty="0"/>
              <a:t>Things become a little complicated </a:t>
            </a:r>
            <a:r>
              <a:rPr lang="en-US" altLang="zh-CN" dirty="0" smtClean="0"/>
              <a:t>when</a:t>
            </a:r>
            <a:r>
              <a:rPr lang="en-US" altLang="zh-CN" baseline="0" dirty="0" smtClean="0"/>
              <a:t> it comes to the interaction between particular matter and gases</a:t>
            </a:r>
            <a:r>
              <a:rPr lang="en-US" altLang="zh-CN" dirty="0" smtClean="0"/>
              <a:t>. </a:t>
            </a:r>
            <a:r>
              <a:rPr lang="en-US" altLang="zh-CN" dirty="0"/>
              <a:t>They undergo equilibrium reactions and their concentrations are simulated by ISORROPIA in CMAQ</a:t>
            </a:r>
            <a:r>
              <a:rPr lang="en-US" altLang="zh-CN" dirty="0" smtClean="0"/>
              <a:t>. Given the</a:t>
            </a:r>
            <a:r>
              <a:rPr lang="en-US" altLang="zh-CN" baseline="0" dirty="0" smtClean="0"/>
              <a:t> total concentration of sulfate, ammonium, nitrate, chloride, and sodium,</a:t>
            </a:r>
            <a:r>
              <a:rPr lang="en-US" altLang="zh-CN" dirty="0" smtClean="0"/>
              <a:t> </a:t>
            </a:r>
            <a:r>
              <a:rPr lang="en-US" altLang="zh-CN" dirty="0"/>
              <a:t>ISORROPIA partitions gas and particle based on equilibrium </a:t>
            </a:r>
            <a:r>
              <a:rPr lang="en-US" altLang="zh-CN" dirty="0" smtClean="0"/>
              <a:t>equations</a:t>
            </a:r>
            <a:r>
              <a:rPr lang="en-US" altLang="zh-CN" baseline="0" dirty="0" smtClean="0"/>
              <a:t>. And these equations are the starting point to develop DDM sensitivity analysis.</a:t>
            </a:r>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is an</a:t>
            </a:r>
            <a:r>
              <a:rPr lang="en-US" altLang="zh-CN" baseline="0" dirty="0" smtClean="0"/>
              <a:t> example to show how to get high-order DDM sensitivities from equilibrium equations. Taking the equilibrium between nitrate and nitric acid gas for example, taking derivative on both side of the equation gives equations to solve for first-order sensitivity. Taking further derivative gives the equation of second-order derivative. It has similar structure to the first-order equation on left-hand-side, and needs sensitivity from first-order equations on the right-hand-side. Repeating this process will lead to higher order sensitivities. When implementing DDM in ISORROPIA, we applied an approach that follows the solution routine in ISORROPIA and also considered the effects of the activity and water content on sensitivities.</a:t>
            </a:r>
            <a:endParaRPr lang="zh-CN" altLang="en-US" dirty="0"/>
          </a:p>
        </p:txBody>
      </p:sp>
      <p:sp>
        <p:nvSpPr>
          <p:cNvPr id="4" name="灯片编号占位符 3"/>
          <p:cNvSpPr>
            <a:spLocks noGrp="1"/>
          </p:cNvSpPr>
          <p:nvPr>
            <p:ph type="sldNum" sz="quarter" idx="10"/>
          </p:nvPr>
        </p:nvSpPr>
        <p:spPr/>
        <p:txBody>
          <a:bodyPr/>
          <a:lstStyle/>
          <a:p>
            <a:fld id="{2B47E229-0B0C-42B4-9A93-B07634C5000A}"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a:t>
            </a:r>
            <a:r>
              <a:rPr lang="en-US" altLang="zh-CN" baseline="0" dirty="0" smtClean="0"/>
              <a:t> use brute force method to evaluate DDM results. Let’s first look at how they compare within the stand-alone ISORROPIA. Here’s the cases we tested: RH 95%, T-298K, …, The points in the figures are showing first-order sensitivities with </a:t>
            </a:r>
            <a:r>
              <a:rPr lang="en-US" altLang="zh-CN" baseline="0" dirty="0" err="1" smtClean="0"/>
              <a:t>bfm</a:t>
            </a:r>
            <a:r>
              <a:rPr lang="en-US" altLang="zh-CN" baseline="0" dirty="0" smtClean="0"/>
              <a:t> on x axis, </a:t>
            </a:r>
            <a:r>
              <a:rPr lang="en-US" altLang="zh-CN" baseline="0" dirty="0" err="1" smtClean="0"/>
              <a:t>ddm</a:t>
            </a:r>
            <a:r>
              <a:rPr lang="en-US" altLang="zh-CN" baseline="0" dirty="0" smtClean="0"/>
              <a:t> on y axis. For example, this figure is showing the first-order sensitivity of hydrogen ion </a:t>
            </a:r>
            <a:r>
              <a:rPr lang="en-US" altLang="zh-CN" baseline="0" dirty="0" err="1" smtClean="0"/>
              <a:t>w.r.t</a:t>
            </a:r>
            <a:r>
              <a:rPr lang="en-US" altLang="zh-CN" baseline="0" dirty="0" smtClean="0"/>
              <a:t>. TS. TA, and TN. We got good agreement between </a:t>
            </a:r>
            <a:r>
              <a:rPr lang="en-US" altLang="zh-CN" baseline="0" dirty="0" err="1" smtClean="0"/>
              <a:t>ddm</a:t>
            </a:r>
            <a:r>
              <a:rPr lang="en-US" altLang="zh-CN" baseline="0" dirty="0" smtClean="0"/>
              <a:t> and </a:t>
            </a:r>
            <a:r>
              <a:rPr lang="en-US" altLang="zh-CN" baseline="0" dirty="0" err="1" smtClean="0"/>
              <a:t>bfm</a:t>
            </a:r>
            <a:r>
              <a:rPr lang="en-US" altLang="zh-CN" baseline="0" dirty="0" smtClean="0"/>
              <a:t>. Also the values of sensitivities are making physical sense. Positive sensitivity of hydrogen ion to total sulfate reflects the increase of acidity of the aerosol when adding sulfate; negative value of the sensitivity to ammonia reflects the reduction in acidity. Also, look at the sensitivity of nitrate, the positive value of the sensitivity to total sulfate reflects the fact that adding sulfate will push nitrate back to the gas phase; positive value of the sensitivity to total ammonium and nitrate means that adding  both ammonium and nitrate will increase </a:t>
            </a:r>
            <a:r>
              <a:rPr lang="en-US" altLang="zh-CN" baseline="0" dirty="0" err="1" smtClean="0"/>
              <a:t>nitate</a:t>
            </a:r>
            <a:r>
              <a:rPr lang="en-US" altLang="zh-CN" baseline="0" dirty="0" smtClean="0"/>
              <a:t> concentration in aerosol.</a:t>
            </a:r>
            <a:endParaRPr lang="zh-CN" altLang="en-US" dirty="0"/>
          </a:p>
        </p:txBody>
      </p:sp>
      <p:sp>
        <p:nvSpPr>
          <p:cNvPr id="4" name="灯片编号占位符 3"/>
          <p:cNvSpPr>
            <a:spLocks noGrp="1"/>
          </p:cNvSpPr>
          <p:nvPr>
            <p:ph type="sldNum" sz="quarter" idx="10"/>
          </p:nvPr>
        </p:nvSpPr>
        <p:spPr/>
        <p:txBody>
          <a:bodyPr/>
          <a:lstStyle/>
          <a:p>
            <a:fld id="{2B47E229-0B0C-42B4-9A93-B07634C5000A}"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2010/10/11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2010/10/11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1.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image" Target="../media/image22.png"/><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685800" y="1484784"/>
            <a:ext cx="7772400" cy="1470025"/>
          </a:xfrm>
        </p:spPr>
        <p:txBody>
          <a:bodyPr>
            <a:normAutofit/>
          </a:bodyPr>
          <a:lstStyle/>
          <a:p>
            <a:r>
              <a:rPr lang="en-US" altLang="zh-CN" sz="3600" dirty="0">
                <a:solidFill>
                  <a:schemeClr val="accent1">
                    <a:lumMod val="75000"/>
                  </a:schemeClr>
                </a:solidFill>
                <a:ea typeface="宋体" pitchFamily="2" charset="-122"/>
              </a:rPr>
              <a:t>High-Order DDM Sensitivity Analysis of </a:t>
            </a:r>
            <a:r>
              <a:rPr lang="en-US" altLang="zh-CN" sz="3600" dirty="0" smtClean="0">
                <a:solidFill>
                  <a:schemeClr val="accent1">
                    <a:lumMod val="75000"/>
                  </a:schemeClr>
                </a:solidFill>
                <a:ea typeface="宋体" pitchFamily="2" charset="-122"/>
              </a:rPr>
              <a:t>Particular Matter </a:t>
            </a:r>
            <a:r>
              <a:rPr lang="en-US" altLang="zh-CN" sz="3600" dirty="0">
                <a:solidFill>
                  <a:schemeClr val="accent1">
                    <a:lumMod val="75000"/>
                  </a:schemeClr>
                </a:solidFill>
                <a:ea typeface="宋体" pitchFamily="2" charset="-122"/>
              </a:rPr>
              <a:t>in CMAQ</a:t>
            </a:r>
            <a:endParaRPr lang="zh-CN" altLang="en-US" sz="3600" dirty="0">
              <a:solidFill>
                <a:schemeClr val="accent1">
                  <a:lumMod val="75000"/>
                </a:schemeClr>
              </a:solidFill>
              <a:ea typeface="宋体" pitchFamily="2" charset="-122"/>
            </a:endParaRPr>
          </a:p>
        </p:txBody>
      </p:sp>
      <p:sp>
        <p:nvSpPr>
          <p:cNvPr id="3" name="副标题 2"/>
          <p:cNvSpPr>
            <a:spLocks noGrp="1"/>
          </p:cNvSpPr>
          <p:nvPr>
            <p:ph type="subTitle" idx="4294967295"/>
          </p:nvPr>
        </p:nvSpPr>
        <p:spPr>
          <a:xfrm>
            <a:off x="1219200" y="3645024"/>
            <a:ext cx="6705600" cy="2160240"/>
          </a:xfrm>
        </p:spPr>
        <p:txBody>
          <a:bodyPr>
            <a:normAutofit/>
          </a:bodyPr>
          <a:lstStyle/>
          <a:p>
            <a:pPr marL="0" indent="0" algn="ctr">
              <a:lnSpc>
                <a:spcPct val="90000"/>
              </a:lnSpc>
              <a:buFontTx/>
              <a:buNone/>
            </a:pPr>
            <a:r>
              <a:rPr lang="en-US" altLang="zh-CN" sz="2400" dirty="0" err="1">
                <a:solidFill>
                  <a:schemeClr val="tx1">
                    <a:lumMod val="85000"/>
                    <a:lumOff val="15000"/>
                  </a:schemeClr>
                </a:solidFill>
                <a:ea typeface="宋体" pitchFamily="2" charset="-122"/>
              </a:rPr>
              <a:t>Wenxian</a:t>
            </a:r>
            <a:r>
              <a:rPr lang="en-US" altLang="zh-CN" sz="2400" dirty="0">
                <a:solidFill>
                  <a:schemeClr val="tx1">
                    <a:lumMod val="85000"/>
                    <a:lumOff val="15000"/>
                  </a:schemeClr>
                </a:solidFill>
                <a:ea typeface="宋体" pitchFamily="2" charset="-122"/>
              </a:rPr>
              <a:t> Zhang, Shannon Capps, </a:t>
            </a:r>
            <a:r>
              <a:rPr lang="en-US" altLang="zh-CN" sz="2400" dirty="0" err="1">
                <a:solidFill>
                  <a:schemeClr val="tx1">
                    <a:lumMod val="85000"/>
                    <a:lumOff val="15000"/>
                  </a:schemeClr>
                </a:solidFill>
                <a:ea typeface="宋体" pitchFamily="2" charset="-122"/>
              </a:rPr>
              <a:t>Yongtao</a:t>
            </a:r>
            <a:r>
              <a:rPr lang="en-US" altLang="zh-CN" sz="2400" dirty="0">
                <a:solidFill>
                  <a:schemeClr val="tx1">
                    <a:lumMod val="85000"/>
                    <a:lumOff val="15000"/>
                  </a:schemeClr>
                </a:solidFill>
                <a:ea typeface="宋体" pitchFamily="2" charset="-122"/>
              </a:rPr>
              <a:t> </a:t>
            </a:r>
            <a:r>
              <a:rPr lang="en-US" altLang="zh-CN" sz="2400" dirty="0" err="1">
                <a:solidFill>
                  <a:schemeClr val="tx1">
                    <a:lumMod val="85000"/>
                    <a:lumOff val="15000"/>
                  </a:schemeClr>
                </a:solidFill>
                <a:ea typeface="宋体" pitchFamily="2" charset="-122"/>
              </a:rPr>
              <a:t>Hu</a:t>
            </a:r>
            <a:r>
              <a:rPr lang="en-US" altLang="zh-CN" sz="2400" dirty="0">
                <a:solidFill>
                  <a:schemeClr val="tx1">
                    <a:lumMod val="85000"/>
                    <a:lumOff val="15000"/>
                  </a:schemeClr>
                </a:solidFill>
                <a:ea typeface="宋体" pitchFamily="2" charset="-122"/>
              </a:rPr>
              <a:t>, </a:t>
            </a:r>
          </a:p>
          <a:p>
            <a:pPr marL="0" indent="0" algn="ctr">
              <a:lnSpc>
                <a:spcPct val="90000"/>
              </a:lnSpc>
              <a:buFontTx/>
              <a:buNone/>
            </a:pPr>
            <a:r>
              <a:rPr lang="en-US" altLang="zh-CN" sz="2400" dirty="0" err="1">
                <a:solidFill>
                  <a:schemeClr val="tx1">
                    <a:lumMod val="85000"/>
                    <a:lumOff val="15000"/>
                  </a:schemeClr>
                </a:solidFill>
                <a:ea typeface="宋体" pitchFamily="2" charset="-122"/>
              </a:rPr>
              <a:t>Athanasios</a:t>
            </a:r>
            <a:r>
              <a:rPr lang="en-US" altLang="zh-CN" sz="2400" dirty="0">
                <a:solidFill>
                  <a:schemeClr val="tx1">
                    <a:lumMod val="85000"/>
                    <a:lumOff val="15000"/>
                  </a:schemeClr>
                </a:solidFill>
                <a:ea typeface="宋体" pitchFamily="2" charset="-122"/>
              </a:rPr>
              <a:t> </a:t>
            </a:r>
            <a:r>
              <a:rPr lang="en-US" altLang="zh-CN" sz="2400" dirty="0" err="1">
                <a:solidFill>
                  <a:schemeClr val="tx1">
                    <a:lumMod val="85000"/>
                    <a:lumOff val="15000"/>
                  </a:schemeClr>
                </a:solidFill>
                <a:ea typeface="宋体" pitchFamily="2" charset="-122"/>
              </a:rPr>
              <a:t>Nenes</a:t>
            </a:r>
            <a:r>
              <a:rPr lang="en-US" altLang="zh-CN" sz="2400" dirty="0">
                <a:solidFill>
                  <a:schemeClr val="tx1">
                    <a:lumMod val="85000"/>
                    <a:lumOff val="15000"/>
                  </a:schemeClr>
                </a:solidFill>
                <a:ea typeface="宋体" pitchFamily="2" charset="-122"/>
              </a:rPr>
              <a:t>, and Armistead </a:t>
            </a:r>
            <a:r>
              <a:rPr lang="en-US" altLang="zh-CN" sz="2400" dirty="0" smtClean="0">
                <a:solidFill>
                  <a:schemeClr val="tx1">
                    <a:lumMod val="85000"/>
                    <a:lumOff val="15000"/>
                  </a:schemeClr>
                </a:solidFill>
                <a:ea typeface="宋体" pitchFamily="2" charset="-122"/>
              </a:rPr>
              <a:t>Russell</a:t>
            </a:r>
            <a:endParaRPr lang="en-US" altLang="zh-CN" sz="2400" dirty="0">
              <a:solidFill>
                <a:schemeClr val="tx1">
                  <a:lumMod val="85000"/>
                  <a:lumOff val="15000"/>
                </a:schemeClr>
              </a:solidFill>
              <a:ea typeface="宋体" pitchFamily="2" charset="-122"/>
            </a:endParaRPr>
          </a:p>
          <a:p>
            <a:pPr marL="0" indent="0" algn="ctr">
              <a:lnSpc>
                <a:spcPct val="90000"/>
              </a:lnSpc>
              <a:buFontTx/>
              <a:buNone/>
            </a:pPr>
            <a:endParaRPr lang="en-US" altLang="zh-CN" sz="2000" dirty="0" smtClean="0">
              <a:solidFill>
                <a:srgbClr val="7F7F7F"/>
              </a:solidFill>
              <a:ea typeface="宋体" pitchFamily="2" charset="-122"/>
            </a:endParaRPr>
          </a:p>
          <a:p>
            <a:pPr marL="0" indent="0" algn="ctr">
              <a:lnSpc>
                <a:spcPct val="90000"/>
              </a:lnSpc>
              <a:buFontTx/>
              <a:buNone/>
            </a:pPr>
            <a:r>
              <a:rPr lang="en-US" altLang="zh-CN" sz="2400" b="1" i="1" dirty="0" smtClean="0">
                <a:solidFill>
                  <a:schemeClr val="tx1">
                    <a:lumMod val="95000"/>
                    <a:lumOff val="5000"/>
                  </a:schemeClr>
                </a:solidFill>
                <a:ea typeface="宋体" pitchFamily="2" charset="-122"/>
              </a:rPr>
              <a:t>Georgia Institute of Technology</a:t>
            </a:r>
            <a:endParaRPr lang="en-US" altLang="zh-CN" sz="2400" dirty="0">
              <a:solidFill>
                <a:srgbClr val="7F7F7F"/>
              </a:solidFill>
              <a:ea typeface="宋体" pitchFamily="2" charset="-122"/>
            </a:endParaRPr>
          </a:p>
          <a:p>
            <a:pPr marL="0" indent="0" algn="ctr">
              <a:lnSpc>
                <a:spcPct val="90000"/>
              </a:lnSpc>
              <a:buFontTx/>
              <a:buNone/>
            </a:pPr>
            <a:r>
              <a:rPr lang="en-US" altLang="zh-CN" sz="2400" dirty="0" smtClean="0">
                <a:solidFill>
                  <a:srgbClr val="7F7F7F"/>
                </a:solidFill>
                <a:ea typeface="宋体" pitchFamily="2" charset="-122"/>
              </a:rPr>
              <a:t>Oct 11,</a:t>
            </a:r>
            <a:r>
              <a:rPr lang="zh-CN" altLang="en-US" sz="2400" dirty="0" smtClean="0">
                <a:solidFill>
                  <a:srgbClr val="7F7F7F"/>
                </a:solidFill>
                <a:ea typeface="宋体" pitchFamily="2" charset="-122"/>
              </a:rPr>
              <a:t> </a:t>
            </a:r>
            <a:r>
              <a:rPr lang="en-US" altLang="zh-CN" sz="2400" dirty="0">
                <a:solidFill>
                  <a:srgbClr val="7F7F7F"/>
                </a:solidFill>
                <a:ea typeface="宋体" pitchFamily="2" charset="-122"/>
              </a:rPr>
              <a:t>2010</a:t>
            </a:r>
            <a:endParaRPr lang="zh-CN" altLang="en-US" sz="2400" dirty="0">
              <a:solidFill>
                <a:srgbClr val="7F7F7F"/>
              </a:solidFill>
              <a:ea typeface="宋体" pitchFamily="2" charset="-122"/>
            </a:endParaRPr>
          </a:p>
        </p:txBody>
      </p:sp>
      <p:pic>
        <p:nvPicPr>
          <p:cNvPr id="6" name="Picture 2" descr="C:\Users\wen\Desktop\gatech_logo.gif"/>
          <p:cNvPicPr>
            <a:picLocks noChangeAspect="1" noChangeArrowheads="1"/>
          </p:cNvPicPr>
          <p:nvPr/>
        </p:nvPicPr>
        <p:blipFill>
          <a:blip r:embed="rId3" cstate="print"/>
          <a:srcRect/>
          <a:stretch>
            <a:fillRect/>
          </a:stretch>
        </p:blipFill>
        <p:spPr bwMode="auto">
          <a:xfrm>
            <a:off x="3851920" y="5733256"/>
            <a:ext cx="1440160" cy="4800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79512" y="-99392"/>
            <a:ext cx="8229600" cy="864096"/>
          </a:xfrm>
        </p:spPr>
        <p:txBody>
          <a:bodyPr>
            <a:normAutofit/>
          </a:bodyPr>
          <a:lstStyle/>
          <a:p>
            <a:pPr algn="l"/>
            <a:r>
              <a:rPr lang="en-US" altLang="zh-CN" sz="3200" dirty="0">
                <a:solidFill>
                  <a:schemeClr val="tx1">
                    <a:lumMod val="75000"/>
                    <a:lumOff val="25000"/>
                  </a:schemeClr>
                </a:solidFill>
                <a:ea typeface="宋体" pitchFamily="2" charset="-122"/>
              </a:rPr>
              <a:t>Evaluation of DDM </a:t>
            </a:r>
            <a:r>
              <a:rPr lang="en-US" altLang="zh-CN" sz="3200" dirty="0" smtClean="0">
                <a:solidFill>
                  <a:schemeClr val="tx1">
                    <a:lumMod val="75000"/>
                    <a:lumOff val="25000"/>
                  </a:schemeClr>
                </a:solidFill>
                <a:ea typeface="宋体" pitchFamily="2" charset="-122"/>
              </a:rPr>
              <a:t>Performance: Second Order</a:t>
            </a:r>
            <a:r>
              <a:rPr lang="en-US" altLang="zh-CN" sz="2400" b="1" dirty="0" smtClean="0">
                <a:solidFill>
                  <a:schemeClr val="accent5"/>
                </a:solidFill>
                <a:ea typeface="宋体" pitchFamily="2" charset="-122"/>
              </a:rPr>
              <a:t> </a:t>
            </a:r>
            <a:endParaRPr lang="en-US" altLang="zh-CN" sz="2400" b="1" dirty="0">
              <a:solidFill>
                <a:schemeClr val="accent5"/>
              </a:solidFill>
              <a:ea typeface="宋体" pitchFamily="2" charset="-122"/>
            </a:endParaRPr>
          </a:p>
        </p:txBody>
      </p:sp>
      <p:sp>
        <p:nvSpPr>
          <p:cNvPr id="18436" name="TextBox 4"/>
          <p:cNvSpPr txBox="1">
            <a:spLocks noChangeArrowheads="1"/>
          </p:cNvSpPr>
          <p:nvPr/>
        </p:nvSpPr>
        <p:spPr bwMode="auto">
          <a:xfrm>
            <a:off x="251520" y="675853"/>
            <a:ext cx="2892395" cy="1384995"/>
          </a:xfrm>
          <a:prstGeom prst="rect">
            <a:avLst/>
          </a:prstGeom>
          <a:noFill/>
          <a:ln w="9525">
            <a:noFill/>
            <a:miter lim="800000"/>
            <a:headEnd/>
            <a:tailEnd/>
          </a:ln>
        </p:spPr>
        <p:txBody>
          <a:bodyPr wrap="none">
            <a:spAutoFit/>
          </a:bodyPr>
          <a:lstStyle/>
          <a:p>
            <a:pPr>
              <a:buFont typeface="Arial" charset="0"/>
              <a:buChar char="•"/>
            </a:pPr>
            <a:r>
              <a:rPr lang="en-US" altLang="zh-CN" sz="1400" dirty="0">
                <a:solidFill>
                  <a:srgbClr val="00B050"/>
                </a:solidFill>
                <a:latin typeface="Calibri" pitchFamily="34" charset="0"/>
                <a:ea typeface="宋体" pitchFamily="2" charset="-122"/>
              </a:rPr>
              <a:t> RH = 95</a:t>
            </a:r>
            <a:r>
              <a:rPr lang="en-US" altLang="zh-CN" sz="1400" dirty="0" smtClean="0">
                <a:solidFill>
                  <a:srgbClr val="00B050"/>
                </a:solidFill>
                <a:latin typeface="Calibri" pitchFamily="34" charset="0"/>
                <a:ea typeface="宋体" pitchFamily="2" charset="-122"/>
              </a:rPr>
              <a:t>%                 T = 298K</a:t>
            </a:r>
          </a:p>
          <a:p>
            <a:pPr>
              <a:buFont typeface="Arial" charset="0"/>
              <a:buChar char="•"/>
            </a:pPr>
            <a:r>
              <a:rPr lang="en-US" altLang="zh-CN" sz="1400" dirty="0" smtClean="0">
                <a:solidFill>
                  <a:srgbClr val="00B050"/>
                </a:solidFill>
                <a:latin typeface="Calibri" pitchFamily="34" charset="0"/>
                <a:ea typeface="宋体" pitchFamily="2" charset="-122"/>
              </a:rPr>
              <a:t> Total Sulfate:           0.1~10</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p>
          <a:p>
            <a:pPr>
              <a:buFont typeface="Arial" charset="0"/>
              <a:buChar char="•"/>
            </a:pPr>
            <a:r>
              <a:rPr lang="en-US" altLang="zh-CN" sz="1400" dirty="0" smtClean="0">
                <a:solidFill>
                  <a:srgbClr val="00B050"/>
                </a:solidFill>
                <a:latin typeface="Calibri" pitchFamily="34" charset="0"/>
                <a:ea typeface="宋体" pitchFamily="2" charset="-122"/>
              </a:rPr>
              <a:t> Total Ammonium:  0.1~10</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p>
          <a:p>
            <a:pPr>
              <a:buFont typeface="Arial" charset="0"/>
              <a:buChar char="•"/>
            </a:pPr>
            <a:r>
              <a:rPr lang="en-US" altLang="zh-CN" sz="1400" dirty="0" smtClean="0">
                <a:solidFill>
                  <a:srgbClr val="00B050"/>
                </a:solidFill>
                <a:latin typeface="Calibri" pitchFamily="34" charset="0"/>
                <a:ea typeface="宋体" pitchFamily="2" charset="-122"/>
              </a:rPr>
              <a:t> Total Nitrate:           0.1~10</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p>
          <a:p>
            <a:pPr>
              <a:buFont typeface="Arial" charset="0"/>
              <a:buChar char="•"/>
            </a:pPr>
            <a:r>
              <a:rPr lang="en-US" altLang="zh-CN" sz="1400" dirty="0" smtClean="0">
                <a:solidFill>
                  <a:srgbClr val="00B050"/>
                </a:solidFill>
                <a:latin typeface="Calibri" pitchFamily="34" charset="0"/>
                <a:ea typeface="宋体" pitchFamily="2" charset="-122"/>
              </a:rPr>
              <a:t> Total Sodium:          0.5</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p>
          <a:p>
            <a:pPr>
              <a:buFont typeface="Arial" charset="0"/>
              <a:buChar char="•"/>
            </a:pPr>
            <a:r>
              <a:rPr lang="en-US" altLang="zh-CN" sz="1400" dirty="0" smtClean="0">
                <a:solidFill>
                  <a:srgbClr val="00B050"/>
                </a:solidFill>
                <a:latin typeface="Calibri" pitchFamily="34" charset="0"/>
                <a:ea typeface="宋体" pitchFamily="2" charset="-122"/>
              </a:rPr>
              <a:t> Total Chloride:        1.0</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endParaRPr lang="en-US" altLang="zh-CN" sz="1400" baseline="30000" dirty="0">
              <a:solidFill>
                <a:srgbClr val="00B050"/>
              </a:solidFill>
              <a:latin typeface="Calibri" pitchFamily="34" charset="0"/>
              <a:ea typeface="宋体" pitchFamily="2" charset="-122"/>
            </a:endParaRPr>
          </a:p>
        </p:txBody>
      </p:sp>
      <p:graphicFrame>
        <p:nvGraphicFramePr>
          <p:cNvPr id="7" name="对象 6"/>
          <p:cNvGraphicFramePr>
            <a:graphicFrameLocks noChangeAspect="1"/>
          </p:cNvGraphicFramePr>
          <p:nvPr/>
        </p:nvGraphicFramePr>
        <p:xfrm>
          <a:off x="7516813" y="733425"/>
          <a:ext cx="1023937" cy="1120775"/>
        </p:xfrm>
        <a:graphic>
          <a:graphicData uri="http://schemas.openxmlformats.org/presentationml/2006/ole">
            <p:oleObj spid="_x0000_s26626" name="Equation" r:id="rId4" imgW="406080" imgH="444240" progId="">
              <p:embed/>
            </p:oleObj>
          </a:graphicData>
        </a:graphic>
      </p:graphicFrame>
      <p:sp>
        <p:nvSpPr>
          <p:cNvPr id="8" name="矩形 7"/>
          <p:cNvSpPr/>
          <p:nvPr/>
        </p:nvSpPr>
        <p:spPr>
          <a:xfrm>
            <a:off x="1304244" y="3437151"/>
            <a:ext cx="214313"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矩形 8"/>
          <p:cNvSpPr/>
          <p:nvPr/>
        </p:nvSpPr>
        <p:spPr>
          <a:xfrm>
            <a:off x="3733119" y="5365964"/>
            <a:ext cx="357188"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1187624" y="1988840"/>
            <a:ext cx="6840760" cy="338554"/>
          </a:xfrm>
          <a:prstGeom prst="rect">
            <a:avLst/>
          </a:prstGeom>
          <a:noFill/>
        </p:spPr>
        <p:txBody>
          <a:bodyPr wrap="square" rtlCol="0">
            <a:spAutoFit/>
          </a:bodyPr>
          <a:lstStyle/>
          <a:p>
            <a:r>
              <a:rPr lang="en-US" altLang="zh-CN" sz="1600" dirty="0" smtClean="0"/>
              <a:t>H</a:t>
            </a:r>
            <a:r>
              <a:rPr lang="en-US" altLang="zh-CN" sz="1600" baseline="30000" dirty="0" smtClean="0"/>
              <a:t>+</a:t>
            </a:r>
            <a:r>
              <a:rPr lang="en-US" altLang="zh-CN" sz="1600" dirty="0" smtClean="0"/>
              <a:t>                           NH</a:t>
            </a:r>
            <a:r>
              <a:rPr lang="en-US" altLang="zh-CN" sz="1600" baseline="-25000" dirty="0" smtClean="0"/>
              <a:t>4</a:t>
            </a:r>
            <a:r>
              <a:rPr lang="en-US" altLang="zh-CN" sz="1600" baseline="30000" dirty="0" smtClean="0"/>
              <a:t>+</a:t>
            </a:r>
            <a:r>
              <a:rPr lang="en-US" altLang="zh-CN" sz="1600" dirty="0" smtClean="0"/>
              <a:t>                          SO</a:t>
            </a:r>
            <a:r>
              <a:rPr lang="en-US" altLang="zh-CN" sz="1600" baseline="-25000" dirty="0" smtClean="0"/>
              <a:t>4</a:t>
            </a:r>
            <a:r>
              <a:rPr lang="en-US" altLang="zh-CN" sz="1600" baseline="30000" dirty="0" smtClean="0"/>
              <a:t>=</a:t>
            </a:r>
            <a:r>
              <a:rPr lang="en-US" altLang="zh-CN" sz="1600" dirty="0" smtClean="0"/>
              <a:t>                         HSO</a:t>
            </a:r>
            <a:r>
              <a:rPr lang="en-US" altLang="zh-CN" sz="1600" baseline="-25000" dirty="0" smtClean="0"/>
              <a:t>4</a:t>
            </a:r>
            <a:r>
              <a:rPr lang="en-US" altLang="zh-CN" sz="1600" baseline="30000" dirty="0" smtClean="0"/>
              <a:t>-</a:t>
            </a:r>
            <a:r>
              <a:rPr lang="en-US" altLang="zh-CN" sz="1600" dirty="0" smtClean="0"/>
              <a:t>                         NO</a:t>
            </a:r>
            <a:r>
              <a:rPr lang="en-US" altLang="zh-CN" sz="1600" baseline="-25000" dirty="0" smtClean="0"/>
              <a:t>3</a:t>
            </a:r>
            <a:r>
              <a:rPr lang="en-US" altLang="zh-CN" sz="1600" baseline="30000" dirty="0" smtClean="0"/>
              <a:t>-</a:t>
            </a:r>
            <a:endParaRPr lang="zh-CN" altLang="en-US" sz="1600" baseline="30000" dirty="0"/>
          </a:p>
        </p:txBody>
      </p:sp>
      <p:graphicFrame>
        <p:nvGraphicFramePr>
          <p:cNvPr id="14" name="对象 13"/>
          <p:cNvGraphicFramePr>
            <a:graphicFrameLocks noChangeAspect="1"/>
          </p:cNvGraphicFramePr>
          <p:nvPr/>
        </p:nvGraphicFramePr>
        <p:xfrm>
          <a:off x="8115338" y="2070140"/>
          <a:ext cx="265876" cy="288032"/>
        </p:xfrm>
        <a:graphic>
          <a:graphicData uri="http://schemas.openxmlformats.org/presentationml/2006/ole">
            <p:oleObj spid="_x0000_s26627" name="Equation" r:id="rId5" imgW="152280" imgH="164880" progId="">
              <p:embed/>
            </p:oleObj>
          </a:graphicData>
        </a:graphic>
      </p:graphicFrame>
      <p:cxnSp>
        <p:nvCxnSpPr>
          <p:cNvPr id="17" name="直接连接符 16"/>
          <p:cNvCxnSpPr/>
          <p:nvPr/>
        </p:nvCxnSpPr>
        <p:spPr>
          <a:xfrm rot="10800000">
            <a:off x="1115616" y="2276872"/>
            <a:ext cx="6927714" cy="9292"/>
          </a:xfrm>
          <a:prstGeom prst="line">
            <a:avLst/>
          </a:prstGeom>
          <a:ln w="12700"/>
        </p:spPr>
        <p:style>
          <a:lnRef idx="2">
            <a:schemeClr val="accent6"/>
          </a:lnRef>
          <a:fillRef idx="0">
            <a:schemeClr val="accent6"/>
          </a:fillRef>
          <a:effectRef idx="1">
            <a:schemeClr val="accent6"/>
          </a:effectRef>
          <a:fontRef idx="minor">
            <a:schemeClr val="tx1"/>
          </a:fontRef>
        </p:style>
      </p:cxnSp>
      <p:graphicFrame>
        <p:nvGraphicFramePr>
          <p:cNvPr id="18" name="对象 17"/>
          <p:cNvGraphicFramePr>
            <a:graphicFrameLocks noChangeAspect="1"/>
          </p:cNvGraphicFramePr>
          <p:nvPr/>
        </p:nvGraphicFramePr>
        <p:xfrm>
          <a:off x="8172400" y="2478185"/>
          <a:ext cx="288032" cy="312035"/>
        </p:xfrm>
        <a:graphic>
          <a:graphicData uri="http://schemas.openxmlformats.org/presentationml/2006/ole">
            <p:oleObj spid="_x0000_s26628" name="Equation" r:id="rId6" imgW="152280" imgH="164880" progId="">
              <p:embed/>
            </p:oleObj>
          </a:graphicData>
        </a:graphic>
      </p:graphicFrame>
      <p:cxnSp>
        <p:nvCxnSpPr>
          <p:cNvPr id="20" name="直接连接符 19"/>
          <p:cNvCxnSpPr/>
          <p:nvPr/>
        </p:nvCxnSpPr>
        <p:spPr>
          <a:xfrm rot="5400000">
            <a:off x="6444207" y="4302388"/>
            <a:ext cx="3456384" cy="0"/>
          </a:xfrm>
          <a:prstGeom prst="line">
            <a:avLst/>
          </a:prstGeom>
          <a:ln w="12700"/>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8115338" y="2846546"/>
            <a:ext cx="417102" cy="3046988"/>
          </a:xfrm>
          <a:prstGeom prst="rect">
            <a:avLst/>
          </a:prstGeom>
          <a:noFill/>
        </p:spPr>
        <p:txBody>
          <a:bodyPr wrap="none" rtlCol="0">
            <a:spAutoFit/>
          </a:bodyPr>
          <a:lstStyle/>
          <a:p>
            <a:r>
              <a:rPr lang="en-US" altLang="zh-CN" sz="1600" dirty="0" smtClean="0"/>
              <a:t>TS</a:t>
            </a:r>
          </a:p>
          <a:p>
            <a:endParaRPr lang="en-US" altLang="zh-CN" sz="1600" dirty="0" smtClean="0"/>
          </a:p>
          <a:p>
            <a:endParaRPr lang="en-US" altLang="zh-CN" sz="1600" dirty="0" smtClean="0"/>
          </a:p>
          <a:p>
            <a:endParaRPr lang="en-US" altLang="zh-CN" sz="1600" dirty="0" smtClean="0"/>
          </a:p>
          <a:p>
            <a:endParaRPr lang="en-US" altLang="zh-CN" sz="1600" dirty="0" smtClean="0"/>
          </a:p>
          <a:p>
            <a:r>
              <a:rPr lang="en-US" altLang="zh-CN" sz="1600" dirty="0" smtClean="0"/>
              <a:t>TA</a:t>
            </a:r>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r>
              <a:rPr lang="en-US" altLang="zh-CN" sz="1600" dirty="0" smtClean="0"/>
              <a:t>TN</a:t>
            </a:r>
            <a:endParaRPr lang="zh-CN" altLang="en-US" sz="1600" dirty="0"/>
          </a:p>
        </p:txBody>
      </p:sp>
      <p:pic>
        <p:nvPicPr>
          <p:cNvPr id="26629" name="Picture 5" descr="D:\work\fall 2010\Revisit ISO2\Aug version\app delta\2nd order 3by5.png"/>
          <p:cNvPicPr>
            <a:picLocks noChangeAspect="1" noChangeArrowheads="1"/>
          </p:cNvPicPr>
          <p:nvPr/>
        </p:nvPicPr>
        <p:blipFill>
          <a:blip r:embed="rId7" cstate="print"/>
          <a:srcRect l="9583" t="13804" r="3537" b="17614"/>
          <a:stretch>
            <a:fillRect/>
          </a:stretch>
        </p:blipFill>
        <p:spPr bwMode="auto">
          <a:xfrm>
            <a:off x="410538" y="2313713"/>
            <a:ext cx="7674852" cy="4283639"/>
          </a:xfrm>
          <a:prstGeom prst="rect">
            <a:avLst/>
          </a:prstGeom>
          <a:noFill/>
        </p:spPr>
      </p:pic>
      <p:sp>
        <p:nvSpPr>
          <p:cNvPr id="19" name="TextBox 10"/>
          <p:cNvSpPr txBox="1">
            <a:spLocks noChangeArrowheads="1"/>
          </p:cNvSpPr>
          <p:nvPr/>
        </p:nvSpPr>
        <p:spPr bwMode="auto">
          <a:xfrm rot="10800000">
            <a:off x="36656" y="2866759"/>
            <a:ext cx="430887" cy="2463175"/>
          </a:xfrm>
          <a:prstGeom prst="rect">
            <a:avLst/>
          </a:prstGeom>
          <a:noFill/>
          <a:ln w="9525">
            <a:noFill/>
            <a:miter lim="800000"/>
            <a:headEnd/>
            <a:tailEnd/>
          </a:ln>
        </p:spPr>
        <p:txBody>
          <a:bodyPr vert="eaVert" wrap="none">
            <a:spAutoFit/>
          </a:bodyPr>
          <a:lstStyle/>
          <a:p>
            <a:r>
              <a:rPr lang="en-US" altLang="zh-CN" sz="1600" dirty="0">
                <a:latin typeface="Calibri" pitchFamily="34" charset="0"/>
                <a:ea typeface="宋体" pitchFamily="2" charset="-122"/>
              </a:rPr>
              <a:t>DDM Sensitivities </a:t>
            </a:r>
            <a:r>
              <a:rPr lang="en-US" altLang="zh-CN" sz="1600" dirty="0" smtClean="0">
                <a:latin typeface="Calibri" pitchFamily="34" charset="0"/>
                <a:ea typeface="宋体" pitchFamily="2" charset="-122"/>
              </a:rPr>
              <a:t>(mol/m</a:t>
            </a:r>
            <a:r>
              <a:rPr lang="en-US" altLang="zh-CN" sz="1600" baseline="30000" dirty="0" smtClean="0">
                <a:latin typeface="Calibri" pitchFamily="34" charset="0"/>
                <a:ea typeface="宋体" pitchFamily="2" charset="-122"/>
              </a:rPr>
              <a:t>3</a:t>
            </a:r>
            <a:r>
              <a:rPr lang="en-US" altLang="zh-CN" sz="1600" dirty="0" smtClean="0">
                <a:latin typeface="Calibri" pitchFamily="34" charset="0"/>
                <a:ea typeface="宋体" pitchFamily="2" charset="-122"/>
              </a:rPr>
              <a:t>)</a:t>
            </a:r>
            <a:r>
              <a:rPr lang="en-US" altLang="zh-CN" sz="1600" baseline="30000" dirty="0" smtClean="0">
                <a:latin typeface="Calibri" pitchFamily="34" charset="0"/>
                <a:ea typeface="宋体" pitchFamily="2" charset="-122"/>
              </a:rPr>
              <a:t>-1</a:t>
            </a:r>
            <a:endParaRPr lang="en-US" altLang="zh-CN" sz="1600" dirty="0">
              <a:latin typeface="Calibri" pitchFamily="34" charset="0"/>
              <a:ea typeface="宋体" pitchFamily="2" charset="-122"/>
            </a:endParaRPr>
          </a:p>
        </p:txBody>
      </p:sp>
      <p:sp>
        <p:nvSpPr>
          <p:cNvPr id="21" name="TextBox 9"/>
          <p:cNvSpPr txBox="1">
            <a:spLocks noChangeArrowheads="1"/>
          </p:cNvSpPr>
          <p:nvPr/>
        </p:nvSpPr>
        <p:spPr bwMode="auto">
          <a:xfrm>
            <a:off x="2411760" y="6505599"/>
            <a:ext cx="2732864" cy="307777"/>
          </a:xfrm>
          <a:prstGeom prst="rect">
            <a:avLst/>
          </a:prstGeom>
          <a:noFill/>
          <a:ln w="9525">
            <a:noFill/>
            <a:miter lim="800000"/>
            <a:headEnd/>
            <a:tailEnd/>
          </a:ln>
        </p:spPr>
        <p:txBody>
          <a:bodyPr wrap="none">
            <a:spAutoFit/>
          </a:bodyPr>
          <a:lstStyle/>
          <a:p>
            <a:r>
              <a:rPr lang="en-US" altLang="zh-CN" sz="1400" dirty="0">
                <a:latin typeface="Calibri" pitchFamily="34" charset="0"/>
                <a:ea typeface="宋体" pitchFamily="2" charset="-122"/>
              </a:rPr>
              <a:t>Brute Force Sensitivities </a:t>
            </a:r>
            <a:r>
              <a:rPr lang="en-US" altLang="zh-CN" sz="1400" dirty="0" smtClean="0">
                <a:latin typeface="Calibri" pitchFamily="34" charset="0"/>
                <a:ea typeface="宋体" pitchFamily="2" charset="-122"/>
              </a:rPr>
              <a:t>(mol/m</a:t>
            </a:r>
            <a:r>
              <a:rPr lang="en-US" altLang="zh-CN" sz="1400" baseline="30000" dirty="0" smtClean="0">
                <a:latin typeface="Calibri" pitchFamily="34" charset="0"/>
                <a:ea typeface="宋体" pitchFamily="2" charset="-122"/>
              </a:rPr>
              <a:t>3</a:t>
            </a:r>
            <a:r>
              <a:rPr lang="en-US" altLang="zh-CN" sz="1400" dirty="0" smtClean="0">
                <a:latin typeface="Calibri" pitchFamily="34" charset="0"/>
                <a:ea typeface="宋体" pitchFamily="2" charset="-122"/>
              </a:rPr>
              <a:t>)</a:t>
            </a:r>
            <a:r>
              <a:rPr lang="en-US" altLang="zh-CN" sz="1400" baseline="30000" dirty="0" smtClean="0">
                <a:latin typeface="Calibri" pitchFamily="34" charset="0"/>
                <a:ea typeface="宋体" pitchFamily="2" charset="-122"/>
              </a:rPr>
              <a:t>-1</a:t>
            </a:r>
            <a:endParaRPr lang="en-US" altLang="zh-CN" sz="1400" dirty="0">
              <a:latin typeface="Calibri" pitchFamily="34" charset="0"/>
              <a:ea typeface="宋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work\fall 2010\Revisit ISO2\Aug version\accuracy analysis\hddm_d_d2a3.png"/>
          <p:cNvPicPr>
            <a:picLocks noChangeAspect="1" noChangeArrowheads="1"/>
          </p:cNvPicPr>
          <p:nvPr/>
        </p:nvPicPr>
        <p:blipFill>
          <a:blip r:embed="rId4" cstate="print"/>
          <a:srcRect l="8396" t="1672" r="22543" b="1672"/>
          <a:stretch>
            <a:fillRect/>
          </a:stretch>
        </p:blipFill>
        <p:spPr bwMode="auto">
          <a:xfrm>
            <a:off x="5292080" y="4653136"/>
            <a:ext cx="2509992" cy="1802045"/>
          </a:xfrm>
          <a:prstGeom prst="rect">
            <a:avLst/>
          </a:prstGeom>
          <a:noFill/>
        </p:spPr>
      </p:pic>
      <p:sp>
        <p:nvSpPr>
          <p:cNvPr id="2" name="标题 1"/>
          <p:cNvSpPr txBox="1">
            <a:spLocks/>
          </p:cNvSpPr>
          <p:nvPr/>
        </p:nvSpPr>
        <p:spPr>
          <a:xfrm>
            <a:off x="251520" y="418654"/>
            <a:ext cx="8229600" cy="56207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200" b="0" i="0" u="none" strike="noStrike" kern="1200" cap="none" spc="0" normalizeH="0" baseline="0" noProof="0" dirty="0" smtClean="0">
                <a:ln>
                  <a:noFill/>
                </a:ln>
                <a:solidFill>
                  <a:schemeClr val="tx1"/>
                </a:solidFill>
                <a:effectLst/>
                <a:uLnTx/>
                <a:uFillTx/>
                <a:latin typeface="+mj-lt"/>
                <a:ea typeface="宋体" charset="-122"/>
                <a:cs typeface="+mj-cs"/>
              </a:rPr>
              <a:t>Accuracy: DDM versus BFM</a:t>
            </a:r>
            <a:endParaRPr kumimoji="0" lang="en-US" altLang="zh-CN" sz="3200" b="0" i="0" u="none" strike="noStrike" kern="1200" cap="none" spc="0" normalizeH="0" baseline="0" noProof="0" dirty="0">
              <a:ln>
                <a:noFill/>
              </a:ln>
              <a:solidFill>
                <a:schemeClr val="tx1"/>
              </a:solidFill>
              <a:effectLst/>
              <a:uLnTx/>
              <a:uFillTx/>
              <a:latin typeface="+mj-lt"/>
              <a:ea typeface="宋体" charset="-122"/>
              <a:cs typeface="+mj-cs"/>
            </a:endParaRPr>
          </a:p>
        </p:txBody>
      </p:sp>
      <p:pic>
        <p:nvPicPr>
          <p:cNvPr id="27651" name="Picture 3" descr="D:\work\fall 2010\Revisit ISO2\Aug version\accuracy analysis\hddm_d_d2a3.png"/>
          <p:cNvPicPr>
            <a:picLocks noChangeAspect="1" noChangeArrowheads="1"/>
          </p:cNvPicPr>
          <p:nvPr/>
        </p:nvPicPr>
        <p:blipFill>
          <a:blip r:embed="rId4" cstate="print"/>
          <a:srcRect l="78933" t="11453" r="9851" b="8001"/>
          <a:stretch>
            <a:fillRect/>
          </a:stretch>
        </p:blipFill>
        <p:spPr bwMode="auto">
          <a:xfrm>
            <a:off x="7863794" y="1484784"/>
            <a:ext cx="1172702" cy="4320480"/>
          </a:xfrm>
          <a:prstGeom prst="rect">
            <a:avLst/>
          </a:prstGeom>
          <a:noFill/>
        </p:spPr>
      </p:pic>
      <p:pic>
        <p:nvPicPr>
          <p:cNvPr id="27653" name="Picture 5" descr="D:\work\fall 2010\Revisit ISO2\Aug version\accuracy analysis\hddm_d_d3a10.png"/>
          <p:cNvPicPr>
            <a:picLocks noChangeAspect="1" noChangeArrowheads="1"/>
          </p:cNvPicPr>
          <p:nvPr/>
        </p:nvPicPr>
        <p:blipFill>
          <a:blip r:embed="rId5" cstate="print"/>
          <a:srcRect l="8396" t="1672" r="22543" b="1672"/>
          <a:stretch>
            <a:fillRect/>
          </a:stretch>
        </p:blipFill>
        <p:spPr bwMode="auto">
          <a:xfrm>
            <a:off x="5292080" y="2852936"/>
            <a:ext cx="2509993" cy="1802046"/>
          </a:xfrm>
          <a:prstGeom prst="rect">
            <a:avLst/>
          </a:prstGeom>
          <a:noFill/>
        </p:spPr>
      </p:pic>
      <p:pic>
        <p:nvPicPr>
          <p:cNvPr id="27652" name="Picture 4" descr="D:\work\fall 2010\Revisit ISO2\Aug version\accuracy analysis\hddm_d_d2a10.png"/>
          <p:cNvPicPr>
            <a:picLocks noChangeAspect="1" noChangeArrowheads="1"/>
          </p:cNvPicPr>
          <p:nvPr/>
        </p:nvPicPr>
        <p:blipFill>
          <a:blip r:embed="rId6" cstate="print"/>
          <a:srcRect l="8396" t="1672" r="22543" b="1672"/>
          <a:stretch>
            <a:fillRect/>
          </a:stretch>
        </p:blipFill>
        <p:spPr bwMode="auto">
          <a:xfrm>
            <a:off x="5292080" y="1043504"/>
            <a:ext cx="2520280" cy="1809432"/>
          </a:xfrm>
          <a:prstGeom prst="rect">
            <a:avLst/>
          </a:prstGeom>
          <a:noFill/>
        </p:spPr>
      </p:pic>
      <p:sp>
        <p:nvSpPr>
          <p:cNvPr id="7" name="TextBox 6"/>
          <p:cNvSpPr txBox="1"/>
          <p:nvPr/>
        </p:nvSpPr>
        <p:spPr>
          <a:xfrm>
            <a:off x="107504" y="2559675"/>
            <a:ext cx="4248472" cy="1877437"/>
          </a:xfrm>
          <a:prstGeom prst="rect">
            <a:avLst/>
          </a:prstGeom>
          <a:noFill/>
        </p:spPr>
        <p:txBody>
          <a:bodyPr wrap="square" rtlCol="0">
            <a:spAutoFit/>
          </a:bodyPr>
          <a:lstStyle/>
          <a:p>
            <a:pPr>
              <a:buFont typeface="Arial" pitchFamily="34" charset="0"/>
              <a:buChar char="•"/>
            </a:pPr>
            <a:r>
              <a:rPr lang="en-US" altLang="zh-CN" sz="2400" dirty="0" smtClean="0"/>
              <a:t> Noisy BFM second-order </a:t>
            </a:r>
          </a:p>
          <a:p>
            <a:r>
              <a:rPr lang="en-US" altLang="zh-CN" sz="2400" dirty="0" smtClean="0"/>
              <a:t>   sensitivities</a:t>
            </a:r>
          </a:p>
          <a:p>
            <a:endParaRPr lang="en-US" altLang="zh-CN" sz="2000" dirty="0" smtClean="0">
              <a:solidFill>
                <a:srgbClr val="FF0000"/>
              </a:solidFill>
            </a:endParaRPr>
          </a:p>
          <a:p>
            <a:r>
              <a:rPr lang="en-US" altLang="zh-CN" sz="2400" dirty="0" smtClean="0">
                <a:solidFill>
                  <a:srgbClr val="C00000"/>
                </a:solidFill>
              </a:rPr>
              <a:t>  - Perturbation (</a:t>
            </a:r>
            <a:r>
              <a:rPr lang="el-GR" altLang="zh-CN" sz="2400" dirty="0" smtClean="0">
                <a:solidFill>
                  <a:srgbClr val="C00000"/>
                </a:solidFill>
              </a:rPr>
              <a:t>Δ</a:t>
            </a:r>
            <a:r>
              <a:rPr lang="en-US" altLang="zh-CN" sz="2400" dirty="0" smtClean="0">
                <a:solidFill>
                  <a:srgbClr val="C00000"/>
                </a:solidFill>
              </a:rPr>
              <a:t>)</a:t>
            </a:r>
          </a:p>
          <a:p>
            <a:r>
              <a:rPr lang="en-US" altLang="zh-CN" sz="2400" dirty="0" smtClean="0">
                <a:solidFill>
                  <a:srgbClr val="C00000"/>
                </a:solidFill>
              </a:rPr>
              <a:t>  - Convergence criteria (</a:t>
            </a:r>
            <a:r>
              <a:rPr lang="el-GR" altLang="zh-CN" sz="2400" dirty="0" smtClean="0">
                <a:solidFill>
                  <a:srgbClr val="C00000"/>
                </a:solidFill>
              </a:rPr>
              <a:t>ε</a:t>
            </a:r>
            <a:r>
              <a:rPr lang="en-US" altLang="zh-CN" sz="2400" dirty="0" smtClean="0">
                <a:solidFill>
                  <a:srgbClr val="C00000"/>
                </a:solidFill>
              </a:rPr>
              <a:t>) </a:t>
            </a:r>
            <a:endParaRPr lang="zh-CN" altLang="en-US" sz="2400" dirty="0">
              <a:solidFill>
                <a:srgbClr val="C00000"/>
              </a:solidFill>
            </a:endParaRPr>
          </a:p>
        </p:txBody>
      </p:sp>
      <p:graphicFrame>
        <p:nvGraphicFramePr>
          <p:cNvPr id="9" name="对象 8"/>
          <p:cNvGraphicFramePr>
            <a:graphicFrameLocks noChangeAspect="1"/>
          </p:cNvGraphicFramePr>
          <p:nvPr/>
        </p:nvGraphicFramePr>
        <p:xfrm>
          <a:off x="4065693" y="1628800"/>
          <a:ext cx="1154379" cy="648072"/>
        </p:xfrm>
        <a:graphic>
          <a:graphicData uri="http://schemas.openxmlformats.org/presentationml/2006/ole">
            <p:oleObj spid="_x0000_s27654" name="Equation" r:id="rId7" imgW="723600" imgH="406080" progId="">
              <p:embed/>
            </p:oleObj>
          </a:graphicData>
        </a:graphic>
      </p:graphicFrame>
      <p:graphicFrame>
        <p:nvGraphicFramePr>
          <p:cNvPr id="27655" name="Object 7"/>
          <p:cNvGraphicFramePr>
            <a:graphicFrameLocks noChangeAspect="1"/>
          </p:cNvGraphicFramePr>
          <p:nvPr/>
        </p:nvGraphicFramePr>
        <p:xfrm>
          <a:off x="4064124" y="3428119"/>
          <a:ext cx="1155948" cy="648953"/>
        </p:xfrm>
        <a:graphic>
          <a:graphicData uri="http://schemas.openxmlformats.org/presentationml/2006/ole">
            <p:oleObj spid="_x0000_s27655" name="Equation" r:id="rId8" imgW="723600" imgH="406080" progId="">
              <p:embed/>
            </p:oleObj>
          </a:graphicData>
        </a:graphic>
      </p:graphicFrame>
      <p:graphicFrame>
        <p:nvGraphicFramePr>
          <p:cNvPr id="27656" name="Object 8"/>
          <p:cNvGraphicFramePr>
            <a:graphicFrameLocks noChangeAspect="1"/>
          </p:cNvGraphicFramePr>
          <p:nvPr/>
        </p:nvGraphicFramePr>
        <p:xfrm>
          <a:off x="4139952" y="5182964"/>
          <a:ext cx="1031875" cy="622300"/>
        </p:xfrm>
        <a:graphic>
          <a:graphicData uri="http://schemas.openxmlformats.org/presentationml/2006/ole">
            <p:oleObj spid="_x0000_s27656" name="Equation" r:id="rId9" imgW="672840" imgH="40608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9512" y="1513879"/>
            <a:ext cx="4395787" cy="3643313"/>
            <a:chOff x="4280669" y="1412776"/>
            <a:chExt cx="4395787" cy="3643313"/>
          </a:xfrm>
        </p:grpSpPr>
        <p:grpSp>
          <p:nvGrpSpPr>
            <p:cNvPr id="2" name="组合 7"/>
            <p:cNvGrpSpPr>
              <a:grpSpLocks/>
            </p:cNvGrpSpPr>
            <p:nvPr/>
          </p:nvGrpSpPr>
          <p:grpSpPr bwMode="auto">
            <a:xfrm>
              <a:off x="4280669" y="1412776"/>
              <a:ext cx="4395787" cy="3643313"/>
              <a:chOff x="4604862" y="1142984"/>
              <a:chExt cx="4396294" cy="3643338"/>
            </a:xfrm>
          </p:grpSpPr>
          <p:pic>
            <p:nvPicPr>
              <p:cNvPr id="3" name="Picture 3" descr="F:\CMAQ Figures\SO4_SOx_1st_7days.gif"/>
              <p:cNvPicPr>
                <a:picLocks noChangeAspect="1" noChangeArrowheads="1"/>
              </p:cNvPicPr>
              <p:nvPr/>
            </p:nvPicPr>
            <p:blipFill>
              <a:blip r:embed="rId3" cstate="print"/>
              <a:srcRect/>
              <a:stretch>
                <a:fillRect/>
              </a:stretch>
            </p:blipFill>
            <p:spPr bwMode="auto">
              <a:xfrm>
                <a:off x="4604862" y="1142984"/>
                <a:ext cx="4396294" cy="3643338"/>
              </a:xfrm>
              <a:prstGeom prst="rect">
                <a:avLst/>
              </a:prstGeom>
              <a:noFill/>
              <a:ln w="9525">
                <a:noFill/>
                <a:miter lim="800000"/>
                <a:headEnd/>
                <a:tailEnd/>
              </a:ln>
            </p:spPr>
          </p:pic>
          <p:sp>
            <p:nvSpPr>
              <p:cNvPr id="4" name="矩形 3"/>
              <p:cNvSpPr/>
              <p:nvPr/>
            </p:nvSpPr>
            <p:spPr>
              <a:xfrm>
                <a:off x="6214773" y="1285860"/>
                <a:ext cx="1428915"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TextBox 10"/>
            <p:cNvSpPr txBox="1">
              <a:spLocks noChangeArrowheads="1"/>
            </p:cNvSpPr>
            <p:nvPr/>
          </p:nvSpPr>
          <p:spPr bwMode="auto">
            <a:xfrm>
              <a:off x="5000625" y="1785938"/>
              <a:ext cx="3438525" cy="369887"/>
            </a:xfrm>
            <a:prstGeom prst="rect">
              <a:avLst/>
            </a:prstGeom>
            <a:noFill/>
            <a:ln w="9525">
              <a:noFill/>
              <a:miter lim="800000"/>
              <a:headEnd/>
              <a:tailEnd/>
            </a:ln>
          </p:spPr>
          <p:txBody>
            <a:bodyPr wrap="none">
              <a:spAutoFit/>
            </a:bodyPr>
            <a:lstStyle/>
            <a:p>
              <a:r>
                <a:rPr lang="en-US" altLang="zh-CN" dirty="0">
                  <a:latin typeface="Calibri" pitchFamily="34" charset="0"/>
                </a:rPr>
                <a:t>First Order Sensitivity of AS to </a:t>
              </a:r>
              <a:r>
                <a:rPr lang="en-US" altLang="zh-CN" dirty="0" err="1">
                  <a:latin typeface="Calibri" pitchFamily="34" charset="0"/>
                </a:rPr>
                <a:t>SOx</a:t>
              </a:r>
              <a:r>
                <a:rPr lang="en-US" altLang="zh-CN" dirty="0">
                  <a:latin typeface="Calibri" pitchFamily="34" charset="0"/>
                </a:rPr>
                <a:t> </a:t>
              </a:r>
            </a:p>
          </p:txBody>
        </p:sp>
      </p:grpSp>
      <p:grpSp>
        <p:nvGrpSpPr>
          <p:cNvPr id="7" name="组合 10"/>
          <p:cNvGrpSpPr>
            <a:grpSpLocks/>
          </p:cNvGrpSpPr>
          <p:nvPr/>
        </p:nvGrpSpPr>
        <p:grpSpPr bwMode="auto">
          <a:xfrm>
            <a:off x="4716016" y="1484784"/>
            <a:ext cx="4464496" cy="3744416"/>
            <a:chOff x="4500562" y="1292462"/>
            <a:chExt cx="4143404" cy="3355720"/>
          </a:xfrm>
        </p:grpSpPr>
        <p:pic>
          <p:nvPicPr>
            <p:cNvPr id="8" name="Picture 3" descr="F:\CMAQ Figures\SO4_SOx_2nd_7days.gif"/>
            <p:cNvPicPr>
              <a:picLocks noChangeAspect="1" noChangeArrowheads="1"/>
            </p:cNvPicPr>
            <p:nvPr/>
          </p:nvPicPr>
          <p:blipFill>
            <a:blip r:embed="rId4" cstate="print"/>
            <a:srcRect/>
            <a:stretch>
              <a:fillRect/>
            </a:stretch>
          </p:blipFill>
          <p:spPr bwMode="auto">
            <a:xfrm>
              <a:off x="4500562" y="1292462"/>
              <a:ext cx="4143404" cy="3355720"/>
            </a:xfrm>
            <a:prstGeom prst="rect">
              <a:avLst/>
            </a:prstGeom>
            <a:noFill/>
            <a:ln w="9525">
              <a:noFill/>
              <a:miter lim="800000"/>
              <a:headEnd/>
              <a:tailEnd/>
            </a:ln>
          </p:spPr>
        </p:pic>
        <p:sp>
          <p:nvSpPr>
            <p:cNvPr id="9" name="矩形 8"/>
            <p:cNvSpPr/>
            <p:nvPr/>
          </p:nvSpPr>
          <p:spPr>
            <a:xfrm>
              <a:off x="6001233" y="1356628"/>
              <a:ext cx="1427980" cy="286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5076056" y="1844824"/>
            <a:ext cx="3825750" cy="369332"/>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a:spAutoFit/>
          </a:bodyPr>
          <a:lstStyle/>
          <a:p>
            <a:r>
              <a:rPr lang="en-US" altLang="zh-CN" dirty="0">
                <a:solidFill>
                  <a:srgbClr val="000000"/>
                </a:solidFill>
              </a:rPr>
              <a:t>Second Order Sensitivity of AS to </a:t>
            </a:r>
            <a:r>
              <a:rPr lang="en-US" altLang="zh-CN" dirty="0" err="1">
                <a:solidFill>
                  <a:srgbClr val="000000"/>
                </a:solidFill>
              </a:rPr>
              <a:t>SOx</a:t>
            </a:r>
            <a:r>
              <a:rPr lang="en-US" altLang="zh-CN" dirty="0">
                <a:solidFill>
                  <a:srgbClr val="000000"/>
                </a:solidFill>
              </a:rPr>
              <a:t> </a:t>
            </a:r>
          </a:p>
        </p:txBody>
      </p:sp>
      <p:sp>
        <p:nvSpPr>
          <p:cNvPr id="11" name="Rectangle 2"/>
          <p:cNvSpPr txBox="1">
            <a:spLocks noChangeArrowheads="1"/>
          </p:cNvSpPr>
          <p:nvPr/>
        </p:nvSpPr>
        <p:spPr>
          <a:xfrm>
            <a:off x="457200" y="485800"/>
            <a:ext cx="8229600" cy="1143000"/>
          </a:xfrm>
          <a:prstGeom prst="rect">
            <a:avLst/>
          </a:prstGeom>
        </p:spPr>
        <p:txBody>
          <a:bodyP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solidFill>
                  <a:schemeClr val="tx1"/>
                </a:solidFill>
                <a:effectLst/>
                <a:uLnTx/>
                <a:uFillTx/>
                <a:latin typeface="+mj-lt"/>
                <a:ea typeface="宋体" pitchFamily="2" charset="-122"/>
                <a:cs typeface="+mj-cs"/>
              </a:rPr>
              <a:t>Performance of HO DDM-PM in CMAQ</a:t>
            </a:r>
            <a:br>
              <a:rPr kumimoji="0" lang="en-US" altLang="zh-CN" sz="3600" b="0" i="0" u="none" strike="noStrike" kern="1200" cap="none" spc="0" normalizeH="0" baseline="0" noProof="0" dirty="0" smtClean="0">
                <a:ln>
                  <a:noFill/>
                </a:ln>
                <a:solidFill>
                  <a:schemeClr val="tx1"/>
                </a:solidFill>
                <a:effectLst/>
                <a:uLnTx/>
                <a:uFillTx/>
                <a:latin typeface="+mj-lt"/>
                <a:ea typeface="宋体" pitchFamily="2" charset="-122"/>
                <a:cs typeface="+mj-cs"/>
              </a:rPr>
            </a:br>
            <a:r>
              <a:rPr kumimoji="0" lang="en-US" altLang="zh-CN" sz="3600" b="0" i="0" u="none" strike="noStrike" kern="1200" cap="none" spc="0" normalizeH="0" baseline="0" noProof="0" dirty="0" smtClean="0">
                <a:ln>
                  <a:noFill/>
                </a:ln>
                <a:solidFill>
                  <a:schemeClr val="tx1"/>
                </a:solidFill>
                <a:effectLst/>
                <a:uLnTx/>
                <a:uFillTx/>
                <a:latin typeface="+mj-lt"/>
                <a:ea typeface="宋体" pitchFamily="2" charset="-122"/>
                <a:cs typeface="+mj-cs"/>
              </a:rPr>
              <a:t> </a:t>
            </a:r>
            <a:r>
              <a:rPr kumimoji="0" lang="en-US" altLang="zh-CN" sz="2800" b="0" i="0" u="none" strike="noStrike" kern="1200" cap="none" spc="0" normalizeH="0" baseline="0" noProof="0" dirty="0" smtClean="0">
                <a:ln>
                  <a:noFill/>
                </a:ln>
                <a:solidFill>
                  <a:srgbClr val="FFC000"/>
                </a:solidFill>
                <a:effectLst/>
                <a:uLnTx/>
                <a:uFillTx/>
                <a:latin typeface="+mj-lt"/>
                <a:ea typeface="宋体" pitchFamily="2" charset="-122"/>
                <a:cs typeface="+mj-cs"/>
              </a:rPr>
              <a:t>Aerosol Sulfate (AS)</a:t>
            </a:r>
            <a:endParaRPr kumimoji="0" lang="en-US" altLang="zh-CN" sz="2800" b="0" i="0" u="none" strike="noStrike" kern="1200" cap="none" spc="0" normalizeH="0" baseline="0" noProof="0" dirty="0">
              <a:ln>
                <a:noFill/>
              </a:ln>
              <a:solidFill>
                <a:srgbClr val="FFC000"/>
              </a:solidFill>
              <a:effectLst/>
              <a:uLnTx/>
              <a:uFillTx/>
              <a:latin typeface="+mj-lt"/>
              <a:ea typeface="宋体" pitchFamily="2" charset="-122"/>
              <a:cs typeface="+mj-cs"/>
            </a:endParaRPr>
          </a:p>
        </p:txBody>
      </p:sp>
      <p:sp>
        <p:nvSpPr>
          <p:cNvPr id="12" name="TextBox 11"/>
          <p:cNvSpPr txBox="1">
            <a:spLocks noChangeArrowheads="1"/>
          </p:cNvSpPr>
          <p:nvPr/>
        </p:nvSpPr>
        <p:spPr bwMode="auto">
          <a:xfrm>
            <a:off x="2445420" y="5357813"/>
            <a:ext cx="3782764" cy="1077218"/>
          </a:xfrm>
          <a:prstGeom prst="rect">
            <a:avLst/>
          </a:prstGeom>
          <a:noFill/>
          <a:ln w="9525">
            <a:noFill/>
            <a:miter lim="800000"/>
            <a:headEnd/>
            <a:tailEnd/>
          </a:ln>
        </p:spPr>
        <p:txBody>
          <a:bodyPr wrap="square">
            <a:spAutoFit/>
          </a:bodyPr>
          <a:lstStyle/>
          <a:p>
            <a:pPr>
              <a:buFontTx/>
              <a:buChar char="-"/>
            </a:pPr>
            <a:r>
              <a:rPr lang="en-US" altLang="zh-CN" sz="1600" dirty="0" smtClean="0">
                <a:latin typeface="Calibri" pitchFamily="34" charset="0"/>
              </a:rPr>
              <a:t> Episode: Jan1 – Jan 7, 2004</a:t>
            </a:r>
          </a:p>
          <a:p>
            <a:pPr>
              <a:buFontTx/>
              <a:buChar char="-"/>
            </a:pPr>
            <a:r>
              <a:rPr lang="en-US" altLang="zh-CN" sz="1600" dirty="0" smtClean="0">
                <a:latin typeface="Calibri" pitchFamily="34" charset="0"/>
              </a:rPr>
              <a:t> Grid resolution: 36km, 13 vertical layers</a:t>
            </a:r>
          </a:p>
          <a:p>
            <a:pPr>
              <a:buFontTx/>
              <a:buChar char="-"/>
            </a:pPr>
            <a:r>
              <a:rPr lang="en-US" altLang="zh-CN" sz="1600" dirty="0" smtClean="0">
                <a:latin typeface="Calibri" pitchFamily="34" charset="0"/>
              </a:rPr>
              <a:t> Meteorology: MM5</a:t>
            </a:r>
          </a:p>
          <a:p>
            <a:pPr>
              <a:buFontTx/>
              <a:buChar char="-"/>
            </a:pPr>
            <a:r>
              <a:rPr lang="en-US" altLang="zh-CN" sz="1600" dirty="0" smtClean="0">
                <a:latin typeface="Calibri" pitchFamily="34" charset="0"/>
              </a:rPr>
              <a:t> Emissions: SMOKE</a:t>
            </a:r>
            <a:endParaRPr lang="en-US" altLang="zh-CN" sz="16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C:\Users\wen\Desktop\SO4_SOX.png"/>
          <p:cNvPicPr>
            <a:picLocks noChangeAspect="1" noChangeArrowheads="1"/>
          </p:cNvPicPr>
          <p:nvPr/>
        </p:nvPicPr>
        <p:blipFill>
          <a:blip r:embed="rId3" cstate="print"/>
          <a:srcRect l="21651" t="8629" r="15350" b="5450"/>
          <a:stretch>
            <a:fillRect/>
          </a:stretch>
        </p:blipFill>
        <p:spPr bwMode="auto">
          <a:xfrm>
            <a:off x="251520" y="1988840"/>
            <a:ext cx="3935281" cy="3794822"/>
          </a:xfrm>
          <a:prstGeom prst="rect">
            <a:avLst/>
          </a:prstGeom>
          <a:noFill/>
        </p:spPr>
      </p:pic>
      <p:sp>
        <p:nvSpPr>
          <p:cNvPr id="22530" name="Rectangle 2"/>
          <p:cNvSpPr>
            <a:spLocks noGrp="1" noChangeArrowheads="1"/>
          </p:cNvSpPr>
          <p:nvPr>
            <p:ph type="title"/>
          </p:nvPr>
        </p:nvSpPr>
        <p:spPr/>
        <p:txBody>
          <a:bodyPr>
            <a:normAutofit fontScale="90000"/>
          </a:bodyPr>
          <a:lstStyle/>
          <a:p>
            <a:r>
              <a:rPr lang="en-US" altLang="zh-CN" sz="3600" dirty="0" smtClean="0">
                <a:ea typeface="宋体" pitchFamily="2" charset="-122"/>
              </a:rPr>
              <a:t>Evaluation </a:t>
            </a:r>
            <a:r>
              <a:rPr lang="en-US" altLang="zh-CN" sz="3600" dirty="0">
                <a:ea typeface="宋体" pitchFamily="2" charset="-122"/>
              </a:rPr>
              <a:t>of HO DDM-PM in CMAQ</a:t>
            </a:r>
            <a:br>
              <a:rPr lang="en-US" altLang="zh-CN" sz="3600" dirty="0">
                <a:ea typeface="宋体" pitchFamily="2" charset="-122"/>
              </a:rPr>
            </a:br>
            <a:r>
              <a:rPr lang="en-US" altLang="zh-CN" sz="3600" dirty="0">
                <a:ea typeface="宋体" pitchFamily="2" charset="-122"/>
              </a:rPr>
              <a:t> </a:t>
            </a:r>
            <a:r>
              <a:rPr lang="en-US" altLang="zh-CN" sz="2800" dirty="0">
                <a:solidFill>
                  <a:srgbClr val="FFC000"/>
                </a:solidFill>
                <a:ea typeface="宋体" pitchFamily="2" charset="-122"/>
              </a:rPr>
              <a:t>Aerosol Sulfate </a:t>
            </a:r>
            <a:r>
              <a:rPr lang="en-US" altLang="zh-CN" sz="2800" dirty="0" smtClean="0">
                <a:solidFill>
                  <a:srgbClr val="FFC000"/>
                </a:solidFill>
                <a:ea typeface="宋体" pitchFamily="2" charset="-122"/>
              </a:rPr>
              <a:t>(AS)</a:t>
            </a:r>
            <a:endParaRPr lang="en-US" altLang="zh-CN" sz="2800" dirty="0">
              <a:solidFill>
                <a:srgbClr val="FFC000"/>
              </a:solidFill>
              <a:ea typeface="宋体" pitchFamily="2" charset="-122"/>
            </a:endParaRPr>
          </a:p>
        </p:txBody>
      </p:sp>
      <p:sp>
        <p:nvSpPr>
          <p:cNvPr id="22537" name="TextBox 9"/>
          <p:cNvSpPr txBox="1">
            <a:spLocks noChangeArrowheads="1"/>
          </p:cNvSpPr>
          <p:nvPr/>
        </p:nvSpPr>
        <p:spPr bwMode="auto">
          <a:xfrm>
            <a:off x="669032" y="1524000"/>
            <a:ext cx="3470920" cy="366713"/>
          </a:xfrm>
          <a:prstGeom prst="rect">
            <a:avLst/>
          </a:prstGeom>
          <a:noFill/>
          <a:ln w="9525">
            <a:noFill/>
            <a:miter lim="800000"/>
            <a:headEnd/>
            <a:tailEnd/>
          </a:ln>
        </p:spPr>
        <p:txBody>
          <a:bodyPr wrap="square">
            <a:spAutoFit/>
          </a:bodyPr>
          <a:lstStyle/>
          <a:p>
            <a:r>
              <a:rPr lang="en-US" altLang="zh-CN" b="1" dirty="0">
                <a:latin typeface="Calibri" pitchFamily="34" charset="0"/>
                <a:ea typeface="宋体" pitchFamily="2" charset="-122"/>
              </a:rPr>
              <a:t>First Order Sensitivity of AS to </a:t>
            </a:r>
            <a:r>
              <a:rPr lang="en-US" altLang="zh-CN" b="1" dirty="0" err="1">
                <a:latin typeface="Calibri" pitchFamily="34" charset="0"/>
                <a:ea typeface="宋体" pitchFamily="2" charset="-122"/>
              </a:rPr>
              <a:t>SOx</a:t>
            </a:r>
            <a:r>
              <a:rPr lang="en-US" altLang="zh-CN" b="1" dirty="0">
                <a:latin typeface="Calibri" pitchFamily="34" charset="0"/>
                <a:ea typeface="宋体" pitchFamily="2" charset="-122"/>
              </a:rPr>
              <a:t> </a:t>
            </a:r>
          </a:p>
        </p:txBody>
      </p:sp>
      <p:sp>
        <p:nvSpPr>
          <p:cNvPr id="22538" name="TextBox 9"/>
          <p:cNvSpPr txBox="1">
            <a:spLocks noChangeArrowheads="1"/>
          </p:cNvSpPr>
          <p:nvPr/>
        </p:nvSpPr>
        <p:spPr bwMode="auto">
          <a:xfrm>
            <a:off x="5004048" y="1524000"/>
            <a:ext cx="3956248" cy="366713"/>
          </a:xfrm>
          <a:prstGeom prst="rect">
            <a:avLst/>
          </a:prstGeom>
          <a:noFill/>
          <a:ln w="9525">
            <a:noFill/>
            <a:miter lim="800000"/>
            <a:headEnd/>
            <a:tailEnd/>
          </a:ln>
        </p:spPr>
        <p:txBody>
          <a:bodyPr wrap="square">
            <a:spAutoFit/>
          </a:bodyPr>
          <a:lstStyle/>
          <a:p>
            <a:r>
              <a:rPr lang="en-US" altLang="zh-CN" b="1" dirty="0">
                <a:latin typeface="Calibri" pitchFamily="34" charset="0"/>
                <a:ea typeface="宋体" pitchFamily="2" charset="-122"/>
              </a:rPr>
              <a:t>Second Order Sensitivity of AS to </a:t>
            </a:r>
            <a:r>
              <a:rPr lang="en-US" altLang="zh-CN" b="1" dirty="0" err="1">
                <a:latin typeface="Calibri" pitchFamily="34" charset="0"/>
                <a:ea typeface="宋体" pitchFamily="2" charset="-122"/>
              </a:rPr>
              <a:t>SOx</a:t>
            </a:r>
            <a:r>
              <a:rPr lang="en-US" altLang="zh-CN" b="1" dirty="0">
                <a:latin typeface="Calibri" pitchFamily="34" charset="0"/>
                <a:ea typeface="宋体" pitchFamily="2" charset="-122"/>
              </a:rPr>
              <a:t> </a:t>
            </a:r>
          </a:p>
        </p:txBody>
      </p:sp>
      <p:sp>
        <p:nvSpPr>
          <p:cNvPr id="22539" name="Text Box 11"/>
          <p:cNvSpPr txBox="1">
            <a:spLocks noChangeArrowheads="1"/>
          </p:cNvSpPr>
          <p:nvPr/>
        </p:nvSpPr>
        <p:spPr bwMode="auto">
          <a:xfrm>
            <a:off x="2895600" y="5911850"/>
            <a:ext cx="3384550" cy="641350"/>
          </a:xfrm>
          <a:prstGeom prst="rect">
            <a:avLst/>
          </a:prstGeom>
          <a:noFill/>
          <a:ln w="9525">
            <a:noFill/>
            <a:miter lim="800000"/>
            <a:headEnd/>
            <a:tailEnd/>
          </a:ln>
          <a:effectLst/>
        </p:spPr>
        <p:txBody>
          <a:bodyPr wrap="none">
            <a:spAutoFit/>
          </a:bodyPr>
          <a:lstStyle/>
          <a:p>
            <a:pPr algn="ctr"/>
            <a:r>
              <a:rPr lang="en-US" altLang="zh-CN">
                <a:solidFill>
                  <a:srgbClr val="FF66FF"/>
                </a:solidFill>
                <a:ea typeface="宋体" pitchFamily="2" charset="-122"/>
              </a:rPr>
              <a:t>Date: Jan 2, 2004</a:t>
            </a:r>
          </a:p>
          <a:p>
            <a:pPr algn="ctr"/>
            <a:r>
              <a:rPr lang="en-US" altLang="zh-CN">
                <a:solidFill>
                  <a:srgbClr val="FF66FF"/>
                </a:solidFill>
                <a:ea typeface="宋体" pitchFamily="2" charset="-122"/>
              </a:rPr>
              <a:t>Emission change for BFM: 50%</a:t>
            </a:r>
          </a:p>
        </p:txBody>
      </p:sp>
      <p:pic>
        <p:nvPicPr>
          <p:cNvPr id="22541" name="Picture 13" descr="SO4_SOX2"/>
          <p:cNvPicPr>
            <a:picLocks noChangeAspect="1" noChangeArrowheads="1"/>
          </p:cNvPicPr>
          <p:nvPr/>
        </p:nvPicPr>
        <p:blipFill>
          <a:blip r:embed="rId4" cstate="print"/>
          <a:srcRect l="15909" t="10785" r="16667" b="3922"/>
          <a:stretch>
            <a:fillRect/>
          </a:stretch>
        </p:blipFill>
        <p:spPr bwMode="auto">
          <a:xfrm>
            <a:off x="4572000" y="1981200"/>
            <a:ext cx="4038600" cy="3886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idx="4294967295"/>
          </p:nvPr>
        </p:nvSpPr>
        <p:spPr/>
        <p:txBody>
          <a:bodyPr/>
          <a:lstStyle/>
          <a:p>
            <a:r>
              <a:rPr lang="en-US" altLang="zh-CN" dirty="0">
                <a:ea typeface="宋体" pitchFamily="2" charset="-122"/>
              </a:rPr>
              <a:t>Summary</a:t>
            </a:r>
          </a:p>
        </p:txBody>
      </p:sp>
      <p:sp>
        <p:nvSpPr>
          <p:cNvPr id="25603" name="内容占位符 2"/>
          <p:cNvSpPr>
            <a:spLocks noGrp="1"/>
          </p:cNvSpPr>
          <p:nvPr>
            <p:ph idx="4294967295"/>
          </p:nvPr>
        </p:nvSpPr>
        <p:spPr>
          <a:xfrm>
            <a:off x="457200" y="1567333"/>
            <a:ext cx="8229600" cy="4525963"/>
          </a:xfrm>
        </p:spPr>
        <p:txBody>
          <a:bodyPr>
            <a:normAutofit lnSpcReduction="10000"/>
          </a:bodyPr>
          <a:lstStyle/>
          <a:p>
            <a:r>
              <a:rPr lang="en-US" altLang="zh-CN" sz="2800" dirty="0">
                <a:ea typeface="宋体" pitchFamily="2" charset="-122"/>
              </a:rPr>
              <a:t>High-order DDM-PM has been developed and implemented in CMAQ.</a:t>
            </a:r>
          </a:p>
          <a:p>
            <a:r>
              <a:rPr lang="en-US" altLang="zh-CN" sz="2800" dirty="0">
                <a:ea typeface="宋体" pitchFamily="2" charset="-122"/>
              </a:rPr>
              <a:t>HO </a:t>
            </a:r>
            <a:r>
              <a:rPr lang="en-US" altLang="zh-CN" sz="2800" dirty="0" smtClean="0">
                <a:ea typeface="宋体" pitchFamily="2" charset="-122"/>
              </a:rPr>
              <a:t>DDM-PM appears to perform </a:t>
            </a:r>
            <a:r>
              <a:rPr lang="en-US" altLang="zh-CN" sz="2800" dirty="0">
                <a:ea typeface="宋体" pitchFamily="2" charset="-122"/>
              </a:rPr>
              <a:t>better than BFM. </a:t>
            </a:r>
            <a:endParaRPr lang="en-US" altLang="zh-CN" sz="2800" dirty="0" smtClean="0">
              <a:ea typeface="宋体" pitchFamily="2" charset="-122"/>
            </a:endParaRPr>
          </a:p>
          <a:p>
            <a:pPr>
              <a:buNone/>
            </a:pPr>
            <a:r>
              <a:rPr lang="en-US" altLang="zh-CN" sz="2800" dirty="0" smtClean="0">
                <a:ea typeface="宋体" pitchFamily="2" charset="-122"/>
              </a:rPr>
              <a:t>    </a:t>
            </a:r>
            <a:r>
              <a:rPr lang="en-US" altLang="zh-CN" sz="2400" dirty="0" smtClean="0">
                <a:ea typeface="宋体" pitchFamily="2" charset="-122"/>
              </a:rPr>
              <a:t>- Need better way to test as BFM is subject to noise</a:t>
            </a:r>
            <a:endParaRPr lang="en-US" altLang="zh-CN" sz="2400" dirty="0">
              <a:ea typeface="宋体" pitchFamily="2" charset="-122"/>
            </a:endParaRPr>
          </a:p>
          <a:p>
            <a:r>
              <a:rPr lang="en-US" altLang="zh-CN" sz="2800" dirty="0">
                <a:ea typeface="宋体" pitchFamily="2" charset="-122"/>
              </a:rPr>
              <a:t>Results from CMAQ captures the features of physical and chemical processes.</a:t>
            </a:r>
          </a:p>
          <a:p>
            <a:r>
              <a:rPr lang="en-US" altLang="zh-CN" sz="2800" dirty="0">
                <a:ea typeface="宋体" pitchFamily="2" charset="-122"/>
              </a:rPr>
              <a:t>Future Applications </a:t>
            </a:r>
          </a:p>
          <a:p>
            <a:pPr>
              <a:buFontTx/>
              <a:buNone/>
            </a:pPr>
            <a:r>
              <a:rPr lang="en-US" altLang="zh-CN" sz="2800" dirty="0">
                <a:ea typeface="宋体" pitchFamily="2" charset="-122"/>
              </a:rPr>
              <a:t>  </a:t>
            </a:r>
            <a:r>
              <a:rPr lang="en-US" altLang="zh-CN" sz="2400" dirty="0">
                <a:ea typeface="宋体" pitchFamily="2" charset="-122"/>
              </a:rPr>
              <a:t>- Source Apportionment</a:t>
            </a:r>
          </a:p>
          <a:p>
            <a:pPr>
              <a:buFontTx/>
              <a:buNone/>
            </a:pPr>
            <a:r>
              <a:rPr lang="en-US" altLang="zh-CN" sz="2400" dirty="0">
                <a:ea typeface="宋体" pitchFamily="2" charset="-122"/>
              </a:rPr>
              <a:t>  - Emission inventory assessment</a:t>
            </a:r>
          </a:p>
          <a:p>
            <a:pPr>
              <a:buFontTx/>
              <a:buNone/>
            </a:pPr>
            <a:r>
              <a:rPr lang="en-US" altLang="zh-CN" sz="2400" dirty="0">
                <a:ea typeface="宋体" pitchFamily="2" charset="-122"/>
              </a:rPr>
              <a:t>  - Air quality model uncertainty analysis</a:t>
            </a:r>
            <a:endParaRPr lang="en-US" altLang="zh-CN" dirty="0">
              <a:ea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457200" y="1960240"/>
            <a:ext cx="8229600" cy="190080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Advisor:  Dr. Armistead Russell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Funding  Source:  Conoco-Phillips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2400" dirty="0" smtClean="0"/>
              <a:t>Support  from  </a:t>
            </a:r>
            <a:r>
              <a:rPr lang="en-US" altLang="zh-CN" sz="2400" dirty="0" err="1" smtClean="0"/>
              <a:t>CAMx</a:t>
            </a:r>
            <a:r>
              <a:rPr lang="en-US" altLang="zh-CN" sz="2400" dirty="0" smtClean="0"/>
              <a:t>  modeling  group</a:t>
            </a: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标题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CN" sz="4400" dirty="0" smtClean="0">
                <a:latin typeface="+mj-lt"/>
                <a:ea typeface="宋体" pitchFamily="2" charset="-122"/>
                <a:cs typeface="+mj-cs"/>
              </a:rPr>
              <a:t>Acknowledgements</a:t>
            </a:r>
            <a:endParaRPr kumimoji="0" lang="en-US" altLang="zh-CN" sz="4400" b="0" i="0" u="none" strike="noStrike" kern="1200" cap="none" spc="0" normalizeH="0" baseline="0" noProof="0" dirty="0">
              <a:ln>
                <a:noFill/>
              </a:ln>
              <a:solidFill>
                <a:schemeClr val="tx1"/>
              </a:solidFill>
              <a:effectLst/>
              <a:uLnTx/>
              <a:uFillTx/>
              <a:latin typeface="+mj-lt"/>
              <a:ea typeface="宋体" pitchFamily="2" charset="-122"/>
              <a:cs typeface="+mj-cs"/>
            </a:endParaRPr>
          </a:p>
        </p:txBody>
      </p:sp>
      <p:cxnSp>
        <p:nvCxnSpPr>
          <p:cNvPr id="6" name="直接连接符 5"/>
          <p:cNvCxnSpPr/>
          <p:nvPr/>
        </p:nvCxnSpPr>
        <p:spPr>
          <a:xfrm flipV="1">
            <a:off x="539552" y="1484784"/>
            <a:ext cx="7920880" cy="720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555"/>
          <p:cNvPicPr>
            <a:picLocks noChangeAspect="1" noChangeArrowheads="1"/>
          </p:cNvPicPr>
          <p:nvPr/>
        </p:nvPicPr>
        <p:blipFill>
          <a:blip r:embed="rId3" cstate="print"/>
          <a:srcRect t="10736" r="-368"/>
          <a:stretch>
            <a:fillRect/>
          </a:stretch>
        </p:blipFill>
        <p:spPr bwMode="auto">
          <a:xfrm>
            <a:off x="35496" y="836712"/>
            <a:ext cx="6893468" cy="5904656"/>
          </a:xfrm>
          <a:prstGeom prst="rect">
            <a:avLst/>
          </a:prstGeom>
          <a:noFill/>
        </p:spPr>
      </p:pic>
      <p:sp>
        <p:nvSpPr>
          <p:cNvPr id="7176" name="Oval 8"/>
          <p:cNvSpPr>
            <a:spLocks noChangeArrowheads="1"/>
          </p:cNvSpPr>
          <p:nvPr/>
        </p:nvSpPr>
        <p:spPr bwMode="auto">
          <a:xfrm>
            <a:off x="2987824" y="3276600"/>
            <a:ext cx="1905000" cy="1143000"/>
          </a:xfrm>
          <a:prstGeom prst="ellipse">
            <a:avLst/>
          </a:prstGeom>
          <a:noFill/>
          <a:ln w="25400">
            <a:solidFill>
              <a:srgbClr val="FF0000"/>
            </a:solidFill>
            <a:prstDash val="dash"/>
            <a:round/>
            <a:headEnd/>
            <a:tailEnd/>
          </a:ln>
          <a:effectLst/>
        </p:spPr>
        <p:txBody>
          <a:bodyPr wrap="none" anchor="ctr"/>
          <a:lstStyle/>
          <a:p>
            <a:endParaRPr lang="zh-CN" altLang="en-US"/>
          </a:p>
        </p:txBody>
      </p:sp>
      <p:sp>
        <p:nvSpPr>
          <p:cNvPr id="6" name="TextBox 5"/>
          <p:cNvSpPr txBox="1"/>
          <p:nvPr/>
        </p:nvSpPr>
        <p:spPr>
          <a:xfrm>
            <a:off x="7002346" y="1268760"/>
            <a:ext cx="1947969" cy="2585323"/>
          </a:xfrm>
          <a:prstGeom prst="rect">
            <a:avLst/>
          </a:prstGeom>
          <a:noFill/>
        </p:spPr>
        <p:txBody>
          <a:bodyPr wrap="none" rtlCol="0">
            <a:spAutoFit/>
          </a:bodyPr>
          <a:lstStyle/>
          <a:p>
            <a:r>
              <a:rPr lang="en-US" altLang="zh-CN" sz="2400" dirty="0" smtClean="0">
                <a:solidFill>
                  <a:schemeClr val="accent6">
                    <a:lumMod val="75000"/>
                  </a:schemeClr>
                </a:solidFill>
                <a:latin typeface="Comic Sans MS" pitchFamily="66" charset="0"/>
              </a:rPr>
              <a:t>PM has the </a:t>
            </a:r>
          </a:p>
          <a:p>
            <a:r>
              <a:rPr lang="en-US" altLang="zh-CN" sz="2400" dirty="0" smtClean="0">
                <a:solidFill>
                  <a:schemeClr val="accent6">
                    <a:lumMod val="75000"/>
                  </a:schemeClr>
                </a:solidFill>
                <a:latin typeface="Comic Sans MS" pitchFamily="66" charset="0"/>
              </a:rPr>
              <a:t>potential to </a:t>
            </a:r>
          </a:p>
          <a:p>
            <a:r>
              <a:rPr lang="en-US" altLang="zh-CN" sz="2400" dirty="0" smtClean="0">
                <a:solidFill>
                  <a:schemeClr val="accent6">
                    <a:lumMod val="75000"/>
                  </a:schemeClr>
                </a:solidFill>
                <a:latin typeface="Comic Sans MS" pitchFamily="66" charset="0"/>
              </a:rPr>
              <a:t>affect</a:t>
            </a:r>
          </a:p>
          <a:p>
            <a:endParaRPr lang="en-US" altLang="zh-CN" dirty="0" smtClean="0">
              <a:solidFill>
                <a:schemeClr val="accent6">
                  <a:lumMod val="75000"/>
                </a:schemeClr>
              </a:solidFill>
              <a:latin typeface="Comic Sans MS" pitchFamily="66" charset="0"/>
            </a:endParaRPr>
          </a:p>
          <a:p>
            <a:pPr>
              <a:buFontTx/>
              <a:buChar char="-"/>
            </a:pPr>
            <a:r>
              <a:rPr lang="en-US" altLang="zh-CN" dirty="0" smtClean="0">
                <a:solidFill>
                  <a:schemeClr val="accent6">
                    <a:lumMod val="75000"/>
                  </a:schemeClr>
                </a:solidFill>
                <a:latin typeface="Comic Sans MS" pitchFamily="66" charset="0"/>
              </a:rPr>
              <a:t> Visibility</a:t>
            </a:r>
          </a:p>
          <a:p>
            <a:pPr>
              <a:buFontTx/>
              <a:buChar char="-"/>
            </a:pPr>
            <a:r>
              <a:rPr lang="en-US" altLang="zh-CN" dirty="0" smtClean="0">
                <a:solidFill>
                  <a:schemeClr val="accent6">
                    <a:lumMod val="75000"/>
                  </a:schemeClr>
                </a:solidFill>
                <a:latin typeface="Comic Sans MS" pitchFamily="66" charset="0"/>
              </a:rPr>
              <a:t> Human health</a:t>
            </a:r>
          </a:p>
          <a:p>
            <a:pPr>
              <a:buFontTx/>
              <a:buChar char="-"/>
            </a:pPr>
            <a:r>
              <a:rPr lang="en-US" altLang="zh-CN" dirty="0" smtClean="0">
                <a:solidFill>
                  <a:schemeClr val="accent6">
                    <a:lumMod val="75000"/>
                  </a:schemeClr>
                </a:solidFill>
                <a:latin typeface="Comic Sans MS" pitchFamily="66" charset="0"/>
              </a:rPr>
              <a:t> Climate</a:t>
            </a:r>
          </a:p>
          <a:p>
            <a:r>
              <a:rPr lang="en-US" altLang="zh-CN" b="1" dirty="0" smtClean="0">
                <a:solidFill>
                  <a:schemeClr val="accent6">
                    <a:lumMod val="75000"/>
                  </a:schemeClr>
                </a:solidFill>
                <a:latin typeface="Comic Sans MS" pitchFamily="66" charset="0"/>
              </a:rPr>
              <a:t>…</a:t>
            </a:r>
            <a:endParaRPr lang="zh-CN" altLang="en-US" b="1"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idx="4294967295"/>
          </p:nvPr>
        </p:nvSpPr>
        <p:spPr>
          <a:xfrm>
            <a:off x="457200" y="457200"/>
            <a:ext cx="8229600" cy="960438"/>
          </a:xfrm>
        </p:spPr>
        <p:txBody>
          <a:bodyPr/>
          <a:lstStyle/>
          <a:p>
            <a:pPr algn="l"/>
            <a:r>
              <a:rPr lang="en-US" altLang="zh-CN" sz="4000">
                <a:ea typeface="宋体" pitchFamily="2" charset="-122"/>
              </a:rPr>
              <a:t>  Sensitivity Analysis</a:t>
            </a:r>
            <a:endParaRPr lang="zh-CN" altLang="en-US" sz="4000">
              <a:ea typeface="宋体" pitchFamily="2" charset="-122"/>
            </a:endParaRPr>
          </a:p>
        </p:txBody>
      </p:sp>
      <p:sp>
        <p:nvSpPr>
          <p:cNvPr id="3" name="内容占位符 2"/>
          <p:cNvSpPr>
            <a:spLocks noGrp="1"/>
          </p:cNvSpPr>
          <p:nvPr>
            <p:ph idx="4294967295"/>
          </p:nvPr>
        </p:nvSpPr>
        <p:spPr>
          <a:xfrm>
            <a:off x="457200" y="1600200"/>
            <a:ext cx="4724400" cy="4686300"/>
          </a:xfrm>
        </p:spPr>
        <p:txBody>
          <a:bodyPr>
            <a:normAutofit/>
          </a:bodyPr>
          <a:lstStyle/>
          <a:p>
            <a:pPr>
              <a:lnSpc>
                <a:spcPct val="80000"/>
              </a:lnSpc>
            </a:pPr>
            <a:endParaRPr lang="en-US" altLang="zh-CN" sz="2200" dirty="0">
              <a:ea typeface="宋体" pitchFamily="2" charset="-122"/>
            </a:endParaRPr>
          </a:p>
          <a:p>
            <a:pPr>
              <a:lnSpc>
                <a:spcPct val="80000"/>
              </a:lnSpc>
            </a:pPr>
            <a:r>
              <a:rPr lang="en-US" altLang="zh-CN" sz="2200" dirty="0" smtClean="0">
                <a:latin typeface="Calibri" pitchFamily="34" charset="0"/>
                <a:ea typeface="Arial Unicode MS" pitchFamily="34" charset="-128"/>
                <a:cs typeface="Arial Unicode MS" pitchFamily="34" charset="-128"/>
              </a:rPr>
              <a:t>A tool </a:t>
            </a:r>
            <a:r>
              <a:rPr lang="en-US" altLang="zh-CN" sz="2200" dirty="0">
                <a:latin typeface="Calibri" pitchFamily="34" charset="0"/>
                <a:ea typeface="Arial Unicode MS" pitchFamily="34" charset="-128"/>
                <a:cs typeface="Arial Unicode MS" pitchFamily="34" charset="-128"/>
              </a:rPr>
              <a:t>to quantify the response of pollutant concentrations to the changes in source emissions or other parameters</a:t>
            </a:r>
          </a:p>
          <a:p>
            <a:pPr>
              <a:lnSpc>
                <a:spcPct val="80000"/>
              </a:lnSpc>
              <a:buFontTx/>
              <a:buNone/>
            </a:pPr>
            <a:endParaRPr lang="en-US" altLang="zh-CN" sz="2200" dirty="0">
              <a:latin typeface="Calibri" pitchFamily="34" charset="0"/>
              <a:ea typeface="宋体" pitchFamily="2" charset="-122"/>
            </a:endParaRPr>
          </a:p>
          <a:p>
            <a:pPr>
              <a:lnSpc>
                <a:spcPct val="80000"/>
              </a:lnSpc>
            </a:pPr>
            <a:r>
              <a:rPr lang="en-US" altLang="zh-CN" sz="2200" dirty="0">
                <a:latin typeface="Calibri" pitchFamily="34" charset="0"/>
                <a:ea typeface="Arial Unicode MS" pitchFamily="34" charset="-128"/>
                <a:cs typeface="Arial Unicode MS" pitchFamily="34" charset="-128"/>
              </a:rPr>
              <a:t>Sensitivity can be calculated by different methods, depending on the focus of application.</a:t>
            </a:r>
          </a:p>
          <a:p>
            <a:pPr>
              <a:lnSpc>
                <a:spcPct val="80000"/>
              </a:lnSpc>
              <a:buFontTx/>
              <a:buNone/>
            </a:pPr>
            <a:r>
              <a:rPr lang="en-US" altLang="zh-CN" sz="2200" dirty="0">
                <a:latin typeface="Calibri" pitchFamily="34" charset="0"/>
                <a:ea typeface="Arial Unicode MS" pitchFamily="34" charset="-128"/>
                <a:cs typeface="Arial Unicode MS" pitchFamily="34" charset="-128"/>
              </a:rPr>
              <a:t>    - Brute Force Method (BFM)</a:t>
            </a:r>
          </a:p>
          <a:p>
            <a:pPr>
              <a:lnSpc>
                <a:spcPct val="80000"/>
              </a:lnSpc>
              <a:buFontTx/>
              <a:buNone/>
            </a:pPr>
            <a:r>
              <a:rPr lang="en-US" altLang="zh-CN" sz="2200" dirty="0">
                <a:latin typeface="Calibri" pitchFamily="34" charset="0"/>
                <a:ea typeface="Arial Unicode MS" pitchFamily="34" charset="-128"/>
                <a:cs typeface="Arial Unicode MS" pitchFamily="34" charset="-128"/>
              </a:rPr>
              <a:t>    - Decoupled Direct Method (DDM)</a:t>
            </a:r>
          </a:p>
          <a:p>
            <a:pPr>
              <a:lnSpc>
                <a:spcPct val="80000"/>
              </a:lnSpc>
              <a:buFontTx/>
              <a:buNone/>
            </a:pPr>
            <a:r>
              <a:rPr lang="en-US" altLang="zh-CN" sz="2200" dirty="0">
                <a:latin typeface="Calibri" pitchFamily="34" charset="0"/>
                <a:ea typeface="Arial Unicode MS" pitchFamily="34" charset="-128"/>
                <a:cs typeface="Arial Unicode MS" pitchFamily="34" charset="-128"/>
              </a:rPr>
              <a:t>    - </a:t>
            </a:r>
            <a:r>
              <a:rPr lang="en-US" altLang="zh-CN" sz="2200" dirty="0" err="1">
                <a:latin typeface="Calibri" pitchFamily="34" charset="0"/>
                <a:ea typeface="Arial Unicode MS" pitchFamily="34" charset="-128"/>
                <a:cs typeface="Arial Unicode MS" pitchFamily="34" charset="-128"/>
              </a:rPr>
              <a:t>Adjoint</a:t>
            </a:r>
            <a:endParaRPr lang="en-US" altLang="zh-CN" sz="2200" dirty="0">
              <a:latin typeface="Calibri" pitchFamily="34" charset="0"/>
              <a:ea typeface="Arial Unicode MS" pitchFamily="34" charset="-128"/>
              <a:cs typeface="Arial Unicode MS" pitchFamily="34" charset="-128"/>
            </a:endParaRPr>
          </a:p>
        </p:txBody>
      </p:sp>
      <p:grpSp>
        <p:nvGrpSpPr>
          <p:cNvPr id="2" name="Group 20"/>
          <p:cNvGrpSpPr>
            <a:grpSpLocks/>
          </p:cNvGrpSpPr>
          <p:nvPr/>
        </p:nvGrpSpPr>
        <p:grpSpPr bwMode="auto">
          <a:xfrm>
            <a:off x="5345113" y="2209800"/>
            <a:ext cx="3214687" cy="2625725"/>
            <a:chOff x="3367" y="1392"/>
            <a:chExt cx="2025" cy="1654"/>
          </a:xfrm>
        </p:grpSpPr>
        <p:sp>
          <p:nvSpPr>
            <p:cNvPr id="24" name="矩形 23"/>
            <p:cNvSpPr/>
            <p:nvPr/>
          </p:nvSpPr>
          <p:spPr>
            <a:xfrm>
              <a:off x="3997" y="1653"/>
              <a:ext cx="765" cy="675"/>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altLang="zh-CN" dirty="0"/>
                <a:t>Air Quality</a:t>
              </a:r>
            </a:p>
            <a:p>
              <a:pPr algn="ctr" fontAlgn="auto">
                <a:spcBef>
                  <a:spcPts val="0"/>
                </a:spcBef>
                <a:spcAft>
                  <a:spcPts val="0"/>
                </a:spcAft>
                <a:defRPr/>
              </a:pPr>
              <a:r>
                <a:rPr lang="en-US" altLang="zh-CN" dirty="0"/>
                <a:t>Model</a:t>
              </a:r>
              <a:endParaRPr lang="zh-CN" altLang="en-US" dirty="0"/>
            </a:p>
          </p:txBody>
        </p:sp>
        <p:cxnSp>
          <p:nvCxnSpPr>
            <p:cNvPr id="26" name="直接箭头连接符 25"/>
            <p:cNvCxnSpPr/>
            <p:nvPr/>
          </p:nvCxnSpPr>
          <p:spPr>
            <a:xfrm>
              <a:off x="3367" y="1878"/>
              <a:ext cx="63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直接箭头连接符 27"/>
            <p:cNvCxnSpPr/>
            <p:nvPr/>
          </p:nvCxnSpPr>
          <p:spPr>
            <a:xfrm>
              <a:off x="4762" y="1878"/>
              <a:ext cx="63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直接连接符 43"/>
            <p:cNvCxnSpPr/>
            <p:nvPr/>
          </p:nvCxnSpPr>
          <p:spPr>
            <a:xfrm rot="5400000">
              <a:off x="3052" y="2328"/>
              <a:ext cx="900" cy="0"/>
            </a:xfrm>
            <a:prstGeom prst="line">
              <a:avLst/>
            </a:prstGeom>
            <a:ln>
              <a:prstDash val="dash"/>
            </a:ln>
          </p:spPr>
          <p:style>
            <a:lnRef idx="2">
              <a:schemeClr val="accent3"/>
            </a:lnRef>
            <a:fillRef idx="0">
              <a:schemeClr val="accent3"/>
            </a:fillRef>
            <a:effectRef idx="1">
              <a:schemeClr val="accent3"/>
            </a:effectRef>
            <a:fontRef idx="minor">
              <a:schemeClr val="tx1"/>
            </a:fontRef>
          </p:style>
        </p:cxnSp>
        <p:cxnSp>
          <p:nvCxnSpPr>
            <p:cNvPr id="46" name="直接连接符 45"/>
            <p:cNvCxnSpPr/>
            <p:nvPr/>
          </p:nvCxnSpPr>
          <p:spPr>
            <a:xfrm>
              <a:off x="3502" y="2778"/>
              <a:ext cx="1710" cy="0"/>
            </a:xfrm>
            <a:prstGeom prst="line">
              <a:avLst/>
            </a:prstGeom>
            <a:ln>
              <a:prstDash val="dash"/>
            </a:ln>
          </p:spPr>
          <p:style>
            <a:lnRef idx="2">
              <a:schemeClr val="accent3"/>
            </a:lnRef>
            <a:fillRef idx="0">
              <a:schemeClr val="accent3"/>
            </a:fillRef>
            <a:effectRef idx="1">
              <a:schemeClr val="accent3"/>
            </a:effectRef>
            <a:fontRef idx="minor">
              <a:schemeClr val="tx1"/>
            </a:fontRef>
          </p:style>
        </p:cxnSp>
        <p:cxnSp>
          <p:nvCxnSpPr>
            <p:cNvPr id="48" name="直接连接符 47"/>
            <p:cNvCxnSpPr/>
            <p:nvPr/>
          </p:nvCxnSpPr>
          <p:spPr>
            <a:xfrm rot="5400000" flipH="1" flipV="1">
              <a:off x="4762" y="2328"/>
              <a:ext cx="900" cy="0"/>
            </a:xfrm>
            <a:prstGeom prst="line">
              <a:avLst/>
            </a:prstGeom>
            <a:ln>
              <a:prstDash val="dash"/>
            </a:ln>
          </p:spPr>
          <p:style>
            <a:lnRef idx="2">
              <a:schemeClr val="accent3"/>
            </a:lnRef>
            <a:fillRef idx="0">
              <a:schemeClr val="accent3"/>
            </a:fillRef>
            <a:effectRef idx="1">
              <a:schemeClr val="accent3"/>
            </a:effectRef>
            <a:fontRef idx="minor">
              <a:schemeClr val="tx1"/>
            </a:fontRef>
          </p:style>
        </p:cxnSp>
        <p:sp>
          <p:nvSpPr>
            <p:cNvPr id="8203" name="TextBox 49"/>
            <p:cNvSpPr txBox="1">
              <a:spLocks noChangeArrowheads="1"/>
            </p:cNvSpPr>
            <p:nvPr/>
          </p:nvSpPr>
          <p:spPr bwMode="auto">
            <a:xfrm>
              <a:off x="3447" y="1392"/>
              <a:ext cx="585" cy="499"/>
            </a:xfrm>
            <a:prstGeom prst="rect">
              <a:avLst/>
            </a:prstGeom>
            <a:noFill/>
            <a:ln w="9525">
              <a:noFill/>
              <a:miter lim="800000"/>
              <a:headEnd/>
              <a:tailEnd/>
            </a:ln>
          </p:spPr>
          <p:txBody>
            <a:bodyPr>
              <a:spAutoFit/>
            </a:bodyPr>
            <a:lstStyle/>
            <a:p>
              <a:r>
                <a:rPr lang="en-US" altLang="zh-CN" sz="1400">
                  <a:latin typeface="Calibri" pitchFamily="34" charset="0"/>
                  <a:ea typeface="宋体" pitchFamily="2" charset="-122"/>
                </a:rPr>
                <a:t>Input:</a:t>
              </a:r>
            </a:p>
            <a:p>
              <a:r>
                <a:rPr lang="en-US" altLang="zh-CN" sz="1400">
                  <a:latin typeface="Calibri" pitchFamily="34" charset="0"/>
                  <a:ea typeface="宋体" pitchFamily="2" charset="-122"/>
                </a:rPr>
                <a:t>E, T, RH, </a:t>
              </a:r>
            </a:p>
            <a:p>
              <a:r>
                <a:rPr lang="en-US" altLang="zh-CN" sz="1400">
                  <a:latin typeface="Calibri" pitchFamily="34" charset="0"/>
                  <a:ea typeface="宋体" pitchFamily="2" charset="-122"/>
                </a:rPr>
                <a:t>U, R</a:t>
              </a:r>
              <a:r>
                <a:rPr lang="en-US" altLang="zh-CN">
                  <a:latin typeface="Calibri" pitchFamily="34" charset="0"/>
                  <a:ea typeface="宋体" pitchFamily="2" charset="-122"/>
                </a:rPr>
                <a:t>…</a:t>
              </a:r>
            </a:p>
          </p:txBody>
        </p:sp>
        <p:sp>
          <p:nvSpPr>
            <p:cNvPr id="8204" name="TextBox 50"/>
            <p:cNvSpPr txBox="1">
              <a:spLocks noChangeArrowheads="1"/>
            </p:cNvSpPr>
            <p:nvPr/>
          </p:nvSpPr>
          <p:spPr bwMode="auto">
            <a:xfrm>
              <a:off x="4800" y="1498"/>
              <a:ext cx="482" cy="326"/>
            </a:xfrm>
            <a:prstGeom prst="rect">
              <a:avLst/>
            </a:prstGeom>
            <a:noFill/>
            <a:ln w="9525">
              <a:noFill/>
              <a:miter lim="800000"/>
              <a:headEnd/>
              <a:tailEnd/>
            </a:ln>
          </p:spPr>
          <p:txBody>
            <a:bodyPr wrap="none">
              <a:spAutoFit/>
            </a:bodyPr>
            <a:lstStyle/>
            <a:p>
              <a:r>
                <a:rPr lang="en-US" altLang="zh-CN" sz="1400">
                  <a:latin typeface="Calibri" pitchFamily="34" charset="0"/>
                  <a:ea typeface="宋体" pitchFamily="2" charset="-122"/>
                </a:rPr>
                <a:t>Output:</a:t>
              </a:r>
            </a:p>
            <a:p>
              <a:r>
                <a:rPr lang="en-US" altLang="zh-CN" sz="1400">
                  <a:latin typeface="Calibri" pitchFamily="34" charset="0"/>
                  <a:ea typeface="宋体" pitchFamily="2" charset="-122"/>
                </a:rPr>
                <a:t>Ci</a:t>
              </a:r>
              <a:endParaRPr lang="zh-CN" altLang="en-US" sz="1400">
                <a:latin typeface="Calibri" pitchFamily="34" charset="0"/>
                <a:ea typeface="宋体" pitchFamily="2" charset="-122"/>
              </a:endParaRPr>
            </a:p>
          </p:txBody>
        </p:sp>
        <p:sp>
          <p:nvSpPr>
            <p:cNvPr id="8205" name="TextBox 51"/>
            <p:cNvSpPr txBox="1">
              <a:spLocks noChangeArrowheads="1"/>
            </p:cNvSpPr>
            <p:nvPr/>
          </p:nvSpPr>
          <p:spPr bwMode="auto">
            <a:xfrm>
              <a:off x="3888" y="2796"/>
              <a:ext cx="915" cy="250"/>
            </a:xfrm>
            <a:prstGeom prst="rect">
              <a:avLst/>
            </a:prstGeom>
            <a:noFill/>
            <a:ln w="9525">
              <a:noFill/>
              <a:miter lim="800000"/>
              <a:headEnd/>
              <a:tailEnd/>
            </a:ln>
          </p:spPr>
          <p:txBody>
            <a:bodyPr wrap="none">
              <a:spAutoFit/>
            </a:bodyPr>
            <a:lstStyle/>
            <a:p>
              <a:r>
                <a:rPr lang="en-US" altLang="zh-CN" sz="2000" b="1">
                  <a:solidFill>
                    <a:srgbClr val="FFC000"/>
                  </a:solidFill>
                  <a:latin typeface="Calibri" pitchFamily="34" charset="0"/>
                  <a:ea typeface="宋体" pitchFamily="2" charset="-122"/>
                </a:rPr>
                <a:t>Sensitivity</a:t>
              </a:r>
              <a:endParaRPr lang="zh-CN" altLang="en-US" sz="2000" b="1">
                <a:solidFill>
                  <a:srgbClr val="FFC000"/>
                </a:solidFill>
                <a:latin typeface="Calibri" pitchFamily="34" charset="0"/>
                <a:ea typeface="宋体" pitchFamily="2" charset="-122"/>
              </a:endParaRPr>
            </a:p>
          </p:txBody>
        </p:sp>
        <p:sp>
          <p:nvSpPr>
            <p:cNvPr id="53" name="TextBox 52"/>
            <p:cNvSpPr txBox="1"/>
            <p:nvPr/>
          </p:nvSpPr>
          <p:spPr>
            <a:xfrm>
              <a:off x="3696" y="2544"/>
              <a:ext cx="1394" cy="231"/>
            </a:xfrm>
            <a:prstGeom prst="rect">
              <a:avLst/>
            </a:prstGeom>
            <a:noFill/>
          </p:spPr>
          <p:txBody>
            <a:bodyPr wrap="none">
              <a:spAutoFit/>
            </a:bodyPr>
            <a:lstStyle/>
            <a:p>
              <a:r>
                <a:rPr lang="en-US" altLang="zh-CN" sz="1600">
                  <a:solidFill>
                    <a:srgbClr val="7F7F7F"/>
                  </a:solidFill>
                  <a:latin typeface="Calibri" pitchFamily="34" charset="0"/>
                  <a:ea typeface="宋体" pitchFamily="2" charset="-122"/>
                </a:rPr>
                <a:t>What’s the response?</a:t>
              </a:r>
              <a:r>
                <a:rPr lang="en-US" altLang="zh-CN">
                  <a:solidFill>
                    <a:srgbClr val="7F7F7F"/>
                  </a:solidFill>
                  <a:latin typeface="Calibri" pitchFamily="34" charset="0"/>
                  <a:ea typeface="宋体" pitchFamily="2" charset="-122"/>
                </a:rPr>
                <a:t> </a:t>
              </a:r>
              <a:endParaRPr lang="zh-CN" altLang="en-US">
                <a:solidFill>
                  <a:srgbClr val="7F7F7F"/>
                </a:solidFill>
                <a:latin typeface="Calibri" pitchFamily="34" charset="0"/>
                <a:ea typeface="宋体" pitchFamily="2" charset="-122"/>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idx="4294967295"/>
          </p:nvPr>
        </p:nvSpPr>
        <p:spPr>
          <a:xfrm>
            <a:off x="228600" y="352425"/>
            <a:ext cx="8229600" cy="638175"/>
          </a:xfrm>
        </p:spPr>
        <p:txBody>
          <a:bodyPr>
            <a:normAutofit fontScale="90000"/>
          </a:bodyPr>
          <a:lstStyle/>
          <a:p>
            <a:pPr algn="l"/>
            <a:r>
              <a:rPr lang="en-US" altLang="zh-CN" sz="3600">
                <a:ea typeface="宋体" pitchFamily="2" charset="-122"/>
              </a:rPr>
              <a:t>Decoupled Direct Method</a:t>
            </a:r>
            <a:endParaRPr lang="en-US" altLang="zh-CN" sz="2400">
              <a:solidFill>
                <a:srgbClr val="00B0F0"/>
              </a:solidFill>
              <a:ea typeface="宋体" pitchFamily="2" charset="-122"/>
            </a:endParaRPr>
          </a:p>
        </p:txBody>
      </p:sp>
      <p:grpSp>
        <p:nvGrpSpPr>
          <p:cNvPr id="8" name="Group 36"/>
          <p:cNvGrpSpPr>
            <a:grpSpLocks/>
          </p:cNvGrpSpPr>
          <p:nvPr/>
        </p:nvGrpSpPr>
        <p:grpSpPr bwMode="auto">
          <a:xfrm>
            <a:off x="76200" y="1600200"/>
            <a:ext cx="4484688" cy="2733675"/>
            <a:chOff x="384" y="1446"/>
            <a:chExt cx="2990" cy="1995"/>
          </a:xfrm>
        </p:grpSpPr>
        <p:grpSp>
          <p:nvGrpSpPr>
            <p:cNvPr id="9" name="Group 33"/>
            <p:cNvGrpSpPr>
              <a:grpSpLocks/>
            </p:cNvGrpSpPr>
            <p:nvPr/>
          </p:nvGrpSpPr>
          <p:grpSpPr bwMode="auto">
            <a:xfrm>
              <a:off x="533" y="1446"/>
              <a:ext cx="2731" cy="522"/>
              <a:chOff x="511" y="1255"/>
              <a:chExt cx="2731" cy="522"/>
            </a:xfrm>
          </p:grpSpPr>
          <p:sp>
            <p:nvSpPr>
              <p:cNvPr id="29" name="矩形 28"/>
              <p:cNvSpPr/>
              <p:nvPr/>
            </p:nvSpPr>
            <p:spPr>
              <a:xfrm>
                <a:off x="1815" y="1255"/>
                <a:ext cx="782" cy="523"/>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600">
                    <a:solidFill>
                      <a:srgbClr val="000000"/>
                    </a:solidFill>
                    <a:latin typeface="Calibri" pitchFamily="34" charset="0"/>
                    <a:ea typeface="宋体" pitchFamily="2" charset="-122"/>
                    <a:cs typeface="Arial" charset="0"/>
                  </a:rPr>
                  <a:t>Air Quality</a:t>
                </a:r>
              </a:p>
              <a:p>
                <a:pPr algn="ctr"/>
                <a:r>
                  <a:rPr lang="en-US" altLang="zh-CN" sz="1600">
                    <a:solidFill>
                      <a:srgbClr val="000000"/>
                    </a:solidFill>
                    <a:latin typeface="Calibri" pitchFamily="34" charset="0"/>
                    <a:ea typeface="宋体" pitchFamily="2" charset="-122"/>
                    <a:cs typeface="Arial" charset="0"/>
                  </a:rPr>
                  <a:t>Model</a:t>
                </a:r>
                <a:endParaRPr lang="zh-CN" altLang="en-US" sz="1600">
                  <a:solidFill>
                    <a:srgbClr val="000000"/>
                  </a:solidFill>
                  <a:latin typeface="Calibri" pitchFamily="34" charset="0"/>
                  <a:ea typeface="宋体" pitchFamily="2" charset="-122"/>
                  <a:cs typeface="Arial" charset="0"/>
                </a:endParaRPr>
              </a:p>
            </p:txBody>
          </p:sp>
          <p:cxnSp>
            <p:nvCxnSpPr>
              <p:cNvPr id="30" name="直接箭头连接符 29"/>
              <p:cNvCxnSpPr/>
              <p:nvPr/>
            </p:nvCxnSpPr>
            <p:spPr>
              <a:xfrm>
                <a:off x="1171" y="1489"/>
                <a:ext cx="6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接箭头连接符 30"/>
              <p:cNvCxnSpPr/>
              <p:nvPr/>
            </p:nvCxnSpPr>
            <p:spPr>
              <a:xfrm>
                <a:off x="2597" y="1489"/>
                <a:ext cx="6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37" name="TextBox 31"/>
              <p:cNvSpPr txBox="1">
                <a:spLocks noChangeArrowheads="1"/>
              </p:cNvSpPr>
              <p:nvPr/>
            </p:nvSpPr>
            <p:spPr bwMode="auto">
              <a:xfrm>
                <a:off x="1178" y="1296"/>
                <a:ext cx="598" cy="245"/>
              </a:xfrm>
              <a:prstGeom prst="rect">
                <a:avLst/>
              </a:prstGeom>
              <a:noFill/>
              <a:ln w="9525">
                <a:noFill/>
                <a:miter lim="800000"/>
                <a:headEnd/>
                <a:tailEnd/>
              </a:ln>
            </p:spPr>
            <p:txBody>
              <a:bodyPr>
                <a:spAutoFit/>
              </a:bodyPr>
              <a:lstStyle/>
              <a:p>
                <a:r>
                  <a:rPr lang="en-US" altLang="zh-CN" sz="1600">
                    <a:latin typeface="Calibri" pitchFamily="34" charset="0"/>
                    <a:ea typeface="宋体" pitchFamily="2" charset="-122"/>
                  </a:rPr>
                  <a:t>E</a:t>
                </a:r>
              </a:p>
            </p:txBody>
          </p:sp>
          <p:sp>
            <p:nvSpPr>
              <p:cNvPr id="9238" name="TextBox 32"/>
              <p:cNvSpPr txBox="1">
                <a:spLocks noChangeArrowheads="1"/>
              </p:cNvSpPr>
              <p:nvPr/>
            </p:nvSpPr>
            <p:spPr bwMode="auto">
              <a:xfrm>
                <a:off x="2837" y="1296"/>
                <a:ext cx="401" cy="245"/>
              </a:xfrm>
              <a:prstGeom prst="rect">
                <a:avLst/>
              </a:prstGeom>
              <a:noFill/>
              <a:ln w="9525">
                <a:noFill/>
                <a:miter lim="800000"/>
                <a:headEnd/>
                <a:tailEnd/>
              </a:ln>
            </p:spPr>
            <p:txBody>
              <a:bodyPr wrap="none">
                <a:spAutoFit/>
              </a:bodyPr>
              <a:lstStyle/>
              <a:p>
                <a:r>
                  <a:rPr lang="en-US" altLang="zh-CN" sz="1600">
                    <a:latin typeface="Calibri" pitchFamily="34" charset="0"/>
                    <a:ea typeface="宋体" pitchFamily="2" charset="-122"/>
                  </a:rPr>
                  <a:t>C(E)</a:t>
                </a:r>
              </a:p>
            </p:txBody>
          </p:sp>
          <p:sp>
            <p:nvSpPr>
              <p:cNvPr id="9239" name="TextBox 33"/>
              <p:cNvSpPr txBox="1">
                <a:spLocks noChangeArrowheads="1"/>
              </p:cNvSpPr>
              <p:nvPr/>
            </p:nvSpPr>
            <p:spPr bwMode="auto">
              <a:xfrm>
                <a:off x="511" y="1392"/>
                <a:ext cx="737" cy="245"/>
              </a:xfrm>
              <a:prstGeom prst="rect">
                <a:avLst/>
              </a:prstGeom>
              <a:noFill/>
              <a:ln w="9525">
                <a:noFill/>
                <a:miter lim="800000"/>
                <a:headEnd/>
                <a:tailEnd/>
              </a:ln>
            </p:spPr>
            <p:txBody>
              <a:bodyPr>
                <a:spAutoFit/>
              </a:bodyPr>
              <a:lstStyle/>
              <a:p>
                <a:r>
                  <a:rPr lang="en-US" altLang="zh-CN" sz="1600">
                    <a:solidFill>
                      <a:schemeClr val="accent2"/>
                    </a:solidFill>
                    <a:latin typeface="Calibri" pitchFamily="34" charset="0"/>
                    <a:ea typeface="宋体" pitchFamily="2" charset="-122"/>
                  </a:rPr>
                  <a:t>Base Run</a:t>
                </a:r>
                <a:endParaRPr lang="zh-CN" altLang="en-US" sz="1600">
                  <a:solidFill>
                    <a:schemeClr val="accent2"/>
                  </a:solidFill>
                  <a:latin typeface="Calibri" pitchFamily="34" charset="0"/>
                  <a:ea typeface="宋体" pitchFamily="2" charset="-122"/>
                </a:endParaRPr>
              </a:p>
            </p:txBody>
          </p:sp>
        </p:grpSp>
        <p:grpSp>
          <p:nvGrpSpPr>
            <p:cNvPr id="10" name="Group 35"/>
            <p:cNvGrpSpPr>
              <a:grpSpLocks/>
            </p:cNvGrpSpPr>
            <p:nvPr/>
          </p:nvGrpSpPr>
          <p:grpSpPr bwMode="auto">
            <a:xfrm>
              <a:off x="480" y="2880"/>
              <a:ext cx="2852" cy="561"/>
              <a:chOff x="511" y="3031"/>
              <a:chExt cx="2852" cy="561"/>
            </a:xfrm>
          </p:grpSpPr>
          <p:grpSp>
            <p:nvGrpSpPr>
              <p:cNvPr id="12" name="Group 32"/>
              <p:cNvGrpSpPr>
                <a:grpSpLocks/>
              </p:cNvGrpSpPr>
              <p:nvPr/>
            </p:nvGrpSpPr>
            <p:grpSpPr bwMode="auto">
              <a:xfrm>
                <a:off x="1200" y="3031"/>
                <a:ext cx="2163" cy="561"/>
                <a:chOff x="1225" y="3031"/>
                <a:chExt cx="2163" cy="561"/>
              </a:xfrm>
            </p:grpSpPr>
            <p:sp>
              <p:nvSpPr>
                <p:cNvPr id="22" name="矩形 21"/>
                <p:cNvSpPr/>
                <p:nvPr/>
              </p:nvSpPr>
              <p:spPr>
                <a:xfrm>
                  <a:off x="1885" y="3031"/>
                  <a:ext cx="782" cy="561"/>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600">
                      <a:solidFill>
                        <a:srgbClr val="000000"/>
                      </a:solidFill>
                      <a:latin typeface="Calibri" pitchFamily="34" charset="0"/>
                      <a:ea typeface="宋体" pitchFamily="2" charset="-122"/>
                      <a:cs typeface="Arial" charset="0"/>
                    </a:rPr>
                    <a:t>Air Quality</a:t>
                  </a:r>
                </a:p>
                <a:p>
                  <a:pPr algn="ctr"/>
                  <a:r>
                    <a:rPr lang="en-US" altLang="zh-CN" sz="1600">
                      <a:solidFill>
                        <a:srgbClr val="000000"/>
                      </a:solidFill>
                      <a:latin typeface="Calibri" pitchFamily="34" charset="0"/>
                      <a:ea typeface="宋体" pitchFamily="2" charset="-122"/>
                      <a:cs typeface="Arial" charset="0"/>
                    </a:rPr>
                    <a:t>Model</a:t>
                  </a:r>
                  <a:endParaRPr lang="zh-CN" altLang="en-US" sz="1600">
                    <a:solidFill>
                      <a:srgbClr val="000000"/>
                    </a:solidFill>
                    <a:latin typeface="Calibri" pitchFamily="34" charset="0"/>
                    <a:ea typeface="宋体" pitchFamily="2" charset="-122"/>
                    <a:cs typeface="Arial" charset="0"/>
                  </a:endParaRPr>
                </a:p>
              </p:txBody>
            </p:sp>
            <p:cxnSp>
              <p:nvCxnSpPr>
                <p:cNvPr id="23" name="直接箭头连接符 22"/>
                <p:cNvCxnSpPr/>
                <p:nvPr/>
              </p:nvCxnSpPr>
              <p:spPr>
                <a:xfrm>
                  <a:off x="1240" y="3265"/>
                  <a:ext cx="64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2667" y="3265"/>
                  <a:ext cx="644"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31" name="TextBox 24"/>
                <p:cNvSpPr txBox="1">
                  <a:spLocks noChangeArrowheads="1"/>
                </p:cNvSpPr>
                <p:nvPr/>
              </p:nvSpPr>
              <p:spPr bwMode="auto">
                <a:xfrm>
                  <a:off x="1225" y="3072"/>
                  <a:ext cx="599" cy="245"/>
                </a:xfrm>
                <a:prstGeom prst="rect">
                  <a:avLst/>
                </a:prstGeom>
                <a:noFill/>
                <a:ln w="9525">
                  <a:noFill/>
                  <a:miter lim="800000"/>
                  <a:headEnd/>
                  <a:tailEnd/>
                </a:ln>
              </p:spPr>
              <p:txBody>
                <a:bodyPr>
                  <a:spAutoFit/>
                </a:bodyPr>
                <a:lstStyle/>
                <a:p>
                  <a:r>
                    <a:rPr lang="en-US" altLang="zh-CN" sz="1600">
                      <a:latin typeface="Calibri" pitchFamily="34" charset="0"/>
                      <a:ea typeface="宋体" pitchFamily="2" charset="-122"/>
                    </a:rPr>
                    <a:t>E - </a:t>
                  </a:r>
                  <a:r>
                    <a:rPr lang="el-GR" altLang="zh-CN" sz="1600">
                      <a:latin typeface="Calibri" pitchFamily="34" charset="0"/>
                      <a:ea typeface="宋体" pitchFamily="2" charset="-122"/>
                    </a:rPr>
                    <a:t>Δ</a:t>
                  </a:r>
                  <a:r>
                    <a:rPr lang="en-US" altLang="zh-CN" sz="1600">
                      <a:latin typeface="Calibri" pitchFamily="34" charset="0"/>
                      <a:ea typeface="宋体" pitchFamily="2" charset="-122"/>
                    </a:rPr>
                    <a:t>E</a:t>
                  </a:r>
                </a:p>
              </p:txBody>
            </p:sp>
            <p:sp>
              <p:nvSpPr>
                <p:cNvPr id="9232" name="TextBox 25"/>
                <p:cNvSpPr txBox="1">
                  <a:spLocks noChangeArrowheads="1"/>
                </p:cNvSpPr>
                <p:nvPr/>
              </p:nvSpPr>
              <p:spPr bwMode="auto">
                <a:xfrm>
                  <a:off x="2640" y="3052"/>
                  <a:ext cx="748" cy="246"/>
                </a:xfrm>
                <a:prstGeom prst="rect">
                  <a:avLst/>
                </a:prstGeom>
                <a:noFill/>
                <a:ln w="9525">
                  <a:noFill/>
                  <a:miter lim="800000"/>
                  <a:headEnd/>
                  <a:tailEnd/>
                </a:ln>
              </p:spPr>
              <p:txBody>
                <a:bodyPr wrap="none">
                  <a:spAutoFit/>
                </a:bodyPr>
                <a:lstStyle/>
                <a:p>
                  <a:r>
                    <a:rPr lang="en-US" altLang="zh-CN" sz="1600">
                      <a:latin typeface="Calibri" pitchFamily="34" charset="0"/>
                      <a:ea typeface="宋体" pitchFamily="2" charset="-122"/>
                    </a:rPr>
                    <a:t>C(E -</a:t>
                  </a:r>
                  <a:r>
                    <a:rPr lang="el-GR" altLang="zh-CN" sz="1600">
                      <a:latin typeface="Calibri" pitchFamily="34" charset="0"/>
                      <a:ea typeface="宋体" pitchFamily="2" charset="-122"/>
                    </a:rPr>
                    <a:t> Δ</a:t>
                  </a:r>
                  <a:r>
                    <a:rPr lang="en-US" altLang="zh-CN" sz="1600">
                      <a:latin typeface="Calibri" pitchFamily="34" charset="0"/>
                      <a:ea typeface="宋体" pitchFamily="2" charset="-122"/>
                    </a:rPr>
                    <a:t>E)</a:t>
                  </a:r>
                </a:p>
              </p:txBody>
            </p:sp>
          </p:grpSp>
          <p:sp>
            <p:nvSpPr>
              <p:cNvPr id="9240" name="TextBox 34"/>
              <p:cNvSpPr txBox="1">
                <a:spLocks noChangeArrowheads="1"/>
              </p:cNvSpPr>
              <p:nvPr/>
            </p:nvSpPr>
            <p:spPr bwMode="auto">
              <a:xfrm>
                <a:off x="511" y="3170"/>
                <a:ext cx="737" cy="246"/>
              </a:xfrm>
              <a:prstGeom prst="rect">
                <a:avLst/>
              </a:prstGeom>
              <a:noFill/>
              <a:ln w="9525">
                <a:noFill/>
                <a:miter lim="800000"/>
                <a:headEnd/>
                <a:tailEnd/>
              </a:ln>
            </p:spPr>
            <p:txBody>
              <a:bodyPr>
                <a:spAutoFit/>
              </a:bodyPr>
              <a:lstStyle/>
              <a:p>
                <a:r>
                  <a:rPr lang="en-US" altLang="zh-CN" sz="1600">
                    <a:solidFill>
                      <a:schemeClr val="accent2"/>
                    </a:solidFill>
                    <a:latin typeface="Calibri" pitchFamily="34" charset="0"/>
                    <a:ea typeface="宋体" pitchFamily="2" charset="-122"/>
                  </a:rPr>
                  <a:t>Third Run</a:t>
                </a:r>
                <a:endParaRPr lang="zh-CN" altLang="en-US" sz="1600">
                  <a:solidFill>
                    <a:schemeClr val="accent2"/>
                  </a:solidFill>
                  <a:latin typeface="Calibri" pitchFamily="34" charset="0"/>
                  <a:ea typeface="宋体" pitchFamily="2" charset="-122"/>
                </a:endParaRPr>
              </a:p>
            </p:txBody>
          </p:sp>
        </p:grpSp>
        <p:grpSp>
          <p:nvGrpSpPr>
            <p:cNvPr id="13" name="Group 34"/>
            <p:cNvGrpSpPr>
              <a:grpSpLocks/>
            </p:cNvGrpSpPr>
            <p:nvPr/>
          </p:nvGrpSpPr>
          <p:grpSpPr bwMode="auto">
            <a:xfrm>
              <a:off x="384" y="2143"/>
              <a:ext cx="2990" cy="569"/>
              <a:chOff x="384" y="2143"/>
              <a:chExt cx="2990" cy="569"/>
            </a:xfrm>
          </p:grpSpPr>
          <p:sp>
            <p:nvSpPr>
              <p:cNvPr id="5" name="矩形 4"/>
              <p:cNvSpPr/>
              <p:nvPr/>
            </p:nvSpPr>
            <p:spPr>
              <a:xfrm>
                <a:off x="1834" y="2143"/>
                <a:ext cx="782" cy="569"/>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600">
                    <a:solidFill>
                      <a:srgbClr val="000000"/>
                    </a:solidFill>
                    <a:latin typeface="Calibri" pitchFamily="34" charset="0"/>
                    <a:ea typeface="宋体" pitchFamily="2" charset="-122"/>
                    <a:cs typeface="Arial" charset="0"/>
                  </a:rPr>
                  <a:t>Air Quality</a:t>
                </a:r>
              </a:p>
              <a:p>
                <a:pPr algn="ctr"/>
                <a:r>
                  <a:rPr lang="en-US" altLang="zh-CN" sz="1600">
                    <a:solidFill>
                      <a:srgbClr val="000000"/>
                    </a:solidFill>
                    <a:latin typeface="Calibri" pitchFamily="34" charset="0"/>
                    <a:ea typeface="宋体" pitchFamily="2" charset="-122"/>
                    <a:cs typeface="Arial" charset="0"/>
                  </a:rPr>
                  <a:t>Model</a:t>
                </a:r>
                <a:endParaRPr lang="zh-CN" altLang="en-US" sz="1600">
                  <a:solidFill>
                    <a:srgbClr val="000000"/>
                  </a:solidFill>
                  <a:latin typeface="Calibri" pitchFamily="34" charset="0"/>
                  <a:ea typeface="宋体" pitchFamily="2" charset="-122"/>
                  <a:cs typeface="Arial" charset="0"/>
                </a:endParaRPr>
              </a:p>
            </p:txBody>
          </p:sp>
          <p:cxnSp>
            <p:nvCxnSpPr>
              <p:cNvPr id="6" name="直接箭头连接符 5"/>
              <p:cNvCxnSpPr/>
              <p:nvPr/>
            </p:nvCxnSpPr>
            <p:spPr>
              <a:xfrm>
                <a:off x="1189" y="2377"/>
                <a:ext cx="64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直接箭头连接符 6"/>
              <p:cNvCxnSpPr/>
              <p:nvPr/>
            </p:nvCxnSpPr>
            <p:spPr>
              <a:xfrm>
                <a:off x="2616" y="2377"/>
                <a:ext cx="644"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225" name="TextBox 10"/>
              <p:cNvSpPr txBox="1">
                <a:spLocks noChangeArrowheads="1"/>
              </p:cNvSpPr>
              <p:nvPr/>
            </p:nvSpPr>
            <p:spPr bwMode="auto">
              <a:xfrm>
                <a:off x="1178" y="2188"/>
                <a:ext cx="598" cy="246"/>
              </a:xfrm>
              <a:prstGeom prst="rect">
                <a:avLst/>
              </a:prstGeom>
              <a:noFill/>
              <a:ln w="9525">
                <a:noFill/>
                <a:miter lim="800000"/>
                <a:headEnd/>
                <a:tailEnd/>
              </a:ln>
            </p:spPr>
            <p:txBody>
              <a:bodyPr>
                <a:spAutoFit/>
              </a:bodyPr>
              <a:lstStyle/>
              <a:p>
                <a:r>
                  <a:rPr lang="en-US" altLang="zh-CN" sz="1600">
                    <a:latin typeface="Calibri" pitchFamily="34" charset="0"/>
                    <a:ea typeface="宋体" pitchFamily="2" charset="-122"/>
                  </a:rPr>
                  <a:t>E + </a:t>
                </a:r>
                <a:r>
                  <a:rPr lang="el-GR" altLang="zh-CN" sz="1600">
                    <a:latin typeface="Calibri" pitchFamily="34" charset="0"/>
                    <a:ea typeface="宋体" pitchFamily="2" charset="-122"/>
                  </a:rPr>
                  <a:t>Δ</a:t>
                </a:r>
                <a:r>
                  <a:rPr lang="en-US" altLang="zh-CN" sz="1600">
                    <a:latin typeface="Calibri" pitchFamily="34" charset="0"/>
                    <a:ea typeface="宋体" pitchFamily="2" charset="-122"/>
                  </a:rPr>
                  <a:t>E</a:t>
                </a:r>
              </a:p>
            </p:txBody>
          </p:sp>
          <p:sp>
            <p:nvSpPr>
              <p:cNvPr id="9226" name="TextBox 11"/>
              <p:cNvSpPr txBox="1">
                <a:spLocks noChangeArrowheads="1"/>
              </p:cNvSpPr>
              <p:nvPr/>
            </p:nvSpPr>
            <p:spPr bwMode="auto">
              <a:xfrm>
                <a:off x="2592" y="2160"/>
                <a:ext cx="782" cy="246"/>
              </a:xfrm>
              <a:prstGeom prst="rect">
                <a:avLst/>
              </a:prstGeom>
              <a:noFill/>
              <a:ln w="9525">
                <a:noFill/>
                <a:miter lim="800000"/>
                <a:headEnd/>
                <a:tailEnd/>
              </a:ln>
            </p:spPr>
            <p:txBody>
              <a:bodyPr wrap="none">
                <a:spAutoFit/>
              </a:bodyPr>
              <a:lstStyle/>
              <a:p>
                <a:r>
                  <a:rPr lang="en-US" altLang="zh-CN" sz="1600">
                    <a:latin typeface="Calibri" pitchFamily="34" charset="0"/>
                    <a:ea typeface="宋体" pitchFamily="2" charset="-122"/>
                  </a:rPr>
                  <a:t>C(E +</a:t>
                </a:r>
                <a:r>
                  <a:rPr lang="el-GR" altLang="zh-CN" sz="1600">
                    <a:latin typeface="Calibri" pitchFamily="34" charset="0"/>
                    <a:ea typeface="宋体" pitchFamily="2" charset="-122"/>
                  </a:rPr>
                  <a:t> Δ</a:t>
                </a:r>
                <a:r>
                  <a:rPr lang="en-US" altLang="zh-CN" sz="1600">
                    <a:latin typeface="Calibri" pitchFamily="34" charset="0"/>
                    <a:ea typeface="宋体" pitchFamily="2" charset="-122"/>
                  </a:rPr>
                  <a:t>E)</a:t>
                </a:r>
              </a:p>
            </p:txBody>
          </p:sp>
          <p:sp>
            <p:nvSpPr>
              <p:cNvPr id="9241" name="TextBox 35"/>
              <p:cNvSpPr txBox="1">
                <a:spLocks noChangeArrowheads="1"/>
              </p:cNvSpPr>
              <p:nvPr/>
            </p:nvSpPr>
            <p:spPr bwMode="auto">
              <a:xfrm>
                <a:off x="384" y="2284"/>
                <a:ext cx="874" cy="246"/>
              </a:xfrm>
              <a:prstGeom prst="rect">
                <a:avLst/>
              </a:prstGeom>
              <a:noFill/>
              <a:ln w="9525">
                <a:noFill/>
                <a:miter lim="800000"/>
                <a:headEnd/>
                <a:tailEnd/>
              </a:ln>
            </p:spPr>
            <p:txBody>
              <a:bodyPr>
                <a:spAutoFit/>
              </a:bodyPr>
              <a:lstStyle/>
              <a:p>
                <a:r>
                  <a:rPr lang="en-US" altLang="zh-CN" sz="1600">
                    <a:solidFill>
                      <a:schemeClr val="accent2"/>
                    </a:solidFill>
                    <a:latin typeface="Calibri" pitchFamily="34" charset="0"/>
                    <a:ea typeface="宋体" pitchFamily="2" charset="-122"/>
                  </a:rPr>
                  <a:t>Second Run</a:t>
                </a:r>
                <a:endParaRPr lang="zh-CN" altLang="en-US" sz="1600">
                  <a:solidFill>
                    <a:schemeClr val="accent2"/>
                  </a:solidFill>
                  <a:latin typeface="Calibri" pitchFamily="34" charset="0"/>
                  <a:ea typeface="宋体" pitchFamily="2" charset="-122"/>
                </a:endParaRPr>
              </a:p>
            </p:txBody>
          </p:sp>
        </p:grpSp>
      </p:grpSp>
      <p:grpSp>
        <p:nvGrpSpPr>
          <p:cNvPr id="14" name="组合 41"/>
          <p:cNvGrpSpPr>
            <a:grpSpLocks/>
          </p:cNvGrpSpPr>
          <p:nvPr/>
        </p:nvGrpSpPr>
        <p:grpSpPr bwMode="auto">
          <a:xfrm>
            <a:off x="784225" y="4495800"/>
            <a:ext cx="2432050" cy="909638"/>
            <a:chOff x="853500" y="5447900"/>
            <a:chExt cx="2432616" cy="910058"/>
          </a:xfrm>
        </p:grpSpPr>
        <p:graphicFrame>
          <p:nvGraphicFramePr>
            <p:cNvPr id="9243" name="Object 2"/>
            <p:cNvGraphicFramePr>
              <a:graphicFrameLocks noChangeAspect="1"/>
            </p:cNvGraphicFramePr>
            <p:nvPr/>
          </p:nvGraphicFramePr>
          <p:xfrm>
            <a:off x="864978" y="5870586"/>
            <a:ext cx="2421138" cy="487372"/>
          </p:xfrm>
          <a:graphic>
            <a:graphicData uri="http://schemas.openxmlformats.org/presentationml/2006/ole">
              <p:oleObj spid="_x0000_s1029" name="Equation" r:id="rId4" imgW="1955520" imgH="393480" progId="">
                <p:embed/>
              </p:oleObj>
            </a:graphicData>
          </a:graphic>
        </p:graphicFrame>
        <p:sp>
          <p:nvSpPr>
            <p:cNvPr id="38" name="TextBox 37"/>
            <p:cNvSpPr txBox="1"/>
            <p:nvPr/>
          </p:nvSpPr>
          <p:spPr>
            <a:xfrm>
              <a:off x="853500" y="5447900"/>
              <a:ext cx="1157557" cy="336705"/>
            </a:xfrm>
            <a:prstGeom prst="rect">
              <a:avLst/>
            </a:prstGeom>
            <a:noFill/>
          </p:spPr>
          <p:txBody>
            <a:bodyPr wrap="none">
              <a:spAutoFit/>
            </a:bodyPr>
            <a:lstStyle/>
            <a:p>
              <a:pPr fontAlgn="auto">
                <a:spcBef>
                  <a:spcPts val="0"/>
                </a:spcBef>
                <a:spcAft>
                  <a:spcPts val="0"/>
                </a:spcAft>
                <a:defRPr/>
              </a:pPr>
              <a:r>
                <a:rPr lang="en-US" altLang="zh-CN" sz="1600" dirty="0">
                  <a:solidFill>
                    <a:schemeClr val="tx2">
                      <a:lumMod val="60000"/>
                      <a:lumOff val="40000"/>
                    </a:schemeClr>
                  </a:solidFill>
                  <a:latin typeface="+mn-lt"/>
                  <a:cs typeface="+mn-cs"/>
                </a:rPr>
                <a:t>First Order</a:t>
              </a:r>
              <a:endParaRPr lang="zh-CN" altLang="en-US" sz="1600" dirty="0">
                <a:solidFill>
                  <a:schemeClr val="tx2">
                    <a:lumMod val="60000"/>
                    <a:lumOff val="40000"/>
                  </a:schemeClr>
                </a:solidFill>
                <a:latin typeface="+mn-lt"/>
                <a:cs typeface="+mn-cs"/>
              </a:endParaRPr>
            </a:p>
          </p:txBody>
        </p:sp>
      </p:grpSp>
      <p:grpSp>
        <p:nvGrpSpPr>
          <p:cNvPr id="15" name="组合 42"/>
          <p:cNvGrpSpPr>
            <a:grpSpLocks/>
          </p:cNvGrpSpPr>
          <p:nvPr/>
        </p:nvGrpSpPr>
        <p:grpSpPr bwMode="auto">
          <a:xfrm>
            <a:off x="787400" y="5430838"/>
            <a:ext cx="3022600" cy="909637"/>
            <a:chOff x="4549774" y="5447900"/>
            <a:chExt cx="3022622" cy="910058"/>
          </a:xfrm>
        </p:grpSpPr>
        <p:graphicFrame>
          <p:nvGraphicFramePr>
            <p:cNvPr id="9246" name="Object 3"/>
            <p:cNvGraphicFramePr>
              <a:graphicFrameLocks noChangeAspect="1"/>
            </p:cNvGraphicFramePr>
            <p:nvPr/>
          </p:nvGraphicFramePr>
          <p:xfrm>
            <a:off x="4549774" y="5849047"/>
            <a:ext cx="3022622" cy="508911"/>
          </p:xfrm>
          <a:graphic>
            <a:graphicData uri="http://schemas.openxmlformats.org/presentationml/2006/ole">
              <p:oleObj spid="_x0000_s1028" name="Equation" r:id="rId5" imgW="2489040" imgH="419040" progId="">
                <p:embed/>
              </p:oleObj>
            </a:graphicData>
          </a:graphic>
        </p:graphicFrame>
        <p:sp>
          <p:nvSpPr>
            <p:cNvPr id="2" name="TextBox 38"/>
            <p:cNvSpPr txBox="1"/>
            <p:nvPr/>
          </p:nvSpPr>
          <p:spPr>
            <a:xfrm>
              <a:off x="4549774" y="5447900"/>
              <a:ext cx="1449399" cy="336706"/>
            </a:xfrm>
            <a:prstGeom prst="rect">
              <a:avLst/>
            </a:prstGeom>
            <a:noFill/>
          </p:spPr>
          <p:txBody>
            <a:bodyPr wrap="none">
              <a:spAutoFit/>
            </a:bodyPr>
            <a:lstStyle/>
            <a:p>
              <a:pPr fontAlgn="auto">
                <a:spcBef>
                  <a:spcPts val="0"/>
                </a:spcBef>
                <a:spcAft>
                  <a:spcPts val="0"/>
                </a:spcAft>
                <a:defRPr/>
              </a:pPr>
              <a:r>
                <a:rPr lang="en-US" altLang="zh-CN" sz="1600" dirty="0">
                  <a:solidFill>
                    <a:schemeClr val="tx2">
                      <a:lumMod val="60000"/>
                      <a:lumOff val="40000"/>
                    </a:schemeClr>
                  </a:solidFill>
                  <a:latin typeface="+mn-lt"/>
                  <a:cs typeface="+mn-cs"/>
                </a:rPr>
                <a:t>Second Order</a:t>
              </a:r>
              <a:endParaRPr lang="zh-CN" altLang="en-US" sz="1600" dirty="0">
                <a:solidFill>
                  <a:schemeClr val="tx2">
                    <a:lumMod val="60000"/>
                    <a:lumOff val="40000"/>
                  </a:schemeClr>
                </a:solidFill>
                <a:latin typeface="+mn-lt"/>
                <a:cs typeface="+mn-cs"/>
              </a:endParaRPr>
            </a:p>
          </p:txBody>
        </p:sp>
      </p:grpSp>
      <p:grpSp>
        <p:nvGrpSpPr>
          <p:cNvPr id="17" name="Group 112"/>
          <p:cNvGrpSpPr>
            <a:grpSpLocks/>
          </p:cNvGrpSpPr>
          <p:nvPr/>
        </p:nvGrpSpPr>
        <p:grpSpPr bwMode="auto">
          <a:xfrm>
            <a:off x="4572000" y="1828800"/>
            <a:ext cx="4598988" cy="2286000"/>
            <a:chOff x="2880" y="1152"/>
            <a:chExt cx="2897" cy="1440"/>
          </a:xfrm>
        </p:grpSpPr>
        <p:sp>
          <p:nvSpPr>
            <p:cNvPr id="77" name="圆角矩形 76"/>
            <p:cNvSpPr/>
            <p:nvPr/>
          </p:nvSpPr>
          <p:spPr>
            <a:xfrm>
              <a:off x="3089" y="1152"/>
              <a:ext cx="2505" cy="1440"/>
            </a:xfrm>
            <a:prstGeom prst="roundRect">
              <a:avLst/>
            </a:prstGeom>
            <a:ln/>
          </p:spPr>
          <p:style>
            <a:lnRef idx="1">
              <a:schemeClr val="accent5"/>
            </a:lnRef>
            <a:fillRef idx="2">
              <a:schemeClr val="accent5"/>
            </a:fillRef>
            <a:effectRef idx="1">
              <a:schemeClr val="accent5"/>
            </a:effectRef>
            <a:fontRef idx="minor">
              <a:schemeClr val="dk1"/>
            </a:fontRef>
          </p:style>
          <p:txBody>
            <a:bodyPr tIns="0"/>
            <a:lstStyle/>
            <a:p>
              <a:pPr algn="ctr"/>
              <a:r>
                <a:rPr lang="en-US" altLang="zh-CN" sz="1600">
                  <a:solidFill>
                    <a:srgbClr val="604A7B"/>
                  </a:solidFill>
                  <a:latin typeface="Calibri" pitchFamily="34" charset="0"/>
                  <a:ea typeface="宋体" pitchFamily="2" charset="-122"/>
                  <a:cs typeface="Arial" charset="0"/>
                </a:rPr>
                <a:t>Air Quality Model</a:t>
              </a:r>
            </a:p>
          </p:txBody>
        </p:sp>
        <p:cxnSp>
          <p:nvCxnSpPr>
            <p:cNvPr id="39" name="直接箭头连接符 38"/>
            <p:cNvCxnSpPr>
              <a:endCxn id="11" idx="1"/>
            </p:cNvCxnSpPr>
            <p:nvPr/>
          </p:nvCxnSpPr>
          <p:spPr>
            <a:xfrm>
              <a:off x="2969" y="1583"/>
              <a:ext cx="360" cy="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1" name="矩形 4"/>
            <p:cNvSpPr/>
            <p:nvPr/>
          </p:nvSpPr>
          <p:spPr>
            <a:xfrm>
              <a:off x="3905" y="1437"/>
              <a:ext cx="585" cy="24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600">
                  <a:solidFill>
                    <a:srgbClr val="000000"/>
                  </a:solidFill>
                  <a:latin typeface="Calibri" pitchFamily="34" charset="0"/>
                  <a:ea typeface="宋体" pitchFamily="2" charset="-122"/>
                  <a:cs typeface="Arial" charset="0"/>
                </a:rPr>
                <a:t>C </a:t>
              </a:r>
              <a:r>
                <a:rPr lang="en-US" altLang="zh-CN" sz="1600" baseline="-25000">
                  <a:solidFill>
                    <a:srgbClr val="000000"/>
                  </a:solidFill>
                  <a:latin typeface="Calibri" pitchFamily="34" charset="0"/>
                  <a:ea typeface="宋体" pitchFamily="2" charset="-122"/>
                  <a:cs typeface="Arial" charset="0"/>
                </a:rPr>
                <a:t>aerosol</a:t>
              </a:r>
            </a:p>
          </p:txBody>
        </p:sp>
        <p:sp>
          <p:nvSpPr>
            <p:cNvPr id="16" name="矩形 15"/>
            <p:cNvSpPr/>
            <p:nvPr/>
          </p:nvSpPr>
          <p:spPr>
            <a:xfrm>
              <a:off x="4625" y="1437"/>
              <a:ext cx="675" cy="24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600">
                  <a:solidFill>
                    <a:srgbClr val="000000"/>
                  </a:solidFill>
                  <a:latin typeface="Calibri" pitchFamily="34" charset="0"/>
                  <a:ea typeface="宋体" pitchFamily="2" charset="-122"/>
                  <a:cs typeface="Arial" charset="0"/>
                </a:rPr>
                <a:t>C </a:t>
              </a:r>
              <a:r>
                <a:rPr lang="en-US" altLang="zh-CN" sz="1600" baseline="-25000">
                  <a:solidFill>
                    <a:srgbClr val="000000"/>
                  </a:solidFill>
                  <a:latin typeface="Calibri" pitchFamily="34" charset="0"/>
                  <a:ea typeface="宋体" pitchFamily="2" charset="-122"/>
                  <a:cs typeface="Arial" charset="0"/>
                </a:rPr>
                <a:t>transport</a:t>
              </a:r>
            </a:p>
          </p:txBody>
        </p:sp>
        <p:sp>
          <p:nvSpPr>
            <p:cNvPr id="11" name="矩形 10"/>
            <p:cNvSpPr/>
            <p:nvPr/>
          </p:nvSpPr>
          <p:spPr>
            <a:xfrm>
              <a:off x="3329" y="1437"/>
              <a:ext cx="405" cy="243"/>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600">
                  <a:solidFill>
                    <a:srgbClr val="000000"/>
                  </a:solidFill>
                  <a:latin typeface="Calibri" pitchFamily="34" charset="0"/>
                  <a:ea typeface="宋体" pitchFamily="2" charset="-122"/>
                  <a:cs typeface="Arial" charset="0"/>
                </a:rPr>
                <a:t>C </a:t>
              </a:r>
              <a:r>
                <a:rPr lang="en-US" altLang="zh-CN" sz="1600" baseline="-25000">
                  <a:solidFill>
                    <a:srgbClr val="000000"/>
                  </a:solidFill>
                  <a:latin typeface="Calibri" pitchFamily="34" charset="0"/>
                  <a:ea typeface="宋体" pitchFamily="2" charset="-122"/>
                  <a:cs typeface="Arial" charset="0"/>
                </a:rPr>
                <a:t>gas </a:t>
              </a:r>
            </a:p>
          </p:txBody>
        </p:sp>
        <p:cxnSp>
          <p:nvCxnSpPr>
            <p:cNvPr id="45" name="直接箭头连接符 44"/>
            <p:cNvCxnSpPr>
              <a:cxnSpLocks noChangeShapeType="1"/>
              <a:stCxn id="16" idx="3"/>
              <a:endCxn id="9316" idx="2"/>
            </p:cNvCxnSpPr>
            <p:nvPr/>
          </p:nvCxnSpPr>
          <p:spPr bwMode="auto">
            <a:xfrm flipV="1">
              <a:off x="5300" y="1556"/>
              <a:ext cx="373" cy="3"/>
            </a:xfrm>
            <a:prstGeom prst="straightConnector1">
              <a:avLst/>
            </a:prstGeom>
            <a:noFill/>
            <a:ln w="25400" algn="ctr">
              <a:solidFill>
                <a:srgbClr val="8064A2"/>
              </a:solidFill>
              <a:round/>
              <a:headEnd/>
              <a:tailEnd type="arrow" w="med" len="med"/>
            </a:ln>
            <a:effectLst>
              <a:outerShdw dist="20000" dir="5400000" rotWithShape="0">
                <a:srgbClr val="000000">
                  <a:alpha val="37999"/>
                </a:srgbClr>
              </a:outerShdw>
            </a:effectLst>
          </p:spPr>
        </p:cxnSp>
        <p:sp>
          <p:nvSpPr>
            <p:cNvPr id="81" name="矩形 4"/>
            <p:cNvSpPr/>
            <p:nvPr/>
          </p:nvSpPr>
          <p:spPr>
            <a:xfrm>
              <a:off x="4193" y="2112"/>
              <a:ext cx="551" cy="24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600">
                  <a:solidFill>
                    <a:srgbClr val="000000"/>
                  </a:solidFill>
                  <a:latin typeface="Calibri" pitchFamily="34" charset="0"/>
                  <a:ea typeface="宋体" pitchFamily="2" charset="-122"/>
                  <a:cs typeface="Arial" charset="0"/>
                </a:rPr>
                <a:t>S </a:t>
              </a:r>
              <a:r>
                <a:rPr lang="en-US" altLang="zh-CN" sz="1600" baseline="-25000">
                  <a:solidFill>
                    <a:srgbClr val="000000"/>
                  </a:solidFill>
                  <a:latin typeface="Calibri" pitchFamily="34" charset="0"/>
                  <a:ea typeface="宋体" pitchFamily="2" charset="-122"/>
                  <a:cs typeface="Arial" charset="0"/>
                </a:rPr>
                <a:t>aerosol</a:t>
              </a:r>
            </a:p>
          </p:txBody>
        </p:sp>
        <p:sp>
          <p:nvSpPr>
            <p:cNvPr id="82" name="矩形 81"/>
            <p:cNvSpPr/>
            <p:nvPr/>
          </p:nvSpPr>
          <p:spPr>
            <a:xfrm>
              <a:off x="4865" y="2112"/>
              <a:ext cx="636" cy="24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600">
                  <a:solidFill>
                    <a:srgbClr val="000000"/>
                  </a:solidFill>
                  <a:latin typeface="Calibri" pitchFamily="34" charset="0"/>
                  <a:ea typeface="宋体" pitchFamily="2" charset="-122"/>
                  <a:cs typeface="Arial" charset="0"/>
                </a:rPr>
                <a:t>S </a:t>
              </a:r>
              <a:r>
                <a:rPr lang="en-US" altLang="zh-CN" sz="1600" baseline="-25000">
                  <a:solidFill>
                    <a:srgbClr val="000000"/>
                  </a:solidFill>
                  <a:latin typeface="Calibri" pitchFamily="34" charset="0"/>
                  <a:ea typeface="宋体" pitchFamily="2" charset="-122"/>
                  <a:cs typeface="Arial" charset="0"/>
                </a:rPr>
                <a:t>transport</a:t>
              </a:r>
            </a:p>
          </p:txBody>
        </p:sp>
        <p:sp>
          <p:nvSpPr>
            <p:cNvPr id="83" name="矩形 82"/>
            <p:cNvSpPr/>
            <p:nvPr/>
          </p:nvSpPr>
          <p:spPr>
            <a:xfrm>
              <a:off x="3619" y="2112"/>
              <a:ext cx="382" cy="24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600">
                  <a:solidFill>
                    <a:srgbClr val="000000"/>
                  </a:solidFill>
                  <a:latin typeface="Calibri" pitchFamily="34" charset="0"/>
                  <a:ea typeface="宋体" pitchFamily="2" charset="-122"/>
                  <a:cs typeface="Arial" charset="0"/>
                </a:rPr>
                <a:t>S </a:t>
              </a:r>
              <a:r>
                <a:rPr lang="en-US" altLang="zh-CN" sz="1600" baseline="-25000">
                  <a:solidFill>
                    <a:srgbClr val="000000"/>
                  </a:solidFill>
                  <a:latin typeface="Calibri" pitchFamily="34" charset="0"/>
                  <a:ea typeface="宋体" pitchFamily="2" charset="-122"/>
                  <a:cs typeface="Arial" charset="0"/>
                </a:rPr>
                <a:t>gas </a:t>
              </a:r>
            </a:p>
          </p:txBody>
        </p:sp>
        <p:cxnSp>
          <p:nvCxnSpPr>
            <p:cNvPr id="84" name="直接箭头连接符 83"/>
            <p:cNvCxnSpPr>
              <a:stCxn id="9312" idx="2"/>
              <a:endCxn id="83" idx="1"/>
            </p:cNvCxnSpPr>
            <p:nvPr/>
          </p:nvCxnSpPr>
          <p:spPr>
            <a:xfrm>
              <a:off x="3012" y="2228"/>
              <a:ext cx="607" cy="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5" name="直接箭头连接符 84"/>
            <p:cNvCxnSpPr>
              <a:endCxn id="81" idx="1"/>
            </p:cNvCxnSpPr>
            <p:nvPr/>
          </p:nvCxnSpPr>
          <p:spPr>
            <a:xfrm>
              <a:off x="4001" y="2231"/>
              <a:ext cx="192" cy="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6" name="直接箭头连接符 85"/>
            <p:cNvCxnSpPr>
              <a:stCxn id="81" idx="3"/>
              <a:endCxn id="82" idx="1"/>
            </p:cNvCxnSpPr>
            <p:nvPr/>
          </p:nvCxnSpPr>
          <p:spPr>
            <a:xfrm>
              <a:off x="4744" y="2232"/>
              <a:ext cx="121"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7" name="直接箭头连接符 86"/>
            <p:cNvCxnSpPr/>
            <p:nvPr/>
          </p:nvCxnSpPr>
          <p:spPr>
            <a:xfrm>
              <a:off x="5489" y="2256"/>
              <a:ext cx="206" cy="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9312" name="TextBox 89"/>
            <p:cNvSpPr txBox="1">
              <a:spLocks noChangeArrowheads="1"/>
            </p:cNvSpPr>
            <p:nvPr/>
          </p:nvSpPr>
          <p:spPr bwMode="auto">
            <a:xfrm>
              <a:off x="2887" y="2016"/>
              <a:ext cx="250" cy="212"/>
            </a:xfrm>
            <a:prstGeom prst="rect">
              <a:avLst/>
            </a:prstGeom>
            <a:noFill/>
            <a:ln w="9525">
              <a:noFill/>
              <a:miter lim="800000"/>
              <a:headEnd/>
              <a:tailEnd/>
            </a:ln>
          </p:spPr>
          <p:txBody>
            <a:bodyPr wrap="none">
              <a:spAutoFit/>
            </a:bodyPr>
            <a:lstStyle/>
            <a:p>
              <a:r>
                <a:rPr lang="en-US" altLang="zh-CN" sz="1600">
                  <a:latin typeface="Calibri" pitchFamily="34" charset="0"/>
                  <a:ea typeface="宋体" pitchFamily="2" charset="-122"/>
                </a:rPr>
                <a:t>S</a:t>
              </a:r>
              <a:r>
                <a:rPr lang="en-US" altLang="zh-CN" sz="1600" baseline="-25000">
                  <a:latin typeface="Calibri" pitchFamily="34" charset="0"/>
                  <a:ea typeface="宋体" pitchFamily="2" charset="-122"/>
                </a:rPr>
                <a:t>0</a:t>
              </a:r>
            </a:p>
          </p:txBody>
        </p:sp>
        <p:cxnSp>
          <p:nvCxnSpPr>
            <p:cNvPr id="92" name="直接箭头连接符 91"/>
            <p:cNvCxnSpPr/>
            <p:nvPr/>
          </p:nvCxnSpPr>
          <p:spPr>
            <a:xfrm rot="5400000">
              <a:off x="3562" y="1831"/>
              <a:ext cx="495" cy="1"/>
            </a:xfrm>
            <a:prstGeom prst="straightConnector1">
              <a:avLst/>
            </a:prstGeom>
            <a:ln>
              <a:prstDash val="sysDash"/>
              <a:tailEnd type="arrow"/>
            </a:ln>
          </p:spPr>
          <p:style>
            <a:lnRef idx="2">
              <a:schemeClr val="accent5"/>
            </a:lnRef>
            <a:fillRef idx="0">
              <a:schemeClr val="accent5"/>
            </a:fillRef>
            <a:effectRef idx="1">
              <a:schemeClr val="accent5"/>
            </a:effectRef>
            <a:fontRef idx="minor">
              <a:schemeClr val="tx1"/>
            </a:fontRef>
          </p:style>
        </p:cxnSp>
        <p:cxnSp>
          <p:nvCxnSpPr>
            <p:cNvPr id="94" name="直接箭头连接符 93"/>
            <p:cNvCxnSpPr/>
            <p:nvPr/>
          </p:nvCxnSpPr>
          <p:spPr>
            <a:xfrm rot="5400000">
              <a:off x="4313" y="1831"/>
              <a:ext cx="495" cy="1"/>
            </a:xfrm>
            <a:prstGeom prst="straightConnector1">
              <a:avLst/>
            </a:prstGeom>
            <a:ln>
              <a:prstDash val="sysDash"/>
              <a:tailEnd type="arrow"/>
            </a:ln>
          </p:spPr>
          <p:style>
            <a:lnRef idx="2">
              <a:schemeClr val="accent5"/>
            </a:lnRef>
            <a:fillRef idx="0">
              <a:schemeClr val="accent5"/>
            </a:fillRef>
            <a:effectRef idx="1">
              <a:schemeClr val="accent5"/>
            </a:effectRef>
            <a:fontRef idx="minor">
              <a:schemeClr val="tx1"/>
            </a:fontRef>
          </p:style>
        </p:cxnSp>
        <p:cxnSp>
          <p:nvCxnSpPr>
            <p:cNvPr id="96" name="直接箭头连接符 95"/>
            <p:cNvCxnSpPr/>
            <p:nvPr/>
          </p:nvCxnSpPr>
          <p:spPr>
            <a:xfrm rot="5400000">
              <a:off x="5128" y="1831"/>
              <a:ext cx="495" cy="1"/>
            </a:xfrm>
            <a:prstGeom prst="straightConnector1">
              <a:avLst/>
            </a:prstGeom>
            <a:ln>
              <a:prstDash val="sysDash"/>
              <a:tailEnd type="arrow"/>
            </a:ln>
          </p:spPr>
          <p:style>
            <a:lnRef idx="2">
              <a:schemeClr val="accent5"/>
            </a:lnRef>
            <a:fillRef idx="0">
              <a:schemeClr val="accent5"/>
            </a:fillRef>
            <a:effectRef idx="1">
              <a:schemeClr val="accent5"/>
            </a:effectRef>
            <a:fontRef idx="minor">
              <a:schemeClr val="tx1"/>
            </a:fontRef>
          </p:style>
        </p:cxnSp>
        <p:sp>
          <p:nvSpPr>
            <p:cNvPr id="9316" name="TextBox 96"/>
            <p:cNvSpPr txBox="1">
              <a:spLocks noChangeArrowheads="1"/>
            </p:cNvSpPr>
            <p:nvPr/>
          </p:nvSpPr>
          <p:spPr bwMode="auto">
            <a:xfrm>
              <a:off x="5569" y="1344"/>
              <a:ext cx="208" cy="212"/>
            </a:xfrm>
            <a:prstGeom prst="rect">
              <a:avLst/>
            </a:prstGeom>
            <a:noFill/>
            <a:ln w="9525">
              <a:noFill/>
              <a:miter lim="800000"/>
              <a:headEnd/>
              <a:tailEnd/>
            </a:ln>
          </p:spPr>
          <p:txBody>
            <a:bodyPr wrap="none">
              <a:spAutoFit/>
            </a:bodyPr>
            <a:lstStyle/>
            <a:p>
              <a:r>
                <a:rPr lang="en-US" altLang="zh-CN" sz="1600">
                  <a:latin typeface="Calibri" pitchFamily="34" charset="0"/>
                  <a:ea typeface="宋体" pitchFamily="2" charset="-122"/>
                </a:rPr>
                <a:t>C</a:t>
              </a:r>
            </a:p>
          </p:txBody>
        </p:sp>
        <p:sp>
          <p:nvSpPr>
            <p:cNvPr id="9317" name="TextBox 97"/>
            <p:cNvSpPr txBox="1">
              <a:spLocks noChangeArrowheads="1"/>
            </p:cNvSpPr>
            <p:nvPr/>
          </p:nvSpPr>
          <p:spPr bwMode="auto">
            <a:xfrm>
              <a:off x="5576" y="2044"/>
              <a:ext cx="201" cy="212"/>
            </a:xfrm>
            <a:prstGeom prst="rect">
              <a:avLst/>
            </a:prstGeom>
            <a:noFill/>
            <a:ln w="9525">
              <a:noFill/>
              <a:miter lim="800000"/>
              <a:headEnd/>
              <a:tailEnd/>
            </a:ln>
          </p:spPr>
          <p:txBody>
            <a:bodyPr wrap="none">
              <a:spAutoFit/>
            </a:bodyPr>
            <a:lstStyle/>
            <a:p>
              <a:r>
                <a:rPr lang="en-US" altLang="zh-CN" sz="1600">
                  <a:latin typeface="Calibri" pitchFamily="34" charset="0"/>
                  <a:ea typeface="宋体" pitchFamily="2" charset="-122"/>
                </a:rPr>
                <a:t>S</a:t>
              </a:r>
            </a:p>
          </p:txBody>
        </p:sp>
        <p:sp>
          <p:nvSpPr>
            <p:cNvPr id="9318" name="TextBox 88"/>
            <p:cNvSpPr txBox="1">
              <a:spLocks noChangeArrowheads="1"/>
            </p:cNvSpPr>
            <p:nvPr/>
          </p:nvSpPr>
          <p:spPr bwMode="auto">
            <a:xfrm>
              <a:off x="2880" y="1372"/>
              <a:ext cx="257" cy="212"/>
            </a:xfrm>
            <a:prstGeom prst="rect">
              <a:avLst/>
            </a:prstGeom>
            <a:noFill/>
            <a:ln w="9525">
              <a:noFill/>
              <a:miter lim="800000"/>
              <a:headEnd/>
              <a:tailEnd/>
            </a:ln>
          </p:spPr>
          <p:txBody>
            <a:bodyPr wrap="none">
              <a:spAutoFit/>
            </a:bodyPr>
            <a:lstStyle/>
            <a:p>
              <a:r>
                <a:rPr lang="en-US" altLang="zh-CN" sz="1600">
                  <a:latin typeface="Calibri" pitchFamily="34" charset="0"/>
                  <a:ea typeface="宋体" pitchFamily="2" charset="-122"/>
                </a:rPr>
                <a:t>C</a:t>
              </a:r>
              <a:r>
                <a:rPr lang="en-US" altLang="zh-CN" sz="1600" baseline="-25000">
                  <a:latin typeface="Calibri" pitchFamily="34" charset="0"/>
                  <a:ea typeface="宋体" pitchFamily="2" charset="-122"/>
                </a:rPr>
                <a:t>0</a:t>
              </a:r>
            </a:p>
          </p:txBody>
        </p:sp>
        <p:cxnSp>
          <p:nvCxnSpPr>
            <p:cNvPr id="3" name="直接箭头连接符 83"/>
            <p:cNvCxnSpPr>
              <a:endCxn id="83" idx="1"/>
            </p:cNvCxnSpPr>
            <p:nvPr/>
          </p:nvCxnSpPr>
          <p:spPr>
            <a:xfrm>
              <a:off x="3734" y="1559"/>
              <a:ext cx="171"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 name="直接箭头连接符 83"/>
            <p:cNvCxnSpPr>
              <a:endCxn id="83" idx="1"/>
            </p:cNvCxnSpPr>
            <p:nvPr/>
          </p:nvCxnSpPr>
          <p:spPr>
            <a:xfrm>
              <a:off x="4490" y="1559"/>
              <a:ext cx="135"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grpSp>
      <p:grpSp>
        <p:nvGrpSpPr>
          <p:cNvPr id="18" name="组合 18"/>
          <p:cNvGrpSpPr>
            <a:grpSpLocks/>
          </p:cNvGrpSpPr>
          <p:nvPr/>
        </p:nvGrpSpPr>
        <p:grpSpPr bwMode="auto">
          <a:xfrm>
            <a:off x="5486400" y="4343400"/>
            <a:ext cx="2362200" cy="2133600"/>
            <a:chOff x="5429256" y="4357694"/>
            <a:chExt cx="1857388" cy="1814522"/>
          </a:xfrm>
        </p:grpSpPr>
        <p:sp>
          <p:nvSpPr>
            <p:cNvPr id="9322" name="TextBox 64"/>
            <p:cNvSpPr txBox="1">
              <a:spLocks noChangeArrowheads="1"/>
            </p:cNvSpPr>
            <p:nvPr/>
          </p:nvSpPr>
          <p:spPr bwMode="auto">
            <a:xfrm>
              <a:off x="5429256" y="4357694"/>
              <a:ext cx="909970" cy="286219"/>
            </a:xfrm>
            <a:prstGeom prst="rect">
              <a:avLst/>
            </a:prstGeom>
            <a:noFill/>
            <a:ln w="9525">
              <a:noFill/>
              <a:miter lim="800000"/>
              <a:headEnd/>
              <a:tailEnd/>
            </a:ln>
          </p:spPr>
          <p:txBody>
            <a:bodyPr wrap="none">
              <a:spAutoFit/>
            </a:bodyPr>
            <a:lstStyle/>
            <a:p>
              <a:r>
                <a:rPr lang="en-US" altLang="zh-CN" sz="1600">
                  <a:solidFill>
                    <a:srgbClr val="3399FF"/>
                  </a:solidFill>
                  <a:latin typeface="Calibri" pitchFamily="34" charset="0"/>
                  <a:ea typeface="宋体" pitchFamily="2" charset="-122"/>
                </a:rPr>
                <a:t>First Order</a:t>
              </a:r>
              <a:endParaRPr lang="zh-CN" altLang="en-US" sz="1600">
                <a:solidFill>
                  <a:srgbClr val="3399FF"/>
                </a:solidFill>
                <a:latin typeface="Calibri" pitchFamily="34" charset="0"/>
                <a:ea typeface="宋体" pitchFamily="2" charset="-122"/>
              </a:endParaRPr>
            </a:p>
          </p:txBody>
        </p:sp>
        <p:graphicFrame>
          <p:nvGraphicFramePr>
            <p:cNvPr id="9323" name="Object 2"/>
            <p:cNvGraphicFramePr>
              <a:graphicFrameLocks noChangeAspect="1"/>
            </p:cNvGraphicFramePr>
            <p:nvPr/>
          </p:nvGraphicFramePr>
          <p:xfrm>
            <a:off x="5500694" y="4714884"/>
            <a:ext cx="1549400" cy="444500"/>
          </p:xfrm>
          <a:graphic>
            <a:graphicData uri="http://schemas.openxmlformats.org/presentationml/2006/ole">
              <p:oleObj spid="_x0000_s1026" name="Equation" r:id="rId6" imgW="1549080" imgH="444240" progId="">
                <p:embed/>
              </p:oleObj>
            </a:graphicData>
          </a:graphic>
        </p:graphicFrame>
        <p:graphicFrame>
          <p:nvGraphicFramePr>
            <p:cNvPr id="9324" name="Object 3"/>
            <p:cNvGraphicFramePr>
              <a:graphicFrameLocks noChangeAspect="1"/>
            </p:cNvGraphicFramePr>
            <p:nvPr/>
          </p:nvGraphicFramePr>
          <p:xfrm>
            <a:off x="5521344" y="5715016"/>
            <a:ext cx="1765300" cy="457200"/>
          </p:xfrm>
          <a:graphic>
            <a:graphicData uri="http://schemas.openxmlformats.org/presentationml/2006/ole">
              <p:oleObj spid="_x0000_s1027" name="Equation" r:id="rId7" imgW="1765080" imgH="457200" progId="">
                <p:embed/>
              </p:oleObj>
            </a:graphicData>
          </a:graphic>
        </p:graphicFrame>
        <p:sp>
          <p:nvSpPr>
            <p:cNvPr id="9325" name="TextBox 70"/>
            <p:cNvSpPr txBox="1">
              <a:spLocks noChangeArrowheads="1"/>
            </p:cNvSpPr>
            <p:nvPr/>
          </p:nvSpPr>
          <p:spPr bwMode="auto">
            <a:xfrm>
              <a:off x="5429256" y="5286556"/>
              <a:ext cx="1139647" cy="286220"/>
            </a:xfrm>
            <a:prstGeom prst="rect">
              <a:avLst/>
            </a:prstGeom>
            <a:noFill/>
            <a:ln w="9525">
              <a:noFill/>
              <a:miter lim="800000"/>
              <a:headEnd/>
              <a:tailEnd/>
            </a:ln>
          </p:spPr>
          <p:txBody>
            <a:bodyPr wrap="none">
              <a:spAutoFit/>
            </a:bodyPr>
            <a:lstStyle/>
            <a:p>
              <a:r>
                <a:rPr lang="en-US" altLang="zh-CN" sz="1600">
                  <a:solidFill>
                    <a:srgbClr val="3399FF"/>
                  </a:solidFill>
                  <a:latin typeface="Calibri" pitchFamily="34" charset="0"/>
                  <a:ea typeface="宋体" pitchFamily="2" charset="-122"/>
                </a:rPr>
                <a:t>Second Order</a:t>
              </a:r>
              <a:endParaRPr lang="zh-CN" altLang="en-US" sz="1600">
                <a:solidFill>
                  <a:srgbClr val="3399FF"/>
                </a:solidFill>
                <a:latin typeface="Calibri" pitchFamily="34" charset="0"/>
                <a:ea typeface="宋体" pitchFamily="2" charset="-122"/>
              </a:endParaRPr>
            </a:p>
          </p:txBody>
        </p:sp>
      </p:grpSp>
      <p:sp>
        <p:nvSpPr>
          <p:cNvPr id="9326" name="Text Box 110"/>
          <p:cNvSpPr txBox="1">
            <a:spLocks noChangeArrowheads="1"/>
          </p:cNvSpPr>
          <p:nvPr/>
        </p:nvSpPr>
        <p:spPr bwMode="auto">
          <a:xfrm>
            <a:off x="2008188" y="1050925"/>
            <a:ext cx="735012" cy="396875"/>
          </a:xfrm>
          <a:prstGeom prst="rect">
            <a:avLst/>
          </a:prstGeom>
          <a:noFill/>
          <a:ln w="9525">
            <a:noFill/>
            <a:miter lim="800000"/>
            <a:headEnd/>
            <a:tailEnd/>
          </a:ln>
          <a:effectLst/>
        </p:spPr>
        <p:txBody>
          <a:bodyPr wrap="none">
            <a:spAutoFit/>
          </a:bodyPr>
          <a:lstStyle/>
          <a:p>
            <a:r>
              <a:rPr lang="en-US" altLang="zh-CN" sz="2000" b="1">
                <a:solidFill>
                  <a:srgbClr val="FF66FF"/>
                </a:solidFill>
                <a:ea typeface="宋体" pitchFamily="2" charset="-122"/>
              </a:rPr>
              <a:t>BFM</a:t>
            </a:r>
          </a:p>
        </p:txBody>
      </p:sp>
      <p:sp>
        <p:nvSpPr>
          <p:cNvPr id="9327" name="Text Box 111"/>
          <p:cNvSpPr txBox="1">
            <a:spLocks noChangeArrowheads="1"/>
          </p:cNvSpPr>
          <p:nvPr/>
        </p:nvSpPr>
        <p:spPr bwMode="auto">
          <a:xfrm>
            <a:off x="6300192" y="1066800"/>
            <a:ext cx="1172116" cy="400110"/>
          </a:xfrm>
          <a:prstGeom prst="rect">
            <a:avLst/>
          </a:prstGeom>
          <a:noFill/>
          <a:ln w="9525">
            <a:noFill/>
            <a:miter lim="800000"/>
            <a:headEnd/>
            <a:tailEnd/>
          </a:ln>
          <a:effectLst/>
        </p:spPr>
        <p:txBody>
          <a:bodyPr wrap="none">
            <a:spAutoFit/>
          </a:bodyPr>
          <a:lstStyle/>
          <a:p>
            <a:r>
              <a:rPr lang="en-US" altLang="zh-CN" sz="2000" b="1" dirty="0" smtClean="0">
                <a:solidFill>
                  <a:srgbClr val="FF66FF"/>
                </a:solidFill>
                <a:ea typeface="宋体" pitchFamily="2" charset="-122"/>
              </a:rPr>
              <a:t>DDM-PM</a:t>
            </a:r>
            <a:endParaRPr lang="en-US" altLang="zh-CN" sz="2000" b="1" dirty="0">
              <a:solidFill>
                <a:srgbClr val="FF66FF"/>
              </a:solidFill>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a:xfrm>
            <a:off x="457200" y="428625"/>
            <a:ext cx="8229600" cy="1143000"/>
          </a:xfrm>
        </p:spPr>
        <p:txBody>
          <a:bodyPr>
            <a:normAutofit fontScale="90000"/>
          </a:bodyPr>
          <a:lstStyle/>
          <a:p>
            <a:r>
              <a:rPr lang="en-US" altLang="zh-CN" sz="3600">
                <a:ea typeface="宋体" charset="-122"/>
              </a:rPr>
              <a:t>Brief History of DDM Sensitivity </a:t>
            </a:r>
            <a:br>
              <a:rPr lang="en-US" altLang="zh-CN" sz="3600">
                <a:ea typeface="宋体" charset="-122"/>
              </a:rPr>
            </a:br>
            <a:r>
              <a:rPr lang="en-US" altLang="zh-CN" sz="3600">
                <a:ea typeface="宋体" charset="-122"/>
              </a:rPr>
              <a:t>in Air Quality Models</a:t>
            </a:r>
          </a:p>
        </p:txBody>
      </p:sp>
      <p:sp>
        <p:nvSpPr>
          <p:cNvPr id="3" name="内容占位符 2"/>
          <p:cNvSpPr>
            <a:spLocks noGrp="1"/>
          </p:cNvSpPr>
          <p:nvPr>
            <p:ph idx="4294967295"/>
          </p:nvPr>
        </p:nvSpPr>
        <p:spPr>
          <a:xfrm>
            <a:off x="642938" y="1814513"/>
            <a:ext cx="7858125" cy="4351337"/>
          </a:xfrm>
        </p:spPr>
        <p:txBody>
          <a:bodyPr>
            <a:normAutofit/>
          </a:bodyPr>
          <a:lstStyle/>
          <a:p>
            <a:r>
              <a:rPr lang="en-US" altLang="zh-CN" sz="2400">
                <a:solidFill>
                  <a:srgbClr val="E46C0A"/>
                </a:solidFill>
                <a:ea typeface="宋体" charset="-122"/>
              </a:rPr>
              <a:t>1980’s: </a:t>
            </a:r>
            <a:r>
              <a:rPr lang="en-US" altLang="zh-CN" sz="2400">
                <a:ea typeface="宋体" charset="-122"/>
              </a:rPr>
              <a:t>Dunker developed for air quality modeling</a:t>
            </a:r>
          </a:p>
          <a:p>
            <a:pPr>
              <a:buFontTx/>
              <a:buNone/>
            </a:pPr>
            <a:r>
              <a:rPr lang="en-US" altLang="zh-CN" sz="2800">
                <a:ea typeface="宋体" charset="-122"/>
              </a:rPr>
              <a:t>  </a:t>
            </a:r>
            <a:r>
              <a:rPr lang="en-US" altLang="zh-CN" sz="2400">
                <a:solidFill>
                  <a:srgbClr val="7F7F7F"/>
                </a:solidFill>
                <a:ea typeface="宋体" charset="-122"/>
              </a:rPr>
              <a:t>- Gas phase, first order</a:t>
            </a:r>
          </a:p>
          <a:p>
            <a:r>
              <a:rPr lang="en-US" altLang="zh-CN" sz="2400">
                <a:solidFill>
                  <a:srgbClr val="E46C0A"/>
                </a:solidFill>
                <a:ea typeface="宋体" charset="-122"/>
              </a:rPr>
              <a:t>1997+: </a:t>
            </a:r>
            <a:r>
              <a:rPr lang="en-US" altLang="zh-CN" sz="2400">
                <a:ea typeface="宋体" charset="-122"/>
              </a:rPr>
              <a:t>Implementation in CIT, URM, CMAQ, CAMx</a:t>
            </a:r>
          </a:p>
          <a:p>
            <a:r>
              <a:rPr lang="en-US" altLang="zh-CN" sz="2400">
                <a:solidFill>
                  <a:srgbClr val="E46C0A"/>
                </a:solidFill>
                <a:ea typeface="宋体" charset="-122"/>
              </a:rPr>
              <a:t>2002+: </a:t>
            </a:r>
            <a:r>
              <a:rPr lang="en-US" altLang="zh-CN" sz="2400">
                <a:ea typeface="宋体" charset="-122"/>
              </a:rPr>
              <a:t>First order aerosol phase (eg., Boylan et al., 2002 in URM; Napelenok et al., 2006 in CMAQ; Koo et al., 2007 in CAMx)</a:t>
            </a:r>
          </a:p>
          <a:p>
            <a:r>
              <a:rPr lang="en-US" altLang="zh-CN" sz="2400">
                <a:solidFill>
                  <a:srgbClr val="E46C0A"/>
                </a:solidFill>
                <a:ea typeface="宋体" charset="-122"/>
              </a:rPr>
              <a:t>2003: </a:t>
            </a:r>
            <a:r>
              <a:rPr lang="en-US" altLang="zh-CN" sz="2400">
                <a:ea typeface="宋体" charset="-122"/>
              </a:rPr>
              <a:t>High order gas phase (eg., Hakami et al. 2003 in CMAQ)</a:t>
            </a:r>
          </a:p>
          <a:p>
            <a:pPr>
              <a:buFontTx/>
              <a:buNone/>
            </a:pPr>
            <a:r>
              <a:rPr lang="en-US" altLang="zh-CN" sz="2800">
                <a:ea typeface="宋体" charset="-122"/>
              </a:rPr>
              <a:t>  </a:t>
            </a:r>
            <a:r>
              <a:rPr lang="en-US" altLang="zh-CN" sz="2400">
                <a:solidFill>
                  <a:srgbClr val="7F7F7F"/>
                </a:solidFill>
                <a:ea typeface="宋体" charset="-122"/>
              </a:rPr>
              <a:t>- Use for source  apportionment and uncertainty analysis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457200" y="890588"/>
            <a:ext cx="8229600" cy="938212"/>
          </a:xfrm>
        </p:spPr>
        <p:txBody>
          <a:bodyPr>
            <a:normAutofit/>
          </a:bodyPr>
          <a:lstStyle/>
          <a:p>
            <a:r>
              <a:rPr lang="en-US" altLang="zh-CN" sz="3600">
                <a:ea typeface="宋体" pitchFamily="2" charset="-122"/>
              </a:rPr>
              <a:t>Implementing HO DDM-PM in CMAQ:</a:t>
            </a:r>
            <a:endParaRPr lang="en-US" altLang="zh-CN" sz="3200">
              <a:solidFill>
                <a:srgbClr val="595959"/>
              </a:solidFill>
              <a:ea typeface="宋体" pitchFamily="2" charset="-122"/>
            </a:endParaRPr>
          </a:p>
        </p:txBody>
      </p:sp>
      <p:sp>
        <p:nvSpPr>
          <p:cNvPr id="1433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CN">
              <a:latin typeface="Calibri" pitchFamily="34" charset="0"/>
              <a:ea typeface="宋体" pitchFamily="2" charset="-122"/>
            </a:endParaRPr>
          </a:p>
        </p:txBody>
      </p:sp>
      <p:sp>
        <p:nvSpPr>
          <p:cNvPr id="1434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tLang="zh-CN">
              <a:latin typeface="Calibri" pitchFamily="34" charset="0"/>
              <a:ea typeface="宋体" pitchFamily="2" charset="-122"/>
            </a:endParaRPr>
          </a:p>
        </p:txBody>
      </p:sp>
      <p:grpSp>
        <p:nvGrpSpPr>
          <p:cNvPr id="3" name="Group 16"/>
          <p:cNvGrpSpPr>
            <a:grpSpLocks/>
          </p:cNvGrpSpPr>
          <p:nvPr/>
        </p:nvGrpSpPr>
        <p:grpSpPr bwMode="auto">
          <a:xfrm>
            <a:off x="2133600" y="1981200"/>
            <a:ext cx="5943600" cy="3657600"/>
            <a:chOff x="1008" y="1248"/>
            <a:chExt cx="3744" cy="2304"/>
          </a:xfrm>
        </p:grpSpPr>
        <p:sp>
          <p:nvSpPr>
            <p:cNvPr id="15" name="圆角矩形 14"/>
            <p:cNvSpPr/>
            <p:nvPr/>
          </p:nvSpPr>
          <p:spPr>
            <a:xfrm>
              <a:off x="1008" y="1818"/>
              <a:ext cx="3744" cy="1734"/>
            </a:xfrm>
            <a:prstGeom prst="roundRect">
              <a:avLst/>
            </a:prstGeom>
            <a:ln w="19050">
              <a:prstDash val="dash"/>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graphicFrame>
          <p:nvGraphicFramePr>
            <p:cNvPr id="14343" name="Object 1"/>
            <p:cNvGraphicFramePr>
              <a:graphicFrameLocks noChangeAspect="1"/>
            </p:cNvGraphicFramePr>
            <p:nvPr/>
          </p:nvGraphicFramePr>
          <p:xfrm>
            <a:off x="1680" y="1248"/>
            <a:ext cx="2384" cy="449"/>
          </p:xfrm>
          <a:graphic>
            <a:graphicData uri="http://schemas.openxmlformats.org/presentationml/2006/ole">
              <p:oleObj spid="_x0000_s2050" name="Equation" r:id="rId4" imgW="2209800" imgH="393700" progId="">
                <p:embed/>
              </p:oleObj>
            </a:graphicData>
          </a:graphic>
        </p:graphicFrame>
        <p:graphicFrame>
          <p:nvGraphicFramePr>
            <p:cNvPr id="14345" name="Object 3"/>
            <p:cNvGraphicFramePr>
              <a:graphicFrameLocks noChangeAspect="1"/>
            </p:cNvGraphicFramePr>
            <p:nvPr/>
          </p:nvGraphicFramePr>
          <p:xfrm>
            <a:off x="1311" y="2640"/>
            <a:ext cx="3105" cy="414"/>
          </p:xfrm>
          <a:graphic>
            <a:graphicData uri="http://schemas.openxmlformats.org/presentationml/2006/ole">
              <p:oleObj spid="_x0000_s2051" name="Equation" r:id="rId5" imgW="3416040" imgH="431640" progId="">
                <p:embed/>
              </p:oleObj>
            </a:graphicData>
          </a:graphic>
        </p:graphicFrame>
        <p:graphicFrame>
          <p:nvGraphicFramePr>
            <p:cNvPr id="14346" name="Object 5"/>
            <p:cNvGraphicFramePr>
              <a:graphicFrameLocks noChangeAspect="1"/>
            </p:cNvGraphicFramePr>
            <p:nvPr/>
          </p:nvGraphicFramePr>
          <p:xfrm>
            <a:off x="1600" y="2034"/>
            <a:ext cx="2528" cy="414"/>
          </p:xfrm>
          <a:graphic>
            <a:graphicData uri="http://schemas.openxmlformats.org/presentationml/2006/ole">
              <p:oleObj spid="_x0000_s2052" name="Equation" r:id="rId6" imgW="2781000" imgH="431640" progId="">
                <p:embed/>
              </p:oleObj>
            </a:graphicData>
          </a:graphic>
        </p:graphicFrame>
        <p:cxnSp>
          <p:nvCxnSpPr>
            <p:cNvPr id="11" name="直接箭头连接符 10"/>
            <p:cNvCxnSpPr>
              <a:cxnSpLocks noChangeShapeType="1"/>
              <a:stCxn id="0" idx="2"/>
              <a:endCxn id="0" idx="0"/>
            </p:cNvCxnSpPr>
            <p:nvPr/>
          </p:nvCxnSpPr>
          <p:spPr bwMode="auto">
            <a:xfrm flipH="1">
              <a:off x="2864" y="1697"/>
              <a:ext cx="8" cy="337"/>
            </a:xfrm>
            <a:prstGeom prst="straightConnector1">
              <a:avLst/>
            </a:prstGeom>
            <a:noFill/>
            <a:ln w="25400" algn="ctr">
              <a:solidFill>
                <a:schemeClr val="accent2"/>
              </a:solidFill>
              <a:round/>
              <a:headEnd/>
              <a:tailEnd type="arrow" w="med" len="med"/>
            </a:ln>
            <a:effectLst>
              <a:outerShdw dist="20000" dir="5400000" rotWithShape="0">
                <a:srgbClr val="000000">
                  <a:alpha val="37999"/>
                </a:srgbClr>
              </a:outerShdw>
            </a:effectLst>
          </p:spPr>
        </p:cxnSp>
        <p:cxnSp>
          <p:nvCxnSpPr>
            <p:cNvPr id="13" name="直接箭头连接符 12"/>
            <p:cNvCxnSpPr>
              <a:cxnSpLocks noChangeShapeType="1"/>
              <a:stCxn id="0" idx="2"/>
              <a:endCxn id="0" idx="0"/>
            </p:cNvCxnSpPr>
            <p:nvPr/>
          </p:nvCxnSpPr>
          <p:spPr bwMode="auto">
            <a:xfrm>
              <a:off x="2864" y="2448"/>
              <a:ext cx="0" cy="192"/>
            </a:xfrm>
            <a:prstGeom prst="straightConnector1">
              <a:avLst/>
            </a:prstGeom>
            <a:noFill/>
            <a:ln w="25400" algn="ctr">
              <a:solidFill>
                <a:schemeClr val="accent2"/>
              </a:solidFill>
              <a:round/>
              <a:headEnd/>
              <a:tailEnd type="arrow" w="med" len="med"/>
            </a:ln>
            <a:effectLst>
              <a:outerShdw dist="20000" dir="5400000" rotWithShape="0">
                <a:srgbClr val="000000">
                  <a:alpha val="37999"/>
                </a:srgbClr>
              </a:outerShdw>
            </a:effectLst>
          </p:spPr>
        </p:cxnSp>
        <p:sp>
          <p:nvSpPr>
            <p:cNvPr id="14" name="TextBox 13"/>
            <p:cNvSpPr txBox="1"/>
            <p:nvPr/>
          </p:nvSpPr>
          <p:spPr>
            <a:xfrm>
              <a:off x="1346" y="3100"/>
              <a:ext cx="3041" cy="212"/>
            </a:xfrm>
            <a:prstGeom prst="rect">
              <a:avLst/>
            </a:prstGeom>
            <a:noFill/>
          </p:spPr>
          <p:txBody>
            <a:bodyPr wrap="none">
              <a:spAutoFit/>
            </a:bodyPr>
            <a:lstStyle/>
            <a:p>
              <a:r>
                <a:rPr lang="en-US" altLang="zh-CN" sz="1600">
                  <a:latin typeface="Calibri" pitchFamily="34" charset="0"/>
                  <a:ea typeface="宋体" pitchFamily="2" charset="-122"/>
                </a:rPr>
                <a:t>(Solve using the same algorithm for concentrations)</a:t>
              </a:r>
            </a:p>
          </p:txBody>
        </p:sp>
      </p:grpSp>
      <p:sp>
        <p:nvSpPr>
          <p:cNvPr id="14353" name="Text Box 17"/>
          <p:cNvSpPr txBox="1">
            <a:spLocks noChangeArrowheads="1"/>
          </p:cNvSpPr>
          <p:nvPr/>
        </p:nvSpPr>
        <p:spPr bwMode="auto">
          <a:xfrm>
            <a:off x="704850" y="3362325"/>
            <a:ext cx="1419225" cy="366713"/>
          </a:xfrm>
          <a:prstGeom prst="rect">
            <a:avLst/>
          </a:prstGeom>
          <a:noFill/>
          <a:ln w="9525">
            <a:noFill/>
            <a:miter lim="800000"/>
            <a:headEnd/>
            <a:tailEnd/>
          </a:ln>
          <a:effectLst/>
        </p:spPr>
        <p:txBody>
          <a:bodyPr wrap="none">
            <a:spAutoFit/>
          </a:bodyPr>
          <a:lstStyle/>
          <a:p>
            <a:r>
              <a:rPr lang="en-US" altLang="zh-CN">
                <a:latin typeface="Verdana" pitchFamily="34" charset="0"/>
                <a:ea typeface="宋体" pitchFamily="2" charset="-122"/>
              </a:rPr>
              <a:t>First Order</a:t>
            </a:r>
          </a:p>
        </p:txBody>
      </p:sp>
      <p:sp>
        <p:nvSpPr>
          <p:cNvPr id="14354" name="Text Box 18"/>
          <p:cNvSpPr txBox="1">
            <a:spLocks noChangeArrowheads="1"/>
          </p:cNvSpPr>
          <p:nvPr/>
        </p:nvSpPr>
        <p:spPr bwMode="auto">
          <a:xfrm>
            <a:off x="374650" y="4352925"/>
            <a:ext cx="1754188" cy="366713"/>
          </a:xfrm>
          <a:prstGeom prst="rect">
            <a:avLst/>
          </a:prstGeom>
          <a:noFill/>
          <a:ln w="9525">
            <a:noFill/>
            <a:miter lim="800000"/>
            <a:headEnd/>
            <a:tailEnd/>
          </a:ln>
          <a:effectLst/>
        </p:spPr>
        <p:txBody>
          <a:bodyPr wrap="none">
            <a:spAutoFit/>
          </a:bodyPr>
          <a:lstStyle/>
          <a:p>
            <a:r>
              <a:rPr lang="en-US" altLang="zh-CN">
                <a:latin typeface="Verdana" pitchFamily="34" charset="0"/>
                <a:ea typeface="宋体" pitchFamily="2" charset="-122"/>
              </a:rPr>
              <a:t>Second Order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idx="4294967295"/>
          </p:nvPr>
        </p:nvSpPr>
        <p:spPr>
          <a:xfrm>
            <a:off x="457200" y="357188"/>
            <a:ext cx="8229600" cy="1143000"/>
          </a:xfrm>
        </p:spPr>
        <p:txBody>
          <a:bodyPr/>
          <a:lstStyle/>
          <a:p>
            <a:r>
              <a:rPr lang="en-US" altLang="zh-CN" sz="3600">
                <a:ea typeface="宋体" pitchFamily="2" charset="-122"/>
              </a:rPr>
              <a:t>ISORROPIA</a:t>
            </a:r>
          </a:p>
        </p:txBody>
      </p:sp>
      <p:grpSp>
        <p:nvGrpSpPr>
          <p:cNvPr id="2" name="组合 10"/>
          <p:cNvGrpSpPr>
            <a:grpSpLocks/>
          </p:cNvGrpSpPr>
          <p:nvPr/>
        </p:nvGrpSpPr>
        <p:grpSpPr bwMode="auto">
          <a:xfrm>
            <a:off x="1000125" y="2320925"/>
            <a:ext cx="7358063" cy="3751263"/>
            <a:chOff x="1000100" y="1964520"/>
            <a:chExt cx="7358114" cy="3750496"/>
          </a:xfrm>
        </p:grpSpPr>
        <p:sp>
          <p:nvSpPr>
            <p:cNvPr id="3" name="椭圆 2"/>
            <p:cNvSpPr/>
            <p:nvPr/>
          </p:nvSpPr>
          <p:spPr>
            <a:xfrm>
              <a:off x="1000100" y="1964520"/>
              <a:ext cx="3714776" cy="3750496"/>
            </a:xfrm>
            <a:prstGeom prst="ellipse">
              <a:avLst/>
            </a:prstGeom>
            <a:ln>
              <a:no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altLang="zh-CN" sz="2000" dirty="0"/>
            </a:p>
          </p:txBody>
        </p:sp>
        <p:sp>
          <p:nvSpPr>
            <p:cNvPr id="4" name="云形 3"/>
            <p:cNvSpPr/>
            <p:nvPr/>
          </p:nvSpPr>
          <p:spPr>
            <a:xfrm>
              <a:off x="5214942" y="2143871"/>
              <a:ext cx="3143272" cy="2642647"/>
            </a:xfrm>
            <a:prstGeom prst="cloud">
              <a:avLst/>
            </a:prstGeom>
            <a:noFill/>
            <a:ln w="19050"/>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altLang="zh-CN" sz="2000" dirty="0"/>
                <a:t>H</a:t>
              </a:r>
              <a:r>
                <a:rPr lang="en-US" altLang="zh-CN" sz="2000" baseline="-25000" dirty="0"/>
                <a:t>2</a:t>
              </a:r>
              <a:r>
                <a:rPr lang="en-US" altLang="zh-CN" sz="2000" dirty="0"/>
                <a:t>SO</a:t>
              </a:r>
              <a:r>
                <a:rPr lang="en-US" altLang="zh-CN" sz="2000" baseline="-25000" dirty="0"/>
                <a:t>4</a:t>
              </a:r>
              <a:r>
                <a:rPr lang="en-US" altLang="zh-CN" sz="2000" dirty="0"/>
                <a:t>, NH</a:t>
              </a:r>
              <a:r>
                <a:rPr lang="en-US" altLang="zh-CN" sz="2000" baseline="-25000" dirty="0"/>
                <a:t>3</a:t>
              </a:r>
              <a:r>
                <a:rPr lang="en-US" altLang="zh-CN" sz="2000" dirty="0"/>
                <a:t>, HNO</a:t>
              </a:r>
              <a:r>
                <a:rPr lang="en-US" altLang="zh-CN" sz="2000" baseline="-25000" dirty="0"/>
                <a:t>3</a:t>
              </a:r>
              <a:r>
                <a:rPr lang="en-US" altLang="zh-CN" sz="2000" dirty="0"/>
                <a:t>, </a:t>
              </a:r>
            </a:p>
            <a:p>
              <a:pPr algn="ctr" fontAlgn="auto">
                <a:spcBef>
                  <a:spcPts val="0"/>
                </a:spcBef>
                <a:spcAft>
                  <a:spcPts val="0"/>
                </a:spcAft>
                <a:defRPr/>
              </a:pPr>
              <a:r>
                <a:rPr lang="en-US" altLang="zh-CN" sz="2000" dirty="0" err="1"/>
                <a:t>HCl</a:t>
              </a:r>
              <a:r>
                <a:rPr lang="en-US" altLang="zh-CN" sz="2000" dirty="0"/>
                <a:t>, H</a:t>
              </a:r>
              <a:r>
                <a:rPr lang="en-US" altLang="zh-CN" sz="2000" baseline="-25000" dirty="0"/>
                <a:t>2</a:t>
              </a:r>
              <a:r>
                <a:rPr lang="en-US" altLang="zh-CN" sz="2000" dirty="0"/>
                <a:t>O</a:t>
              </a:r>
              <a:r>
                <a:rPr lang="en-US" altLang="zh-CN" sz="2000" baseline="-25000" dirty="0"/>
                <a:t>v</a:t>
              </a:r>
              <a:endParaRPr lang="zh-CN" altLang="en-US" sz="2000" baseline="-25000" dirty="0"/>
            </a:p>
          </p:txBody>
        </p:sp>
        <p:sp>
          <p:nvSpPr>
            <p:cNvPr id="15368" name="TextBox 4"/>
            <p:cNvSpPr txBox="1">
              <a:spLocks noChangeArrowheads="1"/>
            </p:cNvSpPr>
            <p:nvPr/>
          </p:nvSpPr>
          <p:spPr bwMode="auto">
            <a:xfrm>
              <a:off x="1357290" y="2827140"/>
              <a:ext cx="3005761" cy="923330"/>
            </a:xfrm>
            <a:prstGeom prst="rect">
              <a:avLst/>
            </a:prstGeom>
            <a:noFill/>
            <a:ln w="9525">
              <a:noFill/>
              <a:miter lim="800000"/>
              <a:headEnd/>
              <a:tailEnd/>
            </a:ln>
          </p:spPr>
          <p:txBody>
            <a:bodyPr>
              <a:spAutoFit/>
            </a:bodyPr>
            <a:lstStyle/>
            <a:p>
              <a:pPr algn="ctr"/>
              <a:r>
                <a:rPr lang="en-US" altLang="zh-CN">
                  <a:latin typeface="Calibri" pitchFamily="34" charset="0"/>
                  <a:ea typeface="宋体" pitchFamily="2" charset="-122"/>
                </a:rPr>
                <a:t>H</a:t>
              </a:r>
              <a:r>
                <a:rPr lang="en-US" altLang="zh-CN" baseline="30000">
                  <a:latin typeface="Calibri" pitchFamily="34" charset="0"/>
                  <a:ea typeface="宋体" pitchFamily="2" charset="-122"/>
                </a:rPr>
                <a:t>+</a:t>
              </a:r>
              <a:r>
                <a:rPr lang="en-US" altLang="zh-CN">
                  <a:latin typeface="Calibri" pitchFamily="34" charset="0"/>
                  <a:ea typeface="宋体" pitchFamily="2" charset="-122"/>
                </a:rPr>
                <a:t>, NH</a:t>
              </a:r>
              <a:r>
                <a:rPr lang="en-US" altLang="zh-CN" baseline="-25000">
                  <a:latin typeface="Calibri" pitchFamily="34" charset="0"/>
                  <a:ea typeface="宋体" pitchFamily="2" charset="-122"/>
                </a:rPr>
                <a:t>4</a:t>
              </a:r>
              <a:r>
                <a:rPr lang="en-US" altLang="zh-CN" baseline="30000">
                  <a:latin typeface="Calibri" pitchFamily="34" charset="0"/>
                  <a:ea typeface="宋体" pitchFamily="2" charset="-122"/>
                </a:rPr>
                <a:t>+</a:t>
              </a:r>
              <a:r>
                <a:rPr lang="en-US" altLang="zh-CN">
                  <a:latin typeface="Calibri" pitchFamily="34" charset="0"/>
                  <a:ea typeface="宋体" pitchFamily="2" charset="-122"/>
                </a:rPr>
                <a:t>, Na</a:t>
              </a:r>
              <a:r>
                <a:rPr lang="en-US" altLang="zh-CN" baseline="30000">
                  <a:latin typeface="Calibri" pitchFamily="34" charset="0"/>
                  <a:ea typeface="宋体" pitchFamily="2" charset="-122"/>
                </a:rPr>
                <a:t>+</a:t>
              </a:r>
              <a:r>
                <a:rPr lang="en-US" altLang="zh-CN">
                  <a:latin typeface="Calibri" pitchFamily="34" charset="0"/>
                  <a:ea typeface="宋体" pitchFamily="2" charset="-122"/>
                </a:rPr>
                <a:t>, Cl</a:t>
              </a:r>
              <a:r>
                <a:rPr lang="en-US" altLang="zh-CN" baseline="30000">
                  <a:latin typeface="Calibri" pitchFamily="34" charset="0"/>
                  <a:ea typeface="宋体" pitchFamily="2" charset="-122"/>
                </a:rPr>
                <a:t>-</a:t>
              </a:r>
              <a:r>
                <a:rPr lang="en-US" altLang="zh-CN">
                  <a:latin typeface="Calibri" pitchFamily="34" charset="0"/>
                  <a:ea typeface="宋体" pitchFamily="2" charset="-122"/>
                </a:rPr>
                <a:t>, SO</a:t>
              </a:r>
              <a:r>
                <a:rPr lang="en-US" altLang="zh-CN" baseline="-25000">
                  <a:latin typeface="Calibri" pitchFamily="34" charset="0"/>
                  <a:ea typeface="宋体" pitchFamily="2" charset="-122"/>
                </a:rPr>
                <a:t>4</a:t>
              </a:r>
              <a:r>
                <a:rPr lang="en-US" altLang="zh-CN" baseline="30000">
                  <a:latin typeface="Calibri" pitchFamily="34" charset="0"/>
                  <a:ea typeface="宋体" pitchFamily="2" charset="-122"/>
                </a:rPr>
                <a:t>=</a:t>
              </a:r>
              <a:r>
                <a:rPr lang="en-US" altLang="zh-CN">
                  <a:latin typeface="Calibri" pitchFamily="34" charset="0"/>
                  <a:ea typeface="宋体" pitchFamily="2" charset="-122"/>
                </a:rPr>
                <a:t>, HSO</a:t>
              </a:r>
              <a:r>
                <a:rPr lang="en-US" altLang="zh-CN" baseline="-25000">
                  <a:latin typeface="Calibri" pitchFamily="34" charset="0"/>
                  <a:ea typeface="宋体" pitchFamily="2" charset="-122"/>
                </a:rPr>
                <a:t>4</a:t>
              </a:r>
              <a:r>
                <a:rPr lang="en-US" altLang="zh-CN" baseline="30000">
                  <a:latin typeface="Calibri" pitchFamily="34" charset="0"/>
                  <a:ea typeface="宋体" pitchFamily="2" charset="-122"/>
                </a:rPr>
                <a:t>-</a:t>
              </a:r>
              <a:r>
                <a:rPr lang="en-US" altLang="zh-CN">
                  <a:latin typeface="Calibri" pitchFamily="34" charset="0"/>
                  <a:ea typeface="宋体" pitchFamily="2" charset="-122"/>
                </a:rPr>
                <a:t>, NO</a:t>
              </a:r>
              <a:r>
                <a:rPr lang="en-US" altLang="zh-CN" baseline="-25000">
                  <a:latin typeface="Calibri" pitchFamily="34" charset="0"/>
                  <a:ea typeface="宋体" pitchFamily="2" charset="-122"/>
                </a:rPr>
                <a:t>3</a:t>
              </a:r>
              <a:r>
                <a:rPr lang="en-US" altLang="zh-CN" baseline="30000">
                  <a:latin typeface="Calibri" pitchFamily="34" charset="0"/>
                  <a:ea typeface="宋体" pitchFamily="2" charset="-122"/>
                </a:rPr>
                <a:t>-</a:t>
              </a:r>
              <a:r>
                <a:rPr lang="en-US" altLang="zh-CN">
                  <a:latin typeface="Calibri" pitchFamily="34" charset="0"/>
                  <a:ea typeface="宋体" pitchFamily="2" charset="-122"/>
                </a:rPr>
                <a:t>, OH</a:t>
              </a:r>
              <a:r>
                <a:rPr lang="en-US" altLang="zh-CN" baseline="30000">
                  <a:latin typeface="Calibri" pitchFamily="34" charset="0"/>
                  <a:ea typeface="宋体" pitchFamily="2" charset="-122"/>
                </a:rPr>
                <a:t>-</a:t>
              </a:r>
              <a:r>
                <a:rPr lang="en-US" altLang="zh-CN">
                  <a:latin typeface="Calibri" pitchFamily="34" charset="0"/>
                  <a:ea typeface="宋体" pitchFamily="2" charset="-122"/>
                </a:rPr>
                <a:t>, H</a:t>
              </a:r>
              <a:r>
                <a:rPr lang="en-US" altLang="zh-CN" baseline="30000">
                  <a:latin typeface="Calibri" pitchFamily="34" charset="0"/>
                  <a:ea typeface="宋体" pitchFamily="2" charset="-122"/>
                </a:rPr>
                <a:t>2</a:t>
              </a:r>
              <a:r>
                <a:rPr lang="en-US" altLang="zh-CN">
                  <a:latin typeface="Calibri" pitchFamily="34" charset="0"/>
                  <a:ea typeface="宋体" pitchFamily="2" charset="-122"/>
                </a:rPr>
                <a:t>O,</a:t>
              </a:r>
            </a:p>
            <a:p>
              <a:pPr algn="ctr"/>
              <a:r>
                <a:rPr lang="en-US" altLang="zh-CN">
                  <a:latin typeface="Calibri" pitchFamily="34" charset="0"/>
                  <a:ea typeface="宋体" pitchFamily="2" charset="-122"/>
                </a:rPr>
                <a:t>NH</a:t>
              </a:r>
              <a:r>
                <a:rPr lang="en-US" altLang="zh-CN" baseline="-25000">
                  <a:latin typeface="Calibri" pitchFamily="34" charset="0"/>
                  <a:ea typeface="宋体" pitchFamily="2" charset="-122"/>
                </a:rPr>
                <a:t>3(aq) </a:t>
              </a:r>
              <a:r>
                <a:rPr lang="en-US" altLang="zh-CN">
                  <a:latin typeface="Calibri" pitchFamily="34" charset="0"/>
                  <a:ea typeface="宋体" pitchFamily="2" charset="-122"/>
                </a:rPr>
                <a:t>, HNO</a:t>
              </a:r>
              <a:r>
                <a:rPr lang="en-US" altLang="zh-CN" baseline="-25000">
                  <a:latin typeface="Calibri" pitchFamily="34" charset="0"/>
                  <a:ea typeface="宋体" pitchFamily="2" charset="-122"/>
                </a:rPr>
                <a:t>3(aq) </a:t>
              </a:r>
              <a:r>
                <a:rPr lang="en-US" altLang="zh-CN">
                  <a:latin typeface="Calibri" pitchFamily="34" charset="0"/>
                  <a:ea typeface="宋体" pitchFamily="2" charset="-122"/>
                </a:rPr>
                <a:t>, HCl</a:t>
              </a:r>
              <a:r>
                <a:rPr lang="en-US" altLang="zh-CN" baseline="-25000">
                  <a:latin typeface="Calibri" pitchFamily="34" charset="0"/>
                  <a:ea typeface="宋体" pitchFamily="2" charset="-122"/>
                </a:rPr>
                <a:t>(aq) </a:t>
              </a:r>
            </a:p>
          </p:txBody>
        </p:sp>
        <p:sp>
          <p:nvSpPr>
            <p:cNvPr id="6" name="六边形 5"/>
            <p:cNvSpPr/>
            <p:nvPr/>
          </p:nvSpPr>
          <p:spPr>
            <a:xfrm>
              <a:off x="1857356" y="3821908"/>
              <a:ext cx="1500198" cy="1178728"/>
            </a:xfrm>
            <a:prstGeom prst="hexagon">
              <a:avLst/>
            </a:prstGeom>
            <a:solidFill>
              <a:schemeClr val="bg1">
                <a:lumMod val="6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zh-CN" sz="2400" dirty="0"/>
                <a:t>Salts</a:t>
              </a:r>
              <a:endParaRPr lang="zh-CN" altLang="en-US" sz="2400" dirty="0"/>
            </a:p>
          </p:txBody>
        </p:sp>
        <p:cxnSp>
          <p:nvCxnSpPr>
            <p:cNvPr id="8" name="直接箭头连接符 7"/>
            <p:cNvCxnSpPr/>
            <p:nvPr/>
          </p:nvCxnSpPr>
          <p:spPr>
            <a:xfrm>
              <a:off x="4357686" y="3499319"/>
              <a:ext cx="1143008" cy="15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直接箭头连接符 9"/>
            <p:cNvCxnSpPr/>
            <p:nvPr/>
          </p:nvCxnSpPr>
          <p:spPr>
            <a:xfrm rot="10800000">
              <a:off x="4357686" y="3715175"/>
              <a:ext cx="1143008" cy="15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aphicFrame>
        <p:nvGraphicFramePr>
          <p:cNvPr id="15372" name="Object 2"/>
          <p:cNvGraphicFramePr>
            <a:graphicFrameLocks noChangeAspect="1"/>
          </p:cNvGraphicFramePr>
          <p:nvPr/>
        </p:nvGraphicFramePr>
        <p:xfrm>
          <a:off x="4756150" y="5429250"/>
          <a:ext cx="2439988" cy="785813"/>
        </p:xfrm>
        <a:graphic>
          <a:graphicData uri="http://schemas.openxmlformats.org/presentationml/2006/ole">
            <p:oleObj spid="_x0000_s3074" name="Equation" r:id="rId4" imgW="1104840" imgH="355320" progId="">
              <p:embed/>
            </p:oleObj>
          </a:graphicData>
        </a:graphic>
      </p:graphicFrame>
      <p:sp>
        <p:nvSpPr>
          <p:cNvPr id="17" name="TextBox 16"/>
          <p:cNvSpPr txBox="1"/>
          <p:nvPr/>
        </p:nvSpPr>
        <p:spPr>
          <a:xfrm>
            <a:off x="4648200" y="1643063"/>
            <a:ext cx="2138363" cy="646112"/>
          </a:xfrm>
          <a:prstGeom prst="rect">
            <a:avLst/>
          </a:prstGeom>
          <a:noFill/>
        </p:spPr>
        <p:txBody>
          <a:bodyPr wrap="none">
            <a:spAutoFit/>
          </a:bodyPr>
          <a:lstStyle/>
          <a:p>
            <a:pPr fontAlgn="auto">
              <a:spcBef>
                <a:spcPts val="0"/>
              </a:spcBef>
              <a:spcAft>
                <a:spcPts val="0"/>
              </a:spcAft>
              <a:defRPr/>
            </a:pPr>
            <a:r>
              <a:rPr lang="en-US" altLang="zh-CN" b="1" i="1" dirty="0">
                <a:solidFill>
                  <a:schemeClr val="tx2">
                    <a:lumMod val="60000"/>
                    <a:lumOff val="40000"/>
                  </a:schemeClr>
                </a:solidFill>
                <a:latin typeface="+mn-lt"/>
                <a:cs typeface="+mn-cs"/>
              </a:rPr>
              <a:t>RH, temperature</a:t>
            </a:r>
          </a:p>
          <a:p>
            <a:pPr fontAlgn="auto">
              <a:spcBef>
                <a:spcPts val="0"/>
              </a:spcBef>
              <a:spcAft>
                <a:spcPts val="0"/>
              </a:spcAft>
              <a:defRPr/>
            </a:pPr>
            <a:r>
              <a:rPr lang="en-US" altLang="zh-CN" b="1" i="1" dirty="0">
                <a:solidFill>
                  <a:schemeClr val="tx2">
                    <a:lumMod val="60000"/>
                    <a:lumOff val="40000"/>
                  </a:schemeClr>
                </a:solidFill>
                <a:latin typeface="+mn-lt"/>
                <a:cs typeface="+mn-cs"/>
              </a:rPr>
              <a:t>Total concentrations</a:t>
            </a:r>
            <a:endParaRPr lang="zh-CN" altLang="en-US" b="1" i="1" dirty="0">
              <a:solidFill>
                <a:schemeClr val="tx2">
                  <a:lumMod val="60000"/>
                  <a:lumOff val="40000"/>
                </a:schemeClr>
              </a:solidFill>
              <a:latin typeface="+mn-lt"/>
              <a:cs typeface="+mn-cs"/>
            </a:endParaRPr>
          </a:p>
        </p:txBody>
      </p:sp>
      <p:cxnSp>
        <p:nvCxnSpPr>
          <p:cNvPr id="24" name="曲线连接符 23"/>
          <p:cNvCxnSpPr/>
          <p:nvPr/>
        </p:nvCxnSpPr>
        <p:spPr>
          <a:xfrm rot="5400000">
            <a:off x="4750594" y="2464594"/>
            <a:ext cx="1143000" cy="78581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a:spLocks noChangeArrowheads="1"/>
          </p:cNvSpPr>
          <p:nvPr/>
        </p:nvSpPr>
        <p:spPr bwMode="auto">
          <a:xfrm>
            <a:off x="381000" y="1603375"/>
            <a:ext cx="2616200" cy="606425"/>
          </a:xfrm>
          <a:prstGeom prst="rect">
            <a:avLst/>
          </a:prstGeom>
          <a:solidFill>
            <a:schemeClr val="bg1"/>
          </a:solidFill>
          <a:ln w="25400" algn="ctr">
            <a:solidFill>
              <a:srgbClr val="FF9900"/>
            </a:solidFill>
            <a:miter lim="800000"/>
            <a:headEnd/>
            <a:tailEnd/>
          </a:ln>
        </p:spPr>
        <p:txBody>
          <a:bodyPr wrap="none">
            <a:spAutoFit/>
          </a:bodyPr>
          <a:lstStyle/>
          <a:p>
            <a:r>
              <a:rPr lang="en-US" altLang="zh-CN" sz="1600">
                <a:solidFill>
                  <a:srgbClr val="000000"/>
                </a:solidFill>
                <a:latin typeface="Calibri" pitchFamily="34" charset="0"/>
                <a:ea typeface="宋体" pitchFamily="2" charset="-122"/>
              </a:rPr>
              <a:t>Sulfate-ammonium-nitrate-</a:t>
            </a:r>
          </a:p>
          <a:p>
            <a:r>
              <a:rPr lang="en-US" altLang="zh-CN" sz="1600">
                <a:solidFill>
                  <a:srgbClr val="000000"/>
                </a:solidFill>
                <a:latin typeface="Calibri" pitchFamily="34" charset="0"/>
                <a:ea typeface="宋体" pitchFamily="2" charset="-122"/>
              </a:rPr>
              <a:t>chloride-sodium system</a:t>
            </a:r>
            <a:endParaRPr lang="zh-CN" altLang="en-US" sz="1600">
              <a:solidFill>
                <a:srgbClr val="000000"/>
              </a:solidFill>
              <a:latin typeface="Calibri" pitchFamily="34" charset="0"/>
              <a:ea typeface="宋体" pitchFamily="2" charset="-122"/>
            </a:endParaRPr>
          </a:p>
        </p:txBody>
      </p:sp>
      <p:graphicFrame>
        <p:nvGraphicFramePr>
          <p:cNvPr id="15379" name="Object 3"/>
          <p:cNvGraphicFramePr>
            <a:graphicFrameLocks noChangeAspect="1"/>
          </p:cNvGraphicFramePr>
          <p:nvPr/>
        </p:nvGraphicFramePr>
        <p:xfrm>
          <a:off x="2295525" y="2684463"/>
          <a:ext cx="776288" cy="342900"/>
        </p:xfrm>
        <a:graphic>
          <a:graphicData uri="http://schemas.openxmlformats.org/presentationml/2006/ole">
            <p:oleObj spid="_x0000_s3075" name="Equation" r:id="rId5" imgW="545760" imgH="241200" progId="">
              <p:embed/>
            </p:oleObj>
          </a:graphicData>
        </a:graphic>
      </p:graphicFrame>
      <p:graphicFrame>
        <p:nvGraphicFramePr>
          <p:cNvPr id="15380" name="Object 4"/>
          <p:cNvGraphicFramePr>
            <a:graphicFrameLocks noChangeAspect="1"/>
          </p:cNvGraphicFramePr>
          <p:nvPr/>
        </p:nvGraphicFramePr>
        <p:xfrm>
          <a:off x="6464300" y="4500563"/>
          <a:ext cx="677863" cy="349250"/>
        </p:xfrm>
        <a:graphic>
          <a:graphicData uri="http://schemas.openxmlformats.org/presentationml/2006/ole">
            <p:oleObj spid="_x0000_s3076" name="Equation" r:id="rId6" imgW="444240" imgH="228600" progId="">
              <p:embed/>
            </p:oleObj>
          </a:graphicData>
        </a:graphic>
      </p:graphicFrame>
      <p:sp>
        <p:nvSpPr>
          <p:cNvPr id="15381" name="Text Box 21"/>
          <p:cNvSpPr txBox="1">
            <a:spLocks noChangeArrowheads="1"/>
          </p:cNvSpPr>
          <p:nvPr/>
        </p:nvSpPr>
        <p:spPr bwMode="auto">
          <a:xfrm>
            <a:off x="6003925" y="5980113"/>
            <a:ext cx="2584450" cy="366712"/>
          </a:xfrm>
          <a:prstGeom prst="rect">
            <a:avLst/>
          </a:prstGeom>
          <a:noFill/>
          <a:ln w="9525">
            <a:noFill/>
            <a:miter lim="800000"/>
            <a:headEnd/>
            <a:tailEnd/>
          </a:ln>
          <a:effectLst/>
        </p:spPr>
        <p:txBody>
          <a:bodyPr wrap="none">
            <a:spAutoFit/>
          </a:bodyPr>
          <a:lstStyle/>
          <a:p>
            <a:r>
              <a:rPr lang="en-US" altLang="zh-CN" b="1">
                <a:solidFill>
                  <a:schemeClr val="accent2"/>
                </a:solidFill>
                <a:ea typeface="宋体" pitchFamily="2" charset="-122"/>
              </a:rPr>
              <a:t>Equilibrium equations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idx="4294967295"/>
          </p:nvPr>
        </p:nvSpPr>
        <p:spPr/>
        <p:txBody>
          <a:bodyPr>
            <a:normAutofit fontScale="90000"/>
          </a:bodyPr>
          <a:lstStyle/>
          <a:p>
            <a:pPr algn="l"/>
            <a:r>
              <a:rPr lang="en-US" altLang="zh-CN" sz="3600">
                <a:ea typeface="宋体" pitchFamily="2" charset="-122"/>
              </a:rPr>
              <a:t>Calculating Second-Order (and higher)</a:t>
            </a:r>
            <a:br>
              <a:rPr lang="en-US" altLang="zh-CN" sz="3600">
                <a:ea typeface="宋体" pitchFamily="2" charset="-122"/>
              </a:rPr>
            </a:br>
            <a:r>
              <a:rPr lang="en-US" altLang="zh-CN" sz="3600">
                <a:ea typeface="宋体" pitchFamily="2" charset="-122"/>
              </a:rPr>
              <a:t>DDM Sensitivities</a:t>
            </a:r>
            <a:endParaRPr lang="zh-CN" altLang="en-US" sz="3600">
              <a:ea typeface="宋体" pitchFamily="2" charset="-122"/>
            </a:endParaRPr>
          </a:p>
        </p:txBody>
      </p:sp>
      <p:graphicFrame>
        <p:nvGraphicFramePr>
          <p:cNvPr id="16387" name="Object 3"/>
          <p:cNvGraphicFramePr>
            <a:graphicFrameLocks noChangeAspect="1"/>
          </p:cNvGraphicFramePr>
          <p:nvPr/>
        </p:nvGraphicFramePr>
        <p:xfrm>
          <a:off x="2643188" y="2428875"/>
          <a:ext cx="5429250" cy="1928813"/>
        </p:xfrm>
        <a:graphic>
          <a:graphicData uri="http://schemas.openxmlformats.org/presentationml/2006/ole">
            <p:oleObj spid="_x0000_s4098" name="Equation" r:id="rId4" imgW="6502320" imgH="2311200" progId="">
              <p:embed/>
            </p:oleObj>
          </a:graphicData>
        </a:graphic>
      </p:graphicFrame>
      <p:sp>
        <p:nvSpPr>
          <p:cNvPr id="6" name="圆角矩形 5"/>
          <p:cNvSpPr/>
          <p:nvPr/>
        </p:nvSpPr>
        <p:spPr>
          <a:xfrm>
            <a:off x="2928938" y="3357563"/>
            <a:ext cx="428625" cy="428625"/>
          </a:xfrm>
          <a:prstGeom prst="roundRect">
            <a:avLst/>
          </a:prstGeom>
          <a:noFill/>
          <a:ln w="19050"/>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zh-CN" altLang="en-US"/>
          </a:p>
        </p:txBody>
      </p:sp>
      <p:graphicFrame>
        <p:nvGraphicFramePr>
          <p:cNvPr id="16389" name="Object 4"/>
          <p:cNvGraphicFramePr>
            <a:graphicFrameLocks noChangeAspect="1"/>
          </p:cNvGraphicFramePr>
          <p:nvPr/>
        </p:nvGraphicFramePr>
        <p:xfrm>
          <a:off x="2643188" y="1500188"/>
          <a:ext cx="1524000" cy="482600"/>
        </p:xfrm>
        <a:graphic>
          <a:graphicData uri="http://schemas.openxmlformats.org/presentationml/2006/ole">
            <p:oleObj spid="_x0000_s4099" name="Equation" r:id="rId5" imgW="1523880" imgH="482400" progId="">
              <p:embed/>
            </p:oleObj>
          </a:graphicData>
        </a:graphic>
      </p:graphicFrame>
      <p:sp>
        <p:nvSpPr>
          <p:cNvPr id="8" name="圆角矩形 7"/>
          <p:cNvSpPr/>
          <p:nvPr/>
        </p:nvSpPr>
        <p:spPr>
          <a:xfrm>
            <a:off x="285720" y="1571612"/>
            <a:ext cx="2214578" cy="357190"/>
          </a:xfrm>
          <a:prstGeom prst="roundRect">
            <a:avLst/>
          </a:prstGeom>
          <a:ln>
            <a:noFill/>
          </a:ln>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altLang="zh-CN" sz="1600">
                <a:solidFill>
                  <a:srgbClr val="FFFFFF"/>
                </a:solidFill>
                <a:latin typeface="Calibri" pitchFamily="34" charset="0"/>
                <a:ea typeface="宋体" pitchFamily="2" charset="-122"/>
                <a:cs typeface="Arial" charset="0"/>
              </a:rPr>
              <a:t>Equilibrium Equation</a:t>
            </a:r>
            <a:endParaRPr lang="zh-CN" altLang="en-US" sz="1600">
              <a:solidFill>
                <a:srgbClr val="FFFFFF"/>
              </a:solidFill>
              <a:latin typeface="Calibri" pitchFamily="34" charset="0"/>
              <a:ea typeface="宋体" pitchFamily="2" charset="-122"/>
              <a:cs typeface="Arial" charset="0"/>
            </a:endParaRPr>
          </a:p>
        </p:txBody>
      </p:sp>
      <p:sp>
        <p:nvSpPr>
          <p:cNvPr id="9" name="圆角矩形 8"/>
          <p:cNvSpPr/>
          <p:nvPr/>
        </p:nvSpPr>
        <p:spPr>
          <a:xfrm>
            <a:off x="285752" y="2357430"/>
            <a:ext cx="2214546" cy="571504"/>
          </a:xfrm>
          <a:prstGeom prst="roundRect">
            <a:avLst/>
          </a:prstGeom>
          <a:ln>
            <a:noFill/>
          </a:ln>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altLang="zh-CN" sz="1600">
                <a:solidFill>
                  <a:srgbClr val="FFFFFF"/>
                </a:solidFill>
                <a:latin typeface="Calibri" pitchFamily="34" charset="0"/>
                <a:ea typeface="宋体" pitchFamily="2" charset="-122"/>
                <a:cs typeface="Arial" charset="0"/>
              </a:rPr>
              <a:t>First-Order </a:t>
            </a:r>
          </a:p>
          <a:p>
            <a:pPr algn="ctr"/>
            <a:r>
              <a:rPr lang="en-US" altLang="zh-CN" sz="1600">
                <a:solidFill>
                  <a:srgbClr val="FFFFFF"/>
                </a:solidFill>
                <a:latin typeface="Calibri" pitchFamily="34" charset="0"/>
                <a:ea typeface="宋体" pitchFamily="2" charset="-122"/>
                <a:cs typeface="Arial" charset="0"/>
              </a:rPr>
              <a:t>Sensitivity Equation</a:t>
            </a:r>
            <a:endParaRPr lang="zh-CN" altLang="en-US" sz="1600">
              <a:solidFill>
                <a:srgbClr val="FFFFFF"/>
              </a:solidFill>
              <a:latin typeface="Calibri" pitchFamily="34" charset="0"/>
              <a:ea typeface="宋体" pitchFamily="2" charset="-122"/>
              <a:cs typeface="Arial" charset="0"/>
            </a:endParaRPr>
          </a:p>
        </p:txBody>
      </p:sp>
      <p:sp>
        <p:nvSpPr>
          <p:cNvPr id="10" name="圆角矩形 9"/>
          <p:cNvSpPr/>
          <p:nvPr/>
        </p:nvSpPr>
        <p:spPr>
          <a:xfrm>
            <a:off x="285752" y="3429000"/>
            <a:ext cx="2214546" cy="571504"/>
          </a:xfrm>
          <a:prstGeom prst="roundRect">
            <a:avLst/>
          </a:prstGeom>
          <a:ln>
            <a:noFill/>
          </a:ln>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altLang="zh-CN" sz="1600">
                <a:solidFill>
                  <a:srgbClr val="FFFFFF"/>
                </a:solidFill>
                <a:latin typeface="Calibri" pitchFamily="34" charset="0"/>
                <a:ea typeface="宋体" pitchFamily="2" charset="-122"/>
                <a:cs typeface="Arial" charset="0"/>
              </a:rPr>
              <a:t>Second-Order </a:t>
            </a:r>
          </a:p>
          <a:p>
            <a:pPr algn="ctr"/>
            <a:r>
              <a:rPr lang="en-US" altLang="zh-CN" sz="1600">
                <a:solidFill>
                  <a:srgbClr val="FFFFFF"/>
                </a:solidFill>
                <a:latin typeface="Calibri" pitchFamily="34" charset="0"/>
                <a:ea typeface="宋体" pitchFamily="2" charset="-122"/>
                <a:cs typeface="Arial" charset="0"/>
              </a:rPr>
              <a:t>Sensitivity Equation</a:t>
            </a:r>
            <a:endParaRPr lang="zh-CN" altLang="en-US" sz="1600">
              <a:solidFill>
                <a:srgbClr val="FFFFFF"/>
              </a:solidFill>
              <a:latin typeface="Calibri" pitchFamily="34" charset="0"/>
              <a:ea typeface="宋体" pitchFamily="2" charset="-122"/>
              <a:cs typeface="Arial" charset="0"/>
            </a:endParaRPr>
          </a:p>
        </p:txBody>
      </p:sp>
      <p:sp>
        <p:nvSpPr>
          <p:cNvPr id="11" name="圆角矩形 10"/>
          <p:cNvSpPr/>
          <p:nvPr/>
        </p:nvSpPr>
        <p:spPr>
          <a:xfrm>
            <a:off x="3786188" y="3357563"/>
            <a:ext cx="500062" cy="428625"/>
          </a:xfrm>
          <a:prstGeom prst="roundRect">
            <a:avLst/>
          </a:prstGeom>
          <a:noFill/>
          <a:ln w="19050"/>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12" name="圆角矩形 11"/>
          <p:cNvSpPr/>
          <p:nvPr/>
        </p:nvSpPr>
        <p:spPr>
          <a:xfrm>
            <a:off x="4786313" y="3357563"/>
            <a:ext cx="571500" cy="428625"/>
          </a:xfrm>
          <a:prstGeom prst="roundRect">
            <a:avLst/>
          </a:prstGeom>
          <a:noFill/>
          <a:ln w="19050"/>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zh-CN" altLang="en-US"/>
          </a:p>
        </p:txBody>
      </p:sp>
      <p:cxnSp>
        <p:nvCxnSpPr>
          <p:cNvPr id="13" name="直接箭头连接符 12"/>
          <p:cNvCxnSpPr/>
          <p:nvPr/>
        </p:nvCxnSpPr>
        <p:spPr>
          <a:xfrm rot="10800000" flipV="1">
            <a:off x="2071688" y="3786188"/>
            <a:ext cx="857250" cy="71437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4" name="矩形 13"/>
          <p:cNvSpPr/>
          <p:nvPr/>
        </p:nvSpPr>
        <p:spPr>
          <a:xfrm>
            <a:off x="214313" y="4514850"/>
            <a:ext cx="3429000" cy="914400"/>
          </a:xfrm>
          <a:prstGeom prst="rect">
            <a:avLst/>
          </a:prstGeom>
          <a:ln>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400">
                <a:solidFill>
                  <a:srgbClr val="000000"/>
                </a:solidFill>
                <a:latin typeface="Calibri" pitchFamily="34" charset="0"/>
                <a:ea typeface="宋体" pitchFamily="2" charset="-122"/>
                <a:cs typeface="Arial" charset="0"/>
              </a:rPr>
              <a:t>Second-Order Sensitivities;</a:t>
            </a:r>
          </a:p>
          <a:p>
            <a:pPr algn="ctr"/>
            <a:r>
              <a:rPr lang="en-US" altLang="zh-CN" sz="1400">
                <a:solidFill>
                  <a:srgbClr val="000000"/>
                </a:solidFill>
                <a:latin typeface="Calibri" pitchFamily="34" charset="0"/>
                <a:ea typeface="宋体" pitchFamily="2" charset="-122"/>
                <a:cs typeface="Arial" charset="0"/>
              </a:rPr>
              <a:t>Higher order found from similar </a:t>
            </a:r>
          </a:p>
          <a:p>
            <a:pPr algn="ctr"/>
            <a:r>
              <a:rPr lang="en-US" altLang="zh-CN" sz="1400">
                <a:solidFill>
                  <a:srgbClr val="000000"/>
                </a:solidFill>
                <a:latin typeface="Calibri" pitchFamily="34" charset="0"/>
                <a:ea typeface="宋体" pitchFamily="2" charset="-122"/>
                <a:cs typeface="Arial" charset="0"/>
              </a:rPr>
              <a:t>Processes (eqs. very similar to 1</a:t>
            </a:r>
            <a:r>
              <a:rPr lang="en-US" altLang="zh-CN" sz="1400" baseline="30000">
                <a:solidFill>
                  <a:srgbClr val="000000"/>
                </a:solidFill>
                <a:latin typeface="Calibri" pitchFamily="34" charset="0"/>
                <a:ea typeface="宋体" pitchFamily="2" charset="-122"/>
                <a:cs typeface="Arial" charset="0"/>
              </a:rPr>
              <a:t>st</a:t>
            </a:r>
            <a:r>
              <a:rPr lang="en-US" altLang="zh-CN" sz="1400">
                <a:solidFill>
                  <a:srgbClr val="000000"/>
                </a:solidFill>
                <a:latin typeface="Calibri" pitchFamily="34" charset="0"/>
                <a:ea typeface="宋体" pitchFamily="2" charset="-122"/>
                <a:cs typeface="Arial" charset="0"/>
              </a:rPr>
              <a:t> order)</a:t>
            </a:r>
          </a:p>
        </p:txBody>
      </p:sp>
      <p:sp>
        <p:nvSpPr>
          <p:cNvPr id="15" name="圆角矩形 14"/>
          <p:cNvSpPr/>
          <p:nvPr/>
        </p:nvSpPr>
        <p:spPr>
          <a:xfrm>
            <a:off x="5286375" y="2428875"/>
            <a:ext cx="1785938"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圆角矩形 15"/>
          <p:cNvSpPr/>
          <p:nvPr/>
        </p:nvSpPr>
        <p:spPr>
          <a:xfrm>
            <a:off x="5429250" y="3357563"/>
            <a:ext cx="1928813"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7" name="直接箭头连接符 16"/>
          <p:cNvCxnSpPr/>
          <p:nvPr/>
        </p:nvCxnSpPr>
        <p:spPr>
          <a:xfrm flipV="1">
            <a:off x="5500688" y="1928813"/>
            <a:ext cx="571500" cy="5000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16406" name="Object 11"/>
          <p:cNvGraphicFramePr>
            <a:graphicFrameLocks noChangeAspect="1"/>
          </p:cNvGraphicFramePr>
          <p:nvPr/>
        </p:nvGraphicFramePr>
        <p:xfrm>
          <a:off x="6072188" y="1071563"/>
          <a:ext cx="2071687" cy="461962"/>
        </p:xfrm>
        <a:graphic>
          <a:graphicData uri="http://schemas.openxmlformats.org/presentationml/2006/ole">
            <p:oleObj spid="_x0000_s4100" name="Equation" r:id="rId6" imgW="1993680" imgH="444240" progId="">
              <p:embed/>
            </p:oleObj>
          </a:graphicData>
        </a:graphic>
      </p:graphicFrame>
      <p:graphicFrame>
        <p:nvGraphicFramePr>
          <p:cNvPr id="16407" name="Object 6"/>
          <p:cNvGraphicFramePr>
            <a:graphicFrameLocks noChangeAspect="1"/>
          </p:cNvGraphicFramePr>
          <p:nvPr/>
        </p:nvGraphicFramePr>
        <p:xfrm>
          <a:off x="6143625" y="1643063"/>
          <a:ext cx="1943100" cy="419100"/>
        </p:xfrm>
        <a:graphic>
          <a:graphicData uri="http://schemas.openxmlformats.org/presentationml/2006/ole">
            <p:oleObj spid="_x0000_s4101" name="Equation" r:id="rId7" imgW="1942920" imgH="419040" progId="">
              <p:embed/>
            </p:oleObj>
          </a:graphicData>
        </a:graphic>
      </p:graphicFrame>
      <p:graphicFrame>
        <p:nvGraphicFramePr>
          <p:cNvPr id="16408" name="Object 7"/>
          <p:cNvGraphicFramePr>
            <a:graphicFrameLocks noChangeAspect="1"/>
          </p:cNvGraphicFramePr>
          <p:nvPr/>
        </p:nvGraphicFramePr>
        <p:xfrm>
          <a:off x="5857875" y="4857750"/>
          <a:ext cx="2651125" cy="476250"/>
        </p:xfrm>
        <a:graphic>
          <a:graphicData uri="http://schemas.openxmlformats.org/presentationml/2006/ole">
            <p:oleObj spid="_x0000_s4102" name="Equation" r:id="rId8" imgW="2552400" imgH="457200" progId="">
              <p:embed/>
            </p:oleObj>
          </a:graphicData>
        </a:graphic>
      </p:graphicFrame>
      <p:graphicFrame>
        <p:nvGraphicFramePr>
          <p:cNvPr id="16409" name="Object 8"/>
          <p:cNvGraphicFramePr>
            <a:graphicFrameLocks noChangeAspect="1"/>
          </p:cNvGraphicFramePr>
          <p:nvPr/>
        </p:nvGraphicFramePr>
        <p:xfrm>
          <a:off x="5929313" y="5429250"/>
          <a:ext cx="2044700" cy="457200"/>
        </p:xfrm>
        <a:graphic>
          <a:graphicData uri="http://schemas.openxmlformats.org/presentationml/2006/ole">
            <p:oleObj spid="_x0000_s4103" name="Equation" r:id="rId9" imgW="2044440" imgH="457200" progId="">
              <p:embed/>
            </p:oleObj>
          </a:graphicData>
        </a:graphic>
      </p:graphicFrame>
      <p:cxnSp>
        <p:nvCxnSpPr>
          <p:cNvPr id="22" name="直接箭头连接符 21"/>
          <p:cNvCxnSpPr>
            <a:stCxn id="16" idx="2"/>
          </p:cNvCxnSpPr>
          <p:nvPr/>
        </p:nvCxnSpPr>
        <p:spPr>
          <a:xfrm rot="16200000" flipH="1">
            <a:off x="6197600" y="3983038"/>
            <a:ext cx="1000125" cy="6064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4286250" y="3929063"/>
            <a:ext cx="857250" cy="428625"/>
          </a:xfrm>
          <a:prstGeom prst="roundRect">
            <a:avLst/>
          </a:prstGeom>
          <a:noFill/>
          <a:ln w="19050"/>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zh-CN" altLang="en-US"/>
          </a:p>
        </p:txBody>
      </p:sp>
      <p:cxnSp>
        <p:nvCxnSpPr>
          <p:cNvPr id="24" name="直接箭头连接符 23"/>
          <p:cNvCxnSpPr/>
          <p:nvPr/>
        </p:nvCxnSpPr>
        <p:spPr>
          <a:xfrm rot="5400000">
            <a:off x="3929062" y="4857751"/>
            <a:ext cx="1285875" cy="28575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27" name="矩形 26"/>
          <p:cNvSpPr/>
          <p:nvPr/>
        </p:nvSpPr>
        <p:spPr>
          <a:xfrm>
            <a:off x="2152650" y="5667375"/>
            <a:ext cx="2633663" cy="476250"/>
          </a:xfrm>
          <a:prstGeom prst="rect">
            <a:avLst/>
          </a:prstGeom>
          <a:ln>
            <a:no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r>
              <a:rPr lang="en-US" altLang="zh-CN" sz="1400">
                <a:solidFill>
                  <a:srgbClr val="000000"/>
                </a:solidFill>
                <a:latin typeface="Calibri" pitchFamily="34" charset="0"/>
                <a:ea typeface="宋体" pitchFamily="2" charset="-122"/>
                <a:cs typeface="Arial" charset="0"/>
              </a:rPr>
              <a:t>Available from 1</a:t>
            </a:r>
            <a:r>
              <a:rPr lang="en-US" altLang="zh-CN" sz="1400" baseline="30000">
                <a:solidFill>
                  <a:srgbClr val="000000"/>
                </a:solidFill>
                <a:latin typeface="Calibri" pitchFamily="34" charset="0"/>
                <a:ea typeface="宋体" pitchFamily="2" charset="-122"/>
                <a:cs typeface="Arial" charset="0"/>
              </a:rPr>
              <a:t>st</a:t>
            </a:r>
            <a:r>
              <a:rPr lang="en-US" altLang="zh-CN" sz="1400">
                <a:solidFill>
                  <a:srgbClr val="000000"/>
                </a:solidFill>
                <a:latin typeface="Calibri" pitchFamily="34" charset="0"/>
                <a:ea typeface="宋体" pitchFamily="2" charset="-122"/>
                <a:cs typeface="Arial" charset="0"/>
              </a:rPr>
              <a:t> order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79512" y="-99392"/>
            <a:ext cx="8229600" cy="864096"/>
          </a:xfrm>
        </p:spPr>
        <p:txBody>
          <a:bodyPr>
            <a:normAutofit/>
          </a:bodyPr>
          <a:lstStyle/>
          <a:p>
            <a:pPr algn="l"/>
            <a:r>
              <a:rPr lang="en-US" altLang="zh-CN" sz="3200" dirty="0">
                <a:solidFill>
                  <a:schemeClr val="tx1">
                    <a:lumMod val="75000"/>
                    <a:lumOff val="25000"/>
                  </a:schemeClr>
                </a:solidFill>
                <a:ea typeface="宋体" pitchFamily="2" charset="-122"/>
              </a:rPr>
              <a:t>Evaluation of DDM </a:t>
            </a:r>
            <a:r>
              <a:rPr lang="en-US" altLang="zh-CN" sz="3200" dirty="0" smtClean="0">
                <a:solidFill>
                  <a:schemeClr val="tx1">
                    <a:lumMod val="75000"/>
                    <a:lumOff val="25000"/>
                  </a:schemeClr>
                </a:solidFill>
                <a:ea typeface="宋体" pitchFamily="2" charset="-122"/>
              </a:rPr>
              <a:t>Performance: First Order</a:t>
            </a:r>
            <a:r>
              <a:rPr lang="en-US" altLang="zh-CN" sz="2400" b="1" dirty="0" smtClean="0">
                <a:solidFill>
                  <a:schemeClr val="accent5"/>
                </a:solidFill>
                <a:ea typeface="宋体" pitchFamily="2" charset="-122"/>
              </a:rPr>
              <a:t> </a:t>
            </a:r>
            <a:endParaRPr lang="en-US" altLang="zh-CN" sz="2400" b="1" dirty="0">
              <a:solidFill>
                <a:schemeClr val="accent5"/>
              </a:solidFill>
              <a:ea typeface="宋体" pitchFamily="2" charset="-122"/>
            </a:endParaRPr>
          </a:p>
        </p:txBody>
      </p:sp>
      <p:sp>
        <p:nvSpPr>
          <p:cNvPr id="18436" name="TextBox 4"/>
          <p:cNvSpPr txBox="1">
            <a:spLocks noChangeArrowheads="1"/>
          </p:cNvSpPr>
          <p:nvPr/>
        </p:nvSpPr>
        <p:spPr bwMode="auto">
          <a:xfrm>
            <a:off x="251520" y="675853"/>
            <a:ext cx="2892395" cy="1384995"/>
          </a:xfrm>
          <a:prstGeom prst="rect">
            <a:avLst/>
          </a:prstGeom>
          <a:noFill/>
          <a:ln w="9525">
            <a:noFill/>
            <a:miter lim="800000"/>
            <a:headEnd/>
            <a:tailEnd/>
          </a:ln>
        </p:spPr>
        <p:txBody>
          <a:bodyPr wrap="none">
            <a:spAutoFit/>
          </a:bodyPr>
          <a:lstStyle/>
          <a:p>
            <a:pPr>
              <a:buFont typeface="Arial" charset="0"/>
              <a:buChar char="•"/>
            </a:pPr>
            <a:r>
              <a:rPr lang="en-US" altLang="zh-CN" sz="1400" dirty="0">
                <a:solidFill>
                  <a:srgbClr val="00B050"/>
                </a:solidFill>
                <a:latin typeface="Calibri" pitchFamily="34" charset="0"/>
                <a:ea typeface="宋体" pitchFamily="2" charset="-122"/>
              </a:rPr>
              <a:t> RH = 95</a:t>
            </a:r>
            <a:r>
              <a:rPr lang="en-US" altLang="zh-CN" sz="1400" dirty="0" smtClean="0">
                <a:solidFill>
                  <a:srgbClr val="00B050"/>
                </a:solidFill>
                <a:latin typeface="Calibri" pitchFamily="34" charset="0"/>
                <a:ea typeface="宋体" pitchFamily="2" charset="-122"/>
              </a:rPr>
              <a:t>%                 T = 298K</a:t>
            </a:r>
          </a:p>
          <a:p>
            <a:pPr>
              <a:buFont typeface="Arial" charset="0"/>
              <a:buChar char="•"/>
            </a:pPr>
            <a:r>
              <a:rPr lang="en-US" altLang="zh-CN" sz="1400" dirty="0" smtClean="0">
                <a:solidFill>
                  <a:srgbClr val="00B050"/>
                </a:solidFill>
                <a:latin typeface="Calibri" pitchFamily="34" charset="0"/>
                <a:ea typeface="宋体" pitchFamily="2" charset="-122"/>
              </a:rPr>
              <a:t> Total Sulfate:           0.1~10</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p>
          <a:p>
            <a:pPr>
              <a:buFont typeface="Arial" charset="0"/>
              <a:buChar char="•"/>
            </a:pPr>
            <a:r>
              <a:rPr lang="en-US" altLang="zh-CN" sz="1400" dirty="0" smtClean="0">
                <a:solidFill>
                  <a:srgbClr val="00B050"/>
                </a:solidFill>
                <a:latin typeface="Calibri" pitchFamily="34" charset="0"/>
                <a:ea typeface="宋体" pitchFamily="2" charset="-122"/>
              </a:rPr>
              <a:t> Total Ammonium:  0.1~10</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p>
          <a:p>
            <a:pPr>
              <a:buFont typeface="Arial" charset="0"/>
              <a:buChar char="•"/>
            </a:pPr>
            <a:r>
              <a:rPr lang="en-US" altLang="zh-CN" sz="1400" dirty="0" smtClean="0">
                <a:solidFill>
                  <a:srgbClr val="00B050"/>
                </a:solidFill>
                <a:latin typeface="Calibri" pitchFamily="34" charset="0"/>
                <a:ea typeface="宋体" pitchFamily="2" charset="-122"/>
              </a:rPr>
              <a:t> Total Nitrate:           0.1~10</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p>
          <a:p>
            <a:pPr>
              <a:buFont typeface="Arial" charset="0"/>
              <a:buChar char="•"/>
            </a:pPr>
            <a:r>
              <a:rPr lang="en-US" altLang="zh-CN" sz="1400" dirty="0" smtClean="0">
                <a:solidFill>
                  <a:srgbClr val="00B050"/>
                </a:solidFill>
                <a:latin typeface="Calibri" pitchFamily="34" charset="0"/>
                <a:ea typeface="宋体" pitchFamily="2" charset="-122"/>
              </a:rPr>
              <a:t> Total Sodium:          0.5</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p>
          <a:p>
            <a:pPr>
              <a:buFont typeface="Arial" charset="0"/>
              <a:buChar char="•"/>
            </a:pPr>
            <a:r>
              <a:rPr lang="en-US" altLang="zh-CN" sz="1400" dirty="0" smtClean="0">
                <a:solidFill>
                  <a:srgbClr val="00B050"/>
                </a:solidFill>
                <a:latin typeface="Calibri" pitchFamily="34" charset="0"/>
                <a:ea typeface="宋体" pitchFamily="2" charset="-122"/>
              </a:rPr>
              <a:t> Total Chloride:        1.0</a:t>
            </a:r>
            <a:r>
              <a:rPr lang="el-GR" altLang="zh-CN" sz="1400" dirty="0" smtClean="0">
                <a:solidFill>
                  <a:srgbClr val="00B050"/>
                </a:solidFill>
                <a:latin typeface="Calibri" pitchFamily="34" charset="0"/>
                <a:ea typeface="宋体" pitchFamily="2" charset="-122"/>
              </a:rPr>
              <a:t>μ</a:t>
            </a:r>
            <a:r>
              <a:rPr lang="en-US" altLang="zh-CN" sz="1400" dirty="0" smtClean="0">
                <a:solidFill>
                  <a:srgbClr val="00B050"/>
                </a:solidFill>
                <a:latin typeface="Calibri" pitchFamily="34" charset="0"/>
                <a:ea typeface="宋体" pitchFamily="2" charset="-122"/>
              </a:rPr>
              <a:t>mol/m</a:t>
            </a:r>
            <a:r>
              <a:rPr lang="en-US" altLang="zh-CN" sz="1400" baseline="30000" dirty="0" smtClean="0">
                <a:solidFill>
                  <a:srgbClr val="00B050"/>
                </a:solidFill>
                <a:latin typeface="Calibri" pitchFamily="34" charset="0"/>
                <a:ea typeface="宋体" pitchFamily="2" charset="-122"/>
              </a:rPr>
              <a:t>3</a:t>
            </a:r>
            <a:endParaRPr lang="en-US" altLang="zh-CN" sz="1400" baseline="30000" dirty="0">
              <a:solidFill>
                <a:srgbClr val="00B050"/>
              </a:solidFill>
              <a:latin typeface="Calibri" pitchFamily="34" charset="0"/>
              <a:ea typeface="宋体" pitchFamily="2" charset="-122"/>
            </a:endParaRPr>
          </a:p>
        </p:txBody>
      </p:sp>
      <p:graphicFrame>
        <p:nvGraphicFramePr>
          <p:cNvPr id="7" name="对象 6"/>
          <p:cNvGraphicFramePr>
            <a:graphicFrameLocks noChangeAspect="1"/>
          </p:cNvGraphicFramePr>
          <p:nvPr/>
        </p:nvGraphicFramePr>
        <p:xfrm>
          <a:off x="7596336" y="764704"/>
          <a:ext cx="864096" cy="1056118"/>
        </p:xfrm>
        <a:graphic>
          <a:graphicData uri="http://schemas.openxmlformats.org/presentationml/2006/ole">
            <p:oleObj spid="_x0000_s25602" name="Equation" r:id="rId4" imgW="342720" imgH="419040" progId="">
              <p:embed/>
            </p:oleObj>
          </a:graphicData>
        </a:graphic>
      </p:graphicFrame>
      <p:grpSp>
        <p:nvGrpSpPr>
          <p:cNvPr id="23" name="组合 22"/>
          <p:cNvGrpSpPr/>
          <p:nvPr/>
        </p:nvGrpSpPr>
        <p:grpSpPr>
          <a:xfrm>
            <a:off x="698514" y="1988840"/>
            <a:ext cx="7833926" cy="4473788"/>
            <a:chOff x="251520" y="2123564"/>
            <a:chExt cx="7833926" cy="4473788"/>
          </a:xfrm>
        </p:grpSpPr>
        <p:pic>
          <p:nvPicPr>
            <p:cNvPr id="5122" name="Picture 2" descr="D:\work\fall 2010\Revisit ISO2\Aug version\app delta\1st order 3by5.png"/>
            <p:cNvPicPr>
              <a:picLocks noChangeAspect="1" noChangeArrowheads="1"/>
            </p:cNvPicPr>
            <p:nvPr/>
          </p:nvPicPr>
          <p:blipFill>
            <a:blip r:embed="rId5" cstate="print"/>
            <a:srcRect l="12951" t="16662" r="7246" b="19519"/>
            <a:stretch>
              <a:fillRect/>
            </a:stretch>
          </p:blipFill>
          <p:spPr bwMode="auto">
            <a:xfrm>
              <a:off x="251520" y="2492896"/>
              <a:ext cx="7258941" cy="4104456"/>
            </a:xfrm>
            <a:prstGeom prst="rect">
              <a:avLst/>
            </a:prstGeom>
            <a:noFill/>
          </p:spPr>
        </p:pic>
        <p:sp>
          <p:nvSpPr>
            <p:cNvPr id="8" name="矩形 7"/>
            <p:cNvSpPr/>
            <p:nvPr/>
          </p:nvSpPr>
          <p:spPr>
            <a:xfrm>
              <a:off x="857250" y="3571875"/>
              <a:ext cx="214313" cy="35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838816" y="2123564"/>
              <a:ext cx="6503703" cy="338554"/>
            </a:xfrm>
            <a:prstGeom prst="rect">
              <a:avLst/>
            </a:prstGeom>
            <a:noFill/>
          </p:spPr>
          <p:txBody>
            <a:bodyPr wrap="none" rtlCol="0">
              <a:spAutoFit/>
            </a:bodyPr>
            <a:lstStyle/>
            <a:p>
              <a:r>
                <a:rPr lang="en-US" altLang="zh-CN" sz="1600" dirty="0" smtClean="0"/>
                <a:t>  H</a:t>
              </a:r>
              <a:r>
                <a:rPr lang="en-US" altLang="zh-CN" sz="1600" baseline="30000" dirty="0" smtClean="0"/>
                <a:t>+</a:t>
              </a:r>
              <a:r>
                <a:rPr lang="en-US" altLang="zh-CN" sz="1600" dirty="0" smtClean="0"/>
                <a:t>                          NH</a:t>
              </a:r>
              <a:r>
                <a:rPr lang="en-US" altLang="zh-CN" sz="1600" baseline="-25000" dirty="0" smtClean="0"/>
                <a:t>4</a:t>
              </a:r>
              <a:r>
                <a:rPr lang="en-US" altLang="zh-CN" sz="1600" baseline="30000" dirty="0" smtClean="0"/>
                <a:t>+</a:t>
              </a:r>
              <a:r>
                <a:rPr lang="en-US" altLang="zh-CN" sz="1600" dirty="0" smtClean="0"/>
                <a:t>                       SO</a:t>
              </a:r>
              <a:r>
                <a:rPr lang="en-US" altLang="zh-CN" sz="1600" baseline="-25000" dirty="0" smtClean="0"/>
                <a:t>4</a:t>
              </a:r>
              <a:r>
                <a:rPr lang="en-US" altLang="zh-CN" sz="1600" baseline="30000" dirty="0" smtClean="0"/>
                <a:t>=</a:t>
              </a:r>
              <a:r>
                <a:rPr lang="en-US" altLang="zh-CN" sz="1600" dirty="0" smtClean="0"/>
                <a:t>                       HSO</a:t>
              </a:r>
              <a:r>
                <a:rPr lang="en-US" altLang="zh-CN" sz="1600" baseline="-25000" dirty="0" smtClean="0"/>
                <a:t>4</a:t>
              </a:r>
              <a:r>
                <a:rPr lang="en-US" altLang="zh-CN" sz="1600" baseline="30000" dirty="0" smtClean="0"/>
                <a:t>-</a:t>
              </a:r>
              <a:r>
                <a:rPr lang="en-US" altLang="zh-CN" sz="1600" dirty="0" smtClean="0"/>
                <a:t>                      NO</a:t>
              </a:r>
              <a:r>
                <a:rPr lang="en-US" altLang="zh-CN" sz="1600" baseline="-25000" dirty="0" smtClean="0"/>
                <a:t>3</a:t>
              </a:r>
              <a:r>
                <a:rPr lang="en-US" altLang="zh-CN" sz="1600" baseline="30000" dirty="0" smtClean="0"/>
                <a:t>-</a:t>
              </a:r>
              <a:endParaRPr lang="zh-CN" altLang="en-US" sz="1600" baseline="30000" dirty="0"/>
            </a:p>
          </p:txBody>
        </p:sp>
        <p:graphicFrame>
          <p:nvGraphicFramePr>
            <p:cNvPr id="14" name="对象 13"/>
            <p:cNvGraphicFramePr>
              <a:graphicFrameLocks noChangeAspect="1"/>
            </p:cNvGraphicFramePr>
            <p:nvPr/>
          </p:nvGraphicFramePr>
          <p:xfrm>
            <a:off x="7668344" y="2204864"/>
            <a:ext cx="265876" cy="288032"/>
          </p:xfrm>
          <a:graphic>
            <a:graphicData uri="http://schemas.openxmlformats.org/presentationml/2006/ole">
              <p:oleObj spid="_x0000_s25603" name="Equation" r:id="rId6" imgW="152280" imgH="164880" progId="">
                <p:embed/>
              </p:oleObj>
            </a:graphicData>
          </a:graphic>
        </p:graphicFrame>
        <p:cxnSp>
          <p:nvCxnSpPr>
            <p:cNvPr id="17" name="直接连接符 16"/>
            <p:cNvCxnSpPr/>
            <p:nvPr/>
          </p:nvCxnSpPr>
          <p:spPr>
            <a:xfrm rot="10800000">
              <a:off x="971600" y="2420888"/>
              <a:ext cx="6624736" cy="0"/>
            </a:xfrm>
            <a:prstGeom prst="line">
              <a:avLst/>
            </a:prstGeom>
            <a:ln w="12700"/>
          </p:spPr>
          <p:style>
            <a:lnRef idx="2">
              <a:schemeClr val="accent6"/>
            </a:lnRef>
            <a:fillRef idx="0">
              <a:schemeClr val="accent6"/>
            </a:fillRef>
            <a:effectRef idx="1">
              <a:schemeClr val="accent6"/>
            </a:effectRef>
            <a:fontRef idx="minor">
              <a:schemeClr val="tx1"/>
            </a:fontRef>
          </p:style>
        </p:cxnSp>
        <p:graphicFrame>
          <p:nvGraphicFramePr>
            <p:cNvPr id="18" name="对象 17"/>
            <p:cNvGraphicFramePr>
              <a:graphicFrameLocks noChangeAspect="1"/>
            </p:cNvGraphicFramePr>
            <p:nvPr/>
          </p:nvGraphicFramePr>
          <p:xfrm>
            <a:off x="7725406" y="2612909"/>
            <a:ext cx="288032" cy="312035"/>
          </p:xfrm>
          <a:graphic>
            <a:graphicData uri="http://schemas.openxmlformats.org/presentationml/2006/ole">
              <p:oleObj spid="_x0000_s25604" name="Equation" r:id="rId7" imgW="152280" imgH="164880" progId="">
                <p:embed/>
              </p:oleObj>
            </a:graphicData>
          </a:graphic>
        </p:graphicFrame>
        <p:cxnSp>
          <p:nvCxnSpPr>
            <p:cNvPr id="20" name="直接连接符 19"/>
            <p:cNvCxnSpPr/>
            <p:nvPr/>
          </p:nvCxnSpPr>
          <p:spPr>
            <a:xfrm rot="5400000">
              <a:off x="5997213" y="4437112"/>
              <a:ext cx="3456384" cy="0"/>
            </a:xfrm>
            <a:prstGeom prst="line">
              <a:avLst/>
            </a:prstGeom>
            <a:ln w="12700"/>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7668344" y="2981270"/>
              <a:ext cx="417102" cy="3046988"/>
            </a:xfrm>
            <a:prstGeom prst="rect">
              <a:avLst/>
            </a:prstGeom>
            <a:noFill/>
          </p:spPr>
          <p:txBody>
            <a:bodyPr wrap="none" rtlCol="0">
              <a:spAutoFit/>
            </a:bodyPr>
            <a:lstStyle/>
            <a:p>
              <a:r>
                <a:rPr lang="en-US" altLang="zh-CN" sz="1600" dirty="0" smtClean="0"/>
                <a:t>TS</a:t>
              </a:r>
            </a:p>
            <a:p>
              <a:endParaRPr lang="en-US" altLang="zh-CN" sz="1600" dirty="0" smtClean="0"/>
            </a:p>
            <a:p>
              <a:endParaRPr lang="en-US" altLang="zh-CN" sz="1600" dirty="0" smtClean="0"/>
            </a:p>
            <a:p>
              <a:endParaRPr lang="en-US" altLang="zh-CN" sz="1600" dirty="0" smtClean="0"/>
            </a:p>
            <a:p>
              <a:endParaRPr lang="en-US" altLang="zh-CN" sz="1600" dirty="0" smtClean="0"/>
            </a:p>
            <a:p>
              <a:r>
                <a:rPr lang="en-US" altLang="zh-CN" sz="1600" dirty="0" smtClean="0"/>
                <a:t>TA</a:t>
              </a:r>
            </a:p>
            <a:p>
              <a:endParaRPr lang="en-US" altLang="zh-CN" sz="1600" dirty="0" smtClean="0"/>
            </a:p>
            <a:p>
              <a:endParaRPr lang="en-US" altLang="zh-CN" sz="1600" dirty="0" smtClean="0"/>
            </a:p>
            <a:p>
              <a:endParaRPr lang="en-US" altLang="zh-CN" sz="1600" dirty="0" smtClean="0"/>
            </a:p>
            <a:p>
              <a:endParaRPr lang="en-US" altLang="zh-CN" sz="1600" dirty="0" smtClean="0"/>
            </a:p>
            <a:p>
              <a:endParaRPr lang="en-US" altLang="zh-CN" sz="1600" dirty="0" smtClean="0"/>
            </a:p>
            <a:p>
              <a:r>
                <a:rPr lang="en-US" altLang="zh-CN" sz="1600" dirty="0" smtClean="0"/>
                <a:t>TN</a:t>
              </a:r>
              <a:endParaRPr lang="zh-CN" altLang="en-US" sz="1600" dirty="0"/>
            </a:p>
          </p:txBody>
        </p:sp>
      </p:grpSp>
      <p:sp>
        <p:nvSpPr>
          <p:cNvPr id="24" name="TextBox 5"/>
          <p:cNvSpPr txBox="1">
            <a:spLocks noChangeArrowheads="1"/>
          </p:cNvSpPr>
          <p:nvPr/>
        </p:nvSpPr>
        <p:spPr bwMode="auto">
          <a:xfrm>
            <a:off x="2725674" y="6433591"/>
            <a:ext cx="2710422" cy="307777"/>
          </a:xfrm>
          <a:prstGeom prst="rect">
            <a:avLst/>
          </a:prstGeom>
          <a:noFill/>
          <a:ln w="9525">
            <a:noFill/>
            <a:miter lim="800000"/>
            <a:headEnd/>
            <a:tailEnd/>
          </a:ln>
        </p:spPr>
        <p:txBody>
          <a:bodyPr wrap="none">
            <a:spAutoFit/>
          </a:bodyPr>
          <a:lstStyle/>
          <a:p>
            <a:r>
              <a:rPr lang="en-US" altLang="zh-CN" sz="1400" dirty="0">
                <a:latin typeface="Calibri" pitchFamily="34" charset="0"/>
                <a:ea typeface="宋体" charset="-122"/>
              </a:rPr>
              <a:t>Brute Force Sensitivities (mol/mol)</a:t>
            </a:r>
          </a:p>
        </p:txBody>
      </p:sp>
      <p:sp>
        <p:nvSpPr>
          <p:cNvPr id="25" name="TextBox 6"/>
          <p:cNvSpPr txBox="1">
            <a:spLocks noChangeArrowheads="1"/>
          </p:cNvSpPr>
          <p:nvPr/>
        </p:nvSpPr>
        <p:spPr bwMode="auto">
          <a:xfrm rot="10800000">
            <a:off x="251521" y="3078103"/>
            <a:ext cx="430887" cy="2439129"/>
          </a:xfrm>
          <a:prstGeom prst="rect">
            <a:avLst/>
          </a:prstGeom>
          <a:noFill/>
          <a:ln w="9525">
            <a:noFill/>
            <a:miter lim="800000"/>
            <a:headEnd/>
            <a:tailEnd/>
          </a:ln>
        </p:spPr>
        <p:txBody>
          <a:bodyPr vert="eaVert" wrap="none">
            <a:spAutoFit/>
          </a:bodyPr>
          <a:lstStyle/>
          <a:p>
            <a:r>
              <a:rPr lang="en-US" altLang="zh-CN" sz="1600" dirty="0">
                <a:latin typeface="Calibri" pitchFamily="34" charset="0"/>
                <a:ea typeface="宋体" charset="-122"/>
              </a:rPr>
              <a:t>DDM Sensitivities (mol/mol)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1775</Words>
  <Application>Microsoft Office PowerPoint</Application>
  <PresentationFormat>On-screen Show (4:3)</PresentationFormat>
  <Paragraphs>196</Paragraphs>
  <Slides>15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主题</vt:lpstr>
      <vt:lpstr>Equation</vt:lpstr>
      <vt:lpstr>High-Order DDM Sensitivity Analysis of Particular Matter in CMAQ</vt:lpstr>
      <vt:lpstr>Slide 2</vt:lpstr>
      <vt:lpstr>  Sensitivity Analysis</vt:lpstr>
      <vt:lpstr>Decoupled Direct Method</vt:lpstr>
      <vt:lpstr>Brief History of DDM Sensitivity  in Air Quality Models</vt:lpstr>
      <vt:lpstr>Implementing HO DDM-PM in CMAQ:</vt:lpstr>
      <vt:lpstr>ISORROPIA</vt:lpstr>
      <vt:lpstr>Calculating Second-Order (and higher) DDM Sensitivities</vt:lpstr>
      <vt:lpstr>Evaluation of DDM Performance: First Order </vt:lpstr>
      <vt:lpstr>Evaluation of DDM Performance: Second Order </vt:lpstr>
      <vt:lpstr>Slide 11</vt:lpstr>
      <vt:lpstr>Slide 12</vt:lpstr>
      <vt:lpstr>Evaluation of HO DDM-PM in CMAQ  Aerosol Sulfate (AS)</vt:lpstr>
      <vt:lpstr>Summary</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High-Order DDM Sensitivity Analysis of Particular Matter in CMAQ</dc:title>
  <dc:creator>wen</dc:creator>
  <cp:lastModifiedBy>Lenovo User</cp:lastModifiedBy>
  <cp:revision>186</cp:revision>
  <dcterms:created xsi:type="dcterms:W3CDTF">2010-10-08T02:41:36Z</dcterms:created>
  <dcterms:modified xsi:type="dcterms:W3CDTF">2010-10-11T19:08:09Z</dcterms:modified>
</cp:coreProperties>
</file>