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95" r:id="rId3"/>
    <p:sldId id="260" r:id="rId4"/>
    <p:sldId id="262" r:id="rId5"/>
    <p:sldId id="263" r:id="rId6"/>
    <p:sldId id="264" r:id="rId7"/>
    <p:sldId id="265" r:id="rId8"/>
    <p:sldId id="303" r:id="rId9"/>
    <p:sldId id="261" r:id="rId10"/>
    <p:sldId id="294" r:id="rId11"/>
    <p:sldId id="296" r:id="rId12"/>
    <p:sldId id="304" r:id="rId13"/>
    <p:sldId id="272" r:id="rId14"/>
    <p:sldId id="273" r:id="rId15"/>
    <p:sldId id="270" r:id="rId16"/>
    <p:sldId id="275" r:id="rId17"/>
    <p:sldId id="276" r:id="rId18"/>
    <p:sldId id="277" r:id="rId19"/>
    <p:sldId id="297" r:id="rId20"/>
    <p:sldId id="258" r:id="rId21"/>
    <p:sldId id="278" r:id="rId22"/>
    <p:sldId id="299" r:id="rId23"/>
    <p:sldId id="291" r:id="rId24"/>
    <p:sldId id="259" r:id="rId25"/>
    <p:sldId id="281" r:id="rId26"/>
    <p:sldId id="301" r:id="rId27"/>
    <p:sldId id="300" r:id="rId28"/>
    <p:sldId id="293" r:id="rId29"/>
    <p:sldId id="289" r:id="rId30"/>
    <p:sldId id="279" r:id="rId31"/>
    <p:sldId id="28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8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86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E93F2-9F2B-4D96-9A8E-F658C36678F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46D57-5F11-4F8E-A8AE-A78ACA03E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AF5D2-47F0-4896-A67E-98BB306A0A65}" type="slidenum">
              <a:rPr lang="en-US"/>
              <a:pPr/>
              <a:t>8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40E773-41A8-4158-838D-E06206EA5E80}" type="slidenum">
              <a:rPr lang="en-US"/>
              <a:pPr/>
              <a:t>12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027B1-5E90-4475-9E15-8EE77CDD2C13}" type="slidenum">
              <a:rPr lang="en-US"/>
              <a:pPr/>
              <a:t>13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8C2CF-A333-4954-AC6D-E9A121F882AF}" type="slidenum">
              <a:rPr lang="en-US"/>
              <a:pPr/>
              <a:t>14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6D57-5F11-4F8E-A8AE-A78ACA03E4F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66451A-558C-4992-8739-653B800EFC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150" y="609131"/>
            <a:ext cx="7773701" cy="11422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150" y="1980731"/>
            <a:ext cx="7773701" cy="19891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150" y="4104953"/>
            <a:ext cx="7773701" cy="199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AAAR Air Pollution and Health - San Diego, CA - March 23, 2010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7F29-EF13-4F24-83B7-CF578877BA27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659E0-ABB8-4CE2-8E68-FFCC8FD8D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Excel_97-2003_Worksheet4.xls"/><Relationship Id="rId5" Type="http://schemas.openxmlformats.org/officeDocument/2006/relationships/oleObject" Target="../embeddings/Microsoft_Office_Excel_97-2003_Worksheet3.xls"/><Relationship Id="rId4" Type="http://schemas.openxmlformats.org/officeDocument/2006/relationships/oleObject" Target="../embeddings/Microsoft_Office_Excel_97-2003_Worksheet2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430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Ambient Air Monitoring Networks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2010 CMAS Conference</a:t>
            </a:r>
          </a:p>
          <a:p>
            <a:r>
              <a:rPr lang="en-US" sz="1800" dirty="0" smtClean="0"/>
              <a:t>Chapel Hill, NC</a:t>
            </a:r>
          </a:p>
          <a:p>
            <a:r>
              <a:rPr lang="en-US" sz="1800" dirty="0" smtClean="0"/>
              <a:t>October 13, 2010</a:t>
            </a:r>
          </a:p>
          <a:p>
            <a:r>
              <a:rPr lang="en-US" sz="1800" dirty="0" smtClean="0"/>
              <a:t>Rich </a:t>
            </a:r>
            <a:r>
              <a:rPr lang="en-US" sz="1800" dirty="0" err="1" smtClean="0"/>
              <a:t>Scheffe</a:t>
            </a:r>
            <a:r>
              <a:rPr lang="en-US" sz="1800" dirty="0" smtClean="0"/>
              <a:t>, Sharon Phillips, Wyatt </a:t>
            </a:r>
            <a:r>
              <a:rPr lang="en-US" sz="1800" dirty="0" err="1" smtClean="0"/>
              <a:t>Appel</a:t>
            </a:r>
            <a:r>
              <a:rPr lang="en-US" sz="1800" dirty="0" smtClean="0"/>
              <a:t>, Lew </a:t>
            </a:r>
            <a:r>
              <a:rPr lang="en-US" sz="1800" dirty="0" err="1" smtClean="0"/>
              <a:t>Weinstock</a:t>
            </a:r>
            <a:r>
              <a:rPr lang="en-US" sz="1800" dirty="0" smtClean="0"/>
              <a:t>, Tim Hanley, </a:t>
            </a:r>
            <a:r>
              <a:rPr lang="en-US" sz="1800" dirty="0" err="1" smtClean="0"/>
              <a:t>Nealson</a:t>
            </a:r>
            <a:r>
              <a:rPr lang="en-US" sz="1800" dirty="0" smtClean="0"/>
              <a:t> Watkins, Mike Jones, Kevin </a:t>
            </a:r>
            <a:r>
              <a:rPr lang="en-US" sz="1800" dirty="0" err="1" smtClean="0"/>
              <a:t>Cavender</a:t>
            </a:r>
            <a:r>
              <a:rPr lang="en-US" sz="1800" dirty="0" smtClean="0"/>
              <a:t>, Karen Wesson, Kirk Baker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175260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networks</a:t>
            </a:r>
            <a:br>
              <a:rPr lang="en-US" dirty="0" smtClean="0"/>
            </a:br>
            <a:r>
              <a:rPr lang="en-US" dirty="0" smtClean="0"/>
              <a:t>- observations and models</a:t>
            </a:r>
            <a:br>
              <a:rPr lang="en-US" dirty="0" smtClean="0"/>
            </a:br>
            <a:r>
              <a:rPr lang="en-US" dirty="0" smtClean="0"/>
              <a:t>- unique challenges associate with fine scale, multiple pollutant applications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areas of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Implementing </a:t>
            </a:r>
            <a:r>
              <a:rPr lang="en-US" dirty="0" err="1" smtClean="0"/>
              <a:t>NCore</a:t>
            </a:r>
            <a:endParaRPr lang="en-US" dirty="0" smtClean="0"/>
          </a:p>
          <a:p>
            <a:r>
              <a:rPr lang="en-US" dirty="0" smtClean="0"/>
              <a:t>New NO</a:t>
            </a:r>
            <a:r>
              <a:rPr lang="en-US" baseline="-25000" dirty="0" smtClean="0"/>
              <a:t>2</a:t>
            </a:r>
            <a:r>
              <a:rPr lang="en-US" dirty="0" smtClean="0"/>
              <a:t> , lead and ozone requirements</a:t>
            </a:r>
          </a:p>
          <a:p>
            <a:r>
              <a:rPr lang="en-US" dirty="0" smtClean="0"/>
              <a:t>School air toxics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14" y="188507"/>
            <a:ext cx="7773701" cy="607724"/>
          </a:xfrm>
        </p:spPr>
        <p:txBody>
          <a:bodyPr>
            <a:normAutofit fontScale="90000"/>
          </a:bodyPr>
          <a:lstStyle/>
          <a:p>
            <a:r>
              <a:rPr lang="en-US" sz="3600" b="1" i="1" dirty="0" smtClean="0">
                <a:solidFill>
                  <a:srgbClr val="000099"/>
                </a:solidFill>
                <a:cs typeface="Times New Roman" pitchFamily="18" charset="0"/>
              </a:rPr>
              <a:t>National Core (</a:t>
            </a:r>
            <a:r>
              <a:rPr lang="en-US" sz="3600" b="1" i="1" dirty="0" err="1" smtClean="0">
                <a:solidFill>
                  <a:srgbClr val="000099"/>
                </a:solidFill>
                <a:cs typeface="Times New Roman" pitchFamily="18" charset="0"/>
              </a:rPr>
              <a:t>NCore</a:t>
            </a:r>
            <a:r>
              <a:rPr lang="en-US" sz="3600" b="1" i="1" dirty="0" smtClean="0">
                <a:solidFill>
                  <a:srgbClr val="000099"/>
                </a:solidFill>
                <a:cs typeface="Times New Roman" pitchFamily="18" charset="0"/>
              </a:rPr>
              <a:t>) Network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9067" y="4645152"/>
            <a:ext cx="8395250" cy="2280373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US" sz="1400" dirty="0" smtClean="0"/>
              <a:t>urban (about 63 sites)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rural (about 17 sites)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May achieve additional rural coverage with National Parks and CASTNET</a:t>
            </a:r>
          </a:p>
          <a:p>
            <a:pPr lvl="0">
              <a:lnSpc>
                <a:spcPct val="90000"/>
              </a:lnSpc>
              <a:defRPr/>
            </a:pPr>
            <a:r>
              <a:rPr lang="en-US" sz="1050" dirty="0" smtClean="0"/>
              <a:t>Pollutants Measured - NAAQS multi-pollutant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000" b="1" dirty="0" smtClean="0"/>
              <a:t>Particles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900" dirty="0" smtClean="0"/>
              <a:t>PM</a:t>
            </a:r>
            <a:r>
              <a:rPr lang="en-US" sz="900" baseline="-25000" dirty="0" smtClean="0"/>
              <a:t>2.5</a:t>
            </a:r>
            <a:r>
              <a:rPr lang="en-US" sz="900" dirty="0" smtClean="0"/>
              <a:t> - continuous mass, filter mass, speciation</a:t>
            </a:r>
          </a:p>
          <a:p>
            <a:pPr lvl="2">
              <a:lnSpc>
                <a:spcPct val="90000"/>
              </a:lnSpc>
              <a:defRPr/>
            </a:pPr>
            <a:r>
              <a:rPr lang="en-US" sz="900" dirty="0" smtClean="0"/>
              <a:t>PM</a:t>
            </a:r>
            <a:r>
              <a:rPr lang="en-US" sz="900" baseline="-25000" dirty="0" smtClean="0"/>
              <a:t>10-2.5</a:t>
            </a:r>
            <a:r>
              <a:rPr lang="en-US" sz="900" dirty="0" smtClean="0"/>
              <a:t> - mass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000" b="1" dirty="0" smtClean="0"/>
              <a:t>Gases </a:t>
            </a:r>
            <a:r>
              <a:rPr lang="en-US" sz="1000" dirty="0" smtClean="0"/>
              <a:t>– O</a:t>
            </a:r>
            <a:r>
              <a:rPr lang="en-US" sz="1000" baseline="-25000" dirty="0" smtClean="0"/>
              <a:t>3</a:t>
            </a:r>
            <a:r>
              <a:rPr lang="en-US" sz="1000" dirty="0" smtClean="0"/>
              <a:t> and high sensitivity measurements of CO, SO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, NO and </a:t>
            </a:r>
            <a:r>
              <a:rPr lang="en-US" sz="1000" dirty="0" err="1" smtClean="0"/>
              <a:t>NO</a:t>
            </a:r>
            <a:r>
              <a:rPr lang="en-US" sz="1000" baseline="-25000" dirty="0" err="1" smtClean="0"/>
              <a:t>y</a:t>
            </a:r>
            <a:r>
              <a:rPr lang="en-US" sz="1000" baseline="-25000" dirty="0" smtClean="0"/>
              <a:t>.</a:t>
            </a:r>
            <a:endParaRPr lang="en-US" sz="1000" dirty="0" smtClean="0">
              <a:solidFill>
                <a:srgbClr val="000099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000" b="1" dirty="0" smtClean="0"/>
              <a:t>Meteorology</a:t>
            </a:r>
            <a:r>
              <a:rPr lang="en-US" sz="1000" dirty="0" smtClean="0"/>
              <a:t> - basic meteorological parameters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900" dirty="0" smtClean="0"/>
              <a:t>Temperature, Wind Speed, Wind Direction, Relative Humidity</a:t>
            </a:r>
            <a:endParaRPr lang="en-US" sz="900" i="1" dirty="0" smtClean="0"/>
          </a:p>
          <a:p>
            <a:pPr lvl="1">
              <a:lnSpc>
                <a:spcPct val="80000"/>
              </a:lnSpc>
            </a:pPr>
            <a:endParaRPr lang="en-US" sz="1600" dirty="0" smtClean="0"/>
          </a:p>
        </p:txBody>
      </p:sp>
      <p:pic>
        <p:nvPicPr>
          <p:cNvPr id="13316" name="Picture 4" descr="NCore Stations - March 2010"/>
          <p:cNvPicPr>
            <a:picLocks noChangeAspect="1" noChangeArrowheads="1"/>
          </p:cNvPicPr>
          <p:nvPr/>
        </p:nvPicPr>
        <p:blipFill>
          <a:blip r:embed="rId3" cstate="print"/>
          <a:srcRect l="2142" t="2353" r="2856" b="5882"/>
          <a:stretch>
            <a:fillRect/>
          </a:stretch>
        </p:blipFill>
        <p:spPr bwMode="auto">
          <a:xfrm>
            <a:off x="1311036" y="931281"/>
            <a:ext cx="6383165" cy="364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-3055" t="10779" r="-1825"/>
          <a:stretch>
            <a:fillRect/>
          </a:stretch>
        </p:blipFill>
        <p:spPr bwMode="auto">
          <a:xfrm>
            <a:off x="533400" y="685800"/>
            <a:ext cx="78486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76200" y="5105400"/>
            <a:ext cx="487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200" b="1"/>
              <a:t>Minimum Near-Road NO</a:t>
            </a:r>
            <a:r>
              <a:rPr lang="en-US" sz="1200" b="1" baseline="-25000"/>
              <a:t>2</a:t>
            </a:r>
            <a:r>
              <a:rPr lang="en-US" sz="1200" b="1"/>
              <a:t> Monitoring Requirements</a:t>
            </a:r>
            <a:endParaRPr lang="en-US" altLang="ko-KR" sz="1200">
              <a:ea typeface="굴림" charset="-127"/>
            </a:endParaRP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304800" y="5429250"/>
            <a:ext cx="152400" cy="152400"/>
          </a:xfrm>
          <a:prstGeom prst="flowChartDecision">
            <a:avLst/>
          </a:prstGeom>
          <a:solidFill>
            <a:srgbClr val="72E0F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304800" y="5810250"/>
            <a:ext cx="152400" cy="152400"/>
          </a:xfrm>
          <a:prstGeom prst="flowChartDecision">
            <a:avLst/>
          </a:prstGeom>
          <a:solidFill>
            <a:srgbClr val="005B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/>
              <a:t> Near Road NO</a:t>
            </a:r>
            <a:r>
              <a:rPr lang="en-US" b="1" baseline="-25000"/>
              <a:t>2</a:t>
            </a:r>
            <a:r>
              <a:rPr lang="en-US" b="1"/>
              <a:t> Monitors Are Required </a:t>
            </a:r>
            <a:br>
              <a:rPr lang="en-US" b="1"/>
            </a:br>
            <a:r>
              <a:rPr lang="en-US" b="1"/>
              <a:t>in 102 Urban Areas</a:t>
            </a:r>
          </a:p>
        </p:txBody>
      </p:sp>
      <p:graphicFrame>
        <p:nvGraphicFramePr>
          <p:cNvPr id="22535" name="Group 7"/>
          <p:cNvGraphicFramePr>
            <a:graphicFrameLocks noGrp="1"/>
          </p:cNvGraphicFramePr>
          <p:nvPr/>
        </p:nvGraphicFramePr>
        <p:xfrm>
          <a:off x="533400" y="5337175"/>
          <a:ext cx="9144000" cy="1188403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 areas would require 1 monitor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500,000 population)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 areas would require 2 monitors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2.5 million population or road segments with annual average daily traffic counts </a:t>
                      </a:r>
                      <a:r>
                        <a:rPr kumimoji="0" lang="en-US" sz="1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250,000 vehicles)</a:t>
                      </a:r>
                      <a:endParaRPr kumimoji="0" lang="en-US" sz="1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126 total monitors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7467600" y="3860800"/>
            <a:ext cx="156686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Not shown on map</a:t>
            </a:r>
          </a:p>
          <a:p>
            <a:pPr>
              <a:buClr>
                <a:srgbClr val="72E0FD"/>
              </a:buClr>
              <a:buFont typeface="Arial" charset="0"/>
              <a:buChar char="●"/>
            </a:pPr>
            <a:r>
              <a:rPr lang="en-US" sz="1000"/>
              <a:t> Anchorage, Alaska</a:t>
            </a:r>
          </a:p>
          <a:p>
            <a:pPr>
              <a:buClr>
                <a:srgbClr val="72E0FD"/>
              </a:buClr>
              <a:buFont typeface="Arial" charset="0"/>
              <a:buChar char="●"/>
            </a:pPr>
            <a:r>
              <a:rPr lang="en-US" sz="1000"/>
              <a:t> Honolulu, Hawaii  </a:t>
            </a:r>
          </a:p>
          <a:p>
            <a:pPr>
              <a:buClr>
                <a:srgbClr val="005BE7"/>
              </a:buClr>
              <a:buFont typeface="Arial" charset="0"/>
              <a:buChar char="●"/>
            </a:pPr>
            <a:r>
              <a:rPr lang="en-US" sz="1000"/>
              <a:t> San Juan, Puerto Rico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209550" y="6461125"/>
            <a:ext cx="893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000" i="1"/>
              <a:t>Approximately 40 additional monitors will be placed in locations to help protect communities that are susceptible and vulnerable to NO2-related health effects</a:t>
            </a:r>
          </a:p>
          <a:p>
            <a:endParaRPr lang="en-US" sz="1000"/>
          </a:p>
        </p:txBody>
      </p:sp>
      <p:pic>
        <p:nvPicPr>
          <p:cNvPr id="22549" name="Picture 21" descr="header"/>
          <p:cNvPicPr>
            <a:picLocks noChangeAspect="1" noChangeArrowheads="1"/>
          </p:cNvPicPr>
          <p:nvPr/>
        </p:nvPicPr>
        <p:blipFill>
          <a:blip r:embed="rId4" cstate="print"/>
          <a:srcRect t="21843" r="73854" b="29010"/>
          <a:stretch>
            <a:fillRect/>
          </a:stretch>
        </p:blipFill>
        <p:spPr bwMode="auto">
          <a:xfrm>
            <a:off x="0" y="0"/>
            <a:ext cx="2390775" cy="457200"/>
          </a:xfrm>
          <a:prstGeom prst="rect">
            <a:avLst/>
          </a:prstGeom>
          <a:noFill/>
        </p:spPr>
      </p:pic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4876800" y="5410200"/>
            <a:ext cx="3914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Monitors required no later then January 1,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nal Required AW NO2 CBSAs"/>
          <p:cNvPicPr>
            <a:picLocks noChangeAspect="1" noChangeArrowheads="1"/>
          </p:cNvPicPr>
          <p:nvPr/>
        </p:nvPicPr>
        <p:blipFill>
          <a:blip r:embed="rId3" cstate="print"/>
          <a:srcRect l="-510" t="11676"/>
          <a:stretch>
            <a:fillRect/>
          </a:stretch>
        </p:blipFill>
        <p:spPr bwMode="auto">
          <a:xfrm>
            <a:off x="762000" y="762000"/>
            <a:ext cx="7239000" cy="5408613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28600" y="45720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/>
              <a:t>Community-Wide NO</a:t>
            </a:r>
            <a:r>
              <a:rPr lang="en-US" b="1" baseline="-25000"/>
              <a:t>2</a:t>
            </a:r>
            <a:r>
              <a:rPr lang="en-US" b="1"/>
              <a:t> Monitors Are Required </a:t>
            </a:r>
            <a:br>
              <a:rPr lang="en-US" b="1"/>
            </a:br>
            <a:r>
              <a:rPr lang="en-US" b="1"/>
              <a:t>in 53 Urban Areas</a:t>
            </a: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304800" y="5702300"/>
            <a:ext cx="152400" cy="152400"/>
          </a:xfrm>
          <a:prstGeom prst="flowChartDecision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28600" y="5397500"/>
            <a:ext cx="541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200" b="1"/>
              <a:t>Minimum Community-wide NO</a:t>
            </a:r>
            <a:r>
              <a:rPr lang="en-US" sz="1200" b="1" baseline="-25000"/>
              <a:t>2</a:t>
            </a:r>
            <a:r>
              <a:rPr lang="en-US" sz="1200" b="1"/>
              <a:t> Monitoring Requirements</a:t>
            </a:r>
            <a:endParaRPr lang="en-US" altLang="ko-KR" sz="1200">
              <a:ea typeface="굴림" charset="-127"/>
            </a:endParaRPr>
          </a:p>
        </p:txBody>
      </p:sp>
      <p:graphicFrame>
        <p:nvGraphicFramePr>
          <p:cNvPr id="25606" name="Group 6"/>
          <p:cNvGraphicFramePr>
            <a:graphicFrameLocks noGrp="1"/>
          </p:cNvGraphicFramePr>
          <p:nvPr/>
        </p:nvGraphicFramePr>
        <p:xfrm>
          <a:off x="457200" y="5645150"/>
          <a:ext cx="4572000" cy="959803"/>
        </p:xfrm>
        <a:graphic>
          <a:graphicData uri="http://schemas.openxmlformats.org/drawingml/2006/table">
            <a:tbl>
              <a:tblPr/>
              <a:tblGrid>
                <a:gridCol w="4572000"/>
              </a:tblGrid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 areas would require 1 monitor </a:t>
                      </a:r>
                      <a:b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 million population)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418 existing NO</a:t>
                      </a:r>
                      <a:r>
                        <a:rPr kumimoji="0" lang="en-US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monitoring sites in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2008</a:t>
                      </a:r>
                      <a:b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Many of these sites would satisfy the proposed community-wide monitoring requirements.</a:t>
                      </a:r>
                      <a:endParaRPr kumimoji="0" lang="en-US" sz="10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7315200" y="3733800"/>
            <a:ext cx="1566863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Not shown on map</a:t>
            </a:r>
          </a:p>
          <a:p>
            <a:pPr>
              <a:buClr>
                <a:schemeClr val="folHlink"/>
              </a:buClr>
              <a:buFont typeface="Arial" charset="0"/>
              <a:buChar char="●"/>
            </a:pPr>
            <a:r>
              <a:rPr lang="en-US" sz="1000"/>
              <a:t> San Juan, Puerto Rico</a:t>
            </a:r>
          </a:p>
          <a:p>
            <a:pPr>
              <a:buClr>
                <a:schemeClr val="tx1"/>
              </a:buClr>
              <a:buFont typeface="Arial" charset="0"/>
              <a:buChar char="●"/>
            </a:pPr>
            <a:r>
              <a:rPr lang="en-US" sz="1000"/>
              <a:t> Honolulu, Hawaii</a:t>
            </a:r>
          </a:p>
        </p:txBody>
      </p:sp>
      <p:sp>
        <p:nvSpPr>
          <p:cNvPr id="25616" name="Oval 16"/>
          <p:cNvSpPr>
            <a:spLocks noChangeArrowheads="1"/>
          </p:cNvSpPr>
          <p:nvPr/>
        </p:nvSpPr>
        <p:spPr bwMode="auto">
          <a:xfrm>
            <a:off x="330200" y="6146800"/>
            <a:ext cx="92075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617" name="Picture 17" descr="header"/>
          <p:cNvPicPr>
            <a:picLocks noChangeAspect="1" noChangeArrowheads="1"/>
          </p:cNvPicPr>
          <p:nvPr/>
        </p:nvPicPr>
        <p:blipFill>
          <a:blip r:embed="rId4" cstate="print"/>
          <a:srcRect t="21843" r="73854" b="29010"/>
          <a:stretch>
            <a:fillRect/>
          </a:stretch>
        </p:blipFill>
        <p:spPr bwMode="auto">
          <a:xfrm>
            <a:off x="0" y="0"/>
            <a:ext cx="2390775" cy="457200"/>
          </a:xfrm>
          <a:prstGeom prst="rect">
            <a:avLst/>
          </a:prstGeom>
          <a:noFill/>
        </p:spPr>
      </p:pic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4876800" y="5410200"/>
            <a:ext cx="3914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Monitors required no later then January 1, 2013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8382000" y="457200"/>
            <a:ext cx="27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*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5467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546725" y="950913"/>
            <a:ext cx="259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* Proposed requirement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Ozone DV 0608 w_comp test (unmonitored CBSA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124200" y="5943600"/>
            <a:ext cx="533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MSAs highlighted in magenta may need to add ozone monitors based on proposed requirements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zone Season Requirements-current-lab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304800"/>
            <a:ext cx="9448800" cy="7300913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81000" y="30163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solidFill>
                  <a:srgbClr val="0033CC"/>
                </a:solidFill>
                <a:cs typeface="Arial" charset="0"/>
              </a:rPr>
              <a:t>Revising the Ozone Monitoring Seasons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Ozone Season Requirements-revised-lab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314325"/>
            <a:ext cx="9448800" cy="7300913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81000" y="28575"/>
            <a:ext cx="8229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solidFill>
                  <a:srgbClr val="0033CC"/>
                </a:solidFill>
                <a:cs typeface="Arial" charset="0"/>
              </a:rPr>
              <a:t>Revising the Ozone Monitoring Seasons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7175" y="1165225"/>
            <a:ext cx="60880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7400" y="457200"/>
            <a:ext cx="539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School Air Toxics (short term, in response to USA Today)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Networks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2800" i="1" dirty="0" smtClean="0"/>
              <a:t>Why do we measure the air? Role of Observations and Models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r>
              <a:rPr lang="en-US" sz="2000" dirty="0" smtClean="0"/>
              <a:t>Remember, traditional regulatory use drives network design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Models have been an untapped (or at least underutilized) resource for exposure/health assessments</a:t>
            </a:r>
          </a:p>
          <a:p>
            <a:pPr lvl="1"/>
            <a:r>
              <a:rPr lang="en-US" sz="1800" dirty="0" smtClean="0"/>
              <a:t>Solid linkage from regional to global scale characterization partly due to similar disciplines across EPA, NASA, NOAA, NCAR, Academia</a:t>
            </a:r>
          </a:p>
          <a:p>
            <a:pPr lvl="1"/>
            <a:r>
              <a:rPr lang="en-US" sz="1800" dirty="0" smtClean="0"/>
              <a:t>The link to fine scales is in an exploratory mode</a:t>
            </a:r>
          </a:p>
          <a:p>
            <a:r>
              <a:rPr lang="en-US" sz="2000" dirty="0" smtClean="0"/>
              <a:t>Characterization </a:t>
            </a:r>
            <a:r>
              <a:rPr lang="en-US" sz="2000" dirty="0" smtClean="0"/>
              <a:t>of air quality over time, ambient space and composition is inherently a responsibility of the atmospheric science/modeling  community</a:t>
            </a:r>
          </a:p>
          <a:p>
            <a:pPr lvl="1"/>
            <a:r>
              <a:rPr lang="en-US" sz="1800" dirty="0" smtClean="0"/>
              <a:t>What happens when that community does not prioritize for support of health assessments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</a:t>
            </a:r>
            <a:r>
              <a:rPr lang="en-US" dirty="0" err="1" smtClean="0"/>
              <a:t>incommensurabilities</a:t>
            </a:r>
            <a:r>
              <a:rPr lang="en-US" dirty="0" smtClean="0"/>
              <a:t> between measurements and modeled estimates</a:t>
            </a:r>
          </a:p>
          <a:p>
            <a:pPr lvl="1"/>
            <a:r>
              <a:rPr lang="en-US" dirty="0" smtClean="0"/>
              <a:t>Point </a:t>
            </a:r>
            <a:r>
              <a:rPr lang="en-US" dirty="0" err="1" smtClean="0"/>
              <a:t>vs</a:t>
            </a:r>
            <a:r>
              <a:rPr lang="en-US" dirty="0" smtClean="0"/>
              <a:t> volume representation</a:t>
            </a:r>
          </a:p>
          <a:p>
            <a:pPr lvl="1"/>
            <a:r>
              <a:rPr lang="en-US" dirty="0" smtClean="0"/>
              <a:t>Instrument artifacts</a:t>
            </a:r>
          </a:p>
          <a:p>
            <a:pPr lvl="2"/>
            <a:r>
              <a:rPr lang="en-US" dirty="0" smtClean="0"/>
              <a:t>Yield a method defined estimate</a:t>
            </a:r>
          </a:p>
          <a:p>
            <a:pPr lvl="1"/>
            <a:r>
              <a:rPr lang="en-US" dirty="0" smtClean="0"/>
              <a:t>Modeled constraints</a:t>
            </a:r>
          </a:p>
          <a:p>
            <a:pPr lvl="2"/>
            <a:r>
              <a:rPr lang="en-US" dirty="0" smtClean="0"/>
              <a:t>Emissions limits</a:t>
            </a:r>
          </a:p>
          <a:p>
            <a:pPr lvl="2"/>
            <a:r>
              <a:rPr lang="en-US" dirty="0" smtClean="0"/>
              <a:t>Chemical/physical formulations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Pollutant Considerations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Pollutant Groups, particularly HAPs place greater emphasis on fine scale exposures</a:t>
            </a:r>
          </a:p>
          <a:p>
            <a:r>
              <a:rPr lang="en-US" dirty="0" smtClean="0"/>
              <a:t>Challenge in availability of data bases for fine scale model evaluations and ability of models to match observations in time, space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90" name="Rectangle 34"/>
          <p:cNvSpPr>
            <a:spLocks noChangeArrowheads="1"/>
          </p:cNvSpPr>
          <p:nvPr/>
        </p:nvSpPr>
        <p:spPr bwMode="auto">
          <a:xfrm>
            <a:off x="0" y="1254125"/>
            <a:ext cx="755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7200"/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.  </a:t>
            </a:r>
            <a:endParaRPr lang="en-US" altLang="ko-KR" sz="1100">
              <a:solidFill>
                <a:schemeClr val="tx1"/>
              </a:solidFill>
              <a:ea typeface="Batang" pitchFamily="18" charset="-127"/>
              <a:cs typeface="Times New Roman" pitchFamily="18" charset="0"/>
            </a:endParaRPr>
          </a:p>
          <a:p>
            <a:pPr indent="457200" eaLnBrk="0" hangingPunct="0"/>
            <a:endParaRPr lang="en-US" altLang="ko-KR">
              <a:solidFill>
                <a:schemeClr val="tx1"/>
              </a:solidFill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98696" name="Rectangle 40"/>
          <p:cNvSpPr>
            <a:spLocks noChangeArrowheads="1"/>
          </p:cNvSpPr>
          <p:nvPr/>
        </p:nvSpPr>
        <p:spPr bwMode="auto">
          <a:xfrm>
            <a:off x="0" y="5603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98697" name="Picture 41"/>
          <p:cNvPicPr>
            <a:picLocks noChangeAspect="1" noChangeArrowheads="1"/>
          </p:cNvPicPr>
          <p:nvPr/>
        </p:nvPicPr>
        <p:blipFill>
          <a:blip r:embed="rId2" cstate="print"/>
          <a:srcRect t="4401" b="6966"/>
          <a:stretch>
            <a:fillRect/>
          </a:stretch>
        </p:blipFill>
        <p:spPr bwMode="auto">
          <a:xfrm>
            <a:off x="176213" y="719138"/>
            <a:ext cx="8967787" cy="613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98" name="Text Box 42"/>
          <p:cNvSpPr txBox="1">
            <a:spLocks noChangeArrowheads="1"/>
          </p:cNvSpPr>
          <p:nvPr/>
        </p:nvSpPr>
        <p:spPr bwMode="auto">
          <a:xfrm>
            <a:off x="228600" y="152400"/>
            <a:ext cx="867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Comic Sans MS" pitchFamily="66" charset="0"/>
              </a:rPr>
              <a:t>Nexus of ozone, PM</a:t>
            </a:r>
            <a:r>
              <a:rPr lang="en-US" sz="2400" baseline="-25000">
                <a:solidFill>
                  <a:schemeClr val="tx1"/>
                </a:solidFill>
                <a:latin typeface="Comic Sans MS" pitchFamily="66" charset="0"/>
              </a:rPr>
              <a:t>2.5</a:t>
            </a:r>
            <a:r>
              <a:rPr lang="en-US" sz="2400">
                <a:solidFill>
                  <a:schemeClr val="tx1"/>
                </a:solidFill>
                <a:latin typeface="Comic Sans MS" pitchFamily="66" charset="0"/>
              </a:rPr>
              <a:t> (2003-5) and air toxics (NATA 1999)</a:t>
            </a:r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3429000" y="838200"/>
            <a:ext cx="49355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1400" b="1">
                <a:solidFill>
                  <a:srgbClr val="0000CC"/>
                </a:solidFill>
              </a:rPr>
              <a:t>High Risk Counties often Coincide with Locations where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1400" b="1">
                <a:solidFill>
                  <a:srgbClr val="0000CC"/>
                </a:solidFill>
              </a:rPr>
              <a:t> Criteria Pollutant Issues are Significant -</a:t>
            </a:r>
          </a:p>
          <a:p>
            <a:endParaRPr lang="en-US" sz="1400"/>
          </a:p>
        </p:txBody>
      </p:sp>
      <p:sp>
        <p:nvSpPr>
          <p:cNvPr id="198700" name="Text Box 44"/>
          <p:cNvSpPr txBox="1">
            <a:spLocks noChangeArrowheads="1"/>
          </p:cNvSpPr>
          <p:nvPr/>
        </p:nvSpPr>
        <p:spPr bwMode="auto">
          <a:xfrm>
            <a:off x="8213725" y="598011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Draft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ca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5638"/>
            <a:ext cx="876300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3" cstate="print"/>
          <a:srcRect t="-2213" r="3258"/>
          <a:stretch>
            <a:fillRect/>
          </a:stretch>
        </p:blipFill>
        <p:spPr bwMode="auto">
          <a:xfrm>
            <a:off x="3200400" y="0"/>
            <a:ext cx="48768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8" name="Text Box 6"/>
          <p:cNvSpPr txBox="1">
            <a:spLocks noChangeArrowheads="1"/>
          </p:cNvSpPr>
          <p:nvPr/>
        </p:nvSpPr>
        <p:spPr bwMode="auto">
          <a:xfrm>
            <a:off x="0" y="381000"/>
            <a:ext cx="4568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Multiple space and time scales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when addressing MPs</a:t>
            </a:r>
          </a:p>
        </p:txBody>
      </p:sp>
      <p:sp>
        <p:nvSpPr>
          <p:cNvPr id="499719" name="Text Box 7"/>
          <p:cNvSpPr txBox="1">
            <a:spLocks noChangeArrowheads="1"/>
          </p:cNvSpPr>
          <p:nvPr/>
        </p:nvSpPr>
        <p:spPr bwMode="auto">
          <a:xfrm>
            <a:off x="6716713" y="3325813"/>
            <a:ext cx="192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Source, K. Demerjian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3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0" y="0"/>
          <a:ext cx="4597400" cy="3106738"/>
        </p:xfrm>
        <a:graphic>
          <a:graphicData uri="http://schemas.openxmlformats.org/presentationml/2006/ole">
            <p:oleObj spid="_x0000_s1026" name="Chart" r:id="rId3" imgW="3352857" imgH="2267026" progId="Excel.Sheet.8">
              <p:embed/>
            </p:oleObj>
          </a:graphicData>
        </a:graphic>
      </p:graphicFrame>
      <p:graphicFrame>
        <p:nvGraphicFramePr>
          <p:cNvPr id="81926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4554538" y="0"/>
          <a:ext cx="4589462" cy="3108325"/>
        </p:xfrm>
        <a:graphic>
          <a:graphicData uri="http://schemas.openxmlformats.org/presentationml/2006/ole">
            <p:oleObj spid="_x0000_s1027" name="Chart" r:id="rId4" imgW="3362245" imgH="2276399" progId="Excel.Sheet.8">
              <p:embed/>
            </p:oleObj>
          </a:graphicData>
        </a:graphic>
      </p:graphicFrame>
      <p:graphicFrame>
        <p:nvGraphicFramePr>
          <p:cNvPr id="81929" name="Object 9"/>
          <p:cNvGraphicFramePr>
            <a:graphicFrameLocks noChangeAspect="1"/>
          </p:cNvGraphicFramePr>
          <p:nvPr>
            <p:ph sz="quarter" idx="3"/>
          </p:nvPr>
        </p:nvGraphicFramePr>
        <p:xfrm>
          <a:off x="0" y="3429000"/>
          <a:ext cx="4589463" cy="3108325"/>
        </p:xfrm>
        <a:graphic>
          <a:graphicData uri="http://schemas.openxmlformats.org/presentationml/2006/ole">
            <p:oleObj spid="_x0000_s1028" name="Chart" r:id="rId5" imgW="3362245" imgH="2276399" progId="Excel.Sheet.8">
              <p:embed/>
            </p:oleObj>
          </a:graphicData>
        </a:graphic>
      </p:graphicFrame>
      <p:graphicFrame>
        <p:nvGraphicFramePr>
          <p:cNvPr id="81932" name="Object 12"/>
          <p:cNvGraphicFramePr>
            <a:graphicFrameLocks noChangeAspect="1"/>
          </p:cNvGraphicFramePr>
          <p:nvPr>
            <p:ph sz="quarter" idx="4"/>
          </p:nvPr>
        </p:nvGraphicFramePr>
        <p:xfrm>
          <a:off x="4554538" y="3429000"/>
          <a:ext cx="4589462" cy="3106738"/>
        </p:xfrm>
        <a:graphic>
          <a:graphicData uri="http://schemas.openxmlformats.org/presentationml/2006/ole">
            <p:oleObj spid="_x0000_s1029" name="Chart" r:id="rId6" imgW="3362245" imgH="2276399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Detroit PM: 1km STN sites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>
            <p:ph idx="1"/>
          </p:nvPr>
        </p:nvGraphicFramePr>
        <p:xfrm>
          <a:off x="457200" y="1143000"/>
          <a:ext cx="8447088" cy="5483225"/>
        </p:xfrm>
        <a:graphic>
          <a:graphicData uri="http://schemas.openxmlformats.org/presentationml/2006/ole">
            <p:oleObj spid="_x0000_s34818" name="Chart" r:id="rId3" imgW="4724314" imgH="3067126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field Process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7358063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445" name="Text Box 5"/>
          <p:cNvSpPr txBox="1">
            <a:spLocks noChangeArrowheads="1"/>
          </p:cNvSpPr>
          <p:nvPr/>
        </p:nvSpPr>
        <p:spPr bwMode="auto">
          <a:xfrm>
            <a:off x="6553200" y="6491288"/>
            <a:ext cx="2427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Source, K. Demerjian</a:t>
            </a:r>
          </a:p>
        </p:txBody>
      </p:sp>
      <p:sp>
        <p:nvSpPr>
          <p:cNvPr id="445446" name="Text Box 6"/>
          <p:cNvSpPr txBox="1">
            <a:spLocks noChangeArrowheads="1"/>
          </p:cNvSpPr>
          <p:nvPr/>
        </p:nvSpPr>
        <p:spPr bwMode="auto">
          <a:xfrm>
            <a:off x="1431925" y="46038"/>
            <a:ext cx="5173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Local (near source) scale processes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685800"/>
          </a:xfrm>
        </p:spPr>
        <p:txBody>
          <a:bodyPr/>
          <a:lstStyle/>
          <a:p>
            <a:r>
              <a:rPr lang="en-US" sz="3600">
                <a:solidFill>
                  <a:srgbClr val="CC0000"/>
                </a:solidFill>
              </a:rPr>
              <a:t>Roadway Pollution Gradients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019175"/>
            <a:ext cx="8001000" cy="5000625"/>
          </a:xfrm>
          <a:noFill/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5638800" y="60198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Source: S. Cal PM Center, 2004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O Active 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83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68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Model evaluation and human exposure applications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Terminology</a:t>
            </a:r>
          </a:p>
          <a:p>
            <a:pPr lvl="1"/>
            <a:r>
              <a:rPr lang="en-US" sz="1700" dirty="0" smtClean="0"/>
              <a:t>Operational</a:t>
            </a:r>
          </a:p>
          <a:p>
            <a:pPr lvl="2"/>
            <a:r>
              <a:rPr lang="en-US" sz="1600" dirty="0" smtClean="0"/>
              <a:t>Focuses on the statistical and qualitative relationship between observations and terminal model species </a:t>
            </a:r>
          </a:p>
          <a:p>
            <a:pPr lvl="1"/>
            <a:r>
              <a:rPr lang="en-US" sz="1700" dirty="0" smtClean="0"/>
              <a:t>Diagnostic</a:t>
            </a:r>
          </a:p>
          <a:p>
            <a:pPr lvl="2"/>
            <a:r>
              <a:rPr lang="en-US" sz="1600" dirty="0" smtClean="0"/>
              <a:t>Do the model processes work as intended,  </a:t>
            </a:r>
          </a:p>
          <a:p>
            <a:pPr lvl="2"/>
            <a:r>
              <a:rPr lang="en-US" sz="1600" dirty="0" smtClean="0"/>
              <a:t>are we getting the right answers for the right reasons?</a:t>
            </a:r>
          </a:p>
          <a:p>
            <a:pPr lvl="1"/>
            <a:r>
              <a:rPr lang="en-US" sz="1700" dirty="0" smtClean="0"/>
              <a:t>Dynamic</a:t>
            </a:r>
          </a:p>
          <a:p>
            <a:pPr lvl="2"/>
            <a:r>
              <a:rPr lang="en-US" sz="1600" dirty="0" smtClean="0"/>
              <a:t>Does the model response to perturbations in inputs (emission, meteorology) reflect observed response to same changes?</a:t>
            </a:r>
          </a:p>
          <a:p>
            <a:pPr lvl="1"/>
            <a:r>
              <a:rPr lang="en-US" sz="1700" dirty="0" smtClean="0"/>
              <a:t>Probabilistic</a:t>
            </a:r>
          </a:p>
          <a:p>
            <a:pPr lvl="2"/>
            <a:r>
              <a:rPr lang="en-US" sz="1600" dirty="0" smtClean="0"/>
              <a:t>Bound model estimates</a:t>
            </a:r>
            <a:endParaRPr lang="en-US" dirty="0" smtClean="0"/>
          </a:p>
          <a:p>
            <a:r>
              <a:rPr lang="en-US" sz="2100" dirty="0" smtClean="0"/>
              <a:t>Model evaluation of regulatory models has focused on urban/regional scale applications</a:t>
            </a:r>
          </a:p>
          <a:p>
            <a:pPr lvl="1"/>
            <a:r>
              <a:rPr lang="en-US" sz="1900" dirty="0" smtClean="0"/>
              <a:t>NOAA, NASA field programs </a:t>
            </a:r>
          </a:p>
          <a:p>
            <a:pPr lvl="2"/>
            <a:r>
              <a:rPr lang="en-US" sz="1600" dirty="0" smtClean="0"/>
              <a:t>Regional to hemispherical scale</a:t>
            </a:r>
          </a:p>
          <a:p>
            <a:pPr lvl="1"/>
            <a:r>
              <a:rPr lang="en-US" sz="1900" dirty="0" smtClean="0"/>
              <a:t>Relatively close alignment between process based field campaigns and model evaluation</a:t>
            </a:r>
          </a:p>
          <a:p>
            <a:r>
              <a:rPr lang="en-US" sz="2300" dirty="0" smtClean="0"/>
              <a:t>Analog with observation design for human exposure studies may(or may not) be as closely aligned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develop fine scale model evaluation data bases?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SO2 Active 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83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O2 Active 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829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PM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M10 Active 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83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617213" y="256032"/>
            <a:ext cx="8464632" cy="36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87" tIns="41143" rIns="82287" bIns="41143">
            <a:spAutoFit/>
          </a:bodyPr>
          <a:lstStyle/>
          <a:p>
            <a:r>
              <a:rPr lang="en-US" b="1">
                <a:solidFill>
                  <a:srgbClr val="000099"/>
                </a:solidFill>
                <a:latin typeface="Tahoma" charset="0"/>
              </a:rPr>
              <a:t>PM</a:t>
            </a:r>
            <a:r>
              <a:rPr lang="en-US" b="1" baseline="-25000">
                <a:solidFill>
                  <a:srgbClr val="000099"/>
                </a:solidFill>
                <a:latin typeface="Tahoma" charset="0"/>
              </a:rPr>
              <a:t>2.5</a:t>
            </a:r>
            <a:r>
              <a:rPr lang="en-US" b="1">
                <a:solidFill>
                  <a:srgbClr val="000099"/>
                </a:solidFill>
                <a:latin typeface="Tahoma" charset="0"/>
              </a:rPr>
              <a:t> Chemical Speciation Network (CSN) and IMPROVE</a:t>
            </a:r>
          </a:p>
        </p:txBody>
      </p:sp>
      <p:pic>
        <p:nvPicPr>
          <p:cNvPr id="6148" name="Picture 9" descr="PM25 CSN &amp; IMPROVE stations - March 2010"/>
          <p:cNvPicPr>
            <a:picLocks noChangeAspect="1" noChangeArrowheads="1"/>
          </p:cNvPicPr>
          <p:nvPr/>
        </p:nvPicPr>
        <p:blipFill>
          <a:blip r:embed="rId3" cstate="print"/>
          <a:srcRect l="2142" t="3529" r="2856" b="4706"/>
          <a:stretch>
            <a:fillRect/>
          </a:stretch>
        </p:blipFill>
        <p:spPr bwMode="auto">
          <a:xfrm>
            <a:off x="152400" y="1066800"/>
            <a:ext cx="8650034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O3 Active 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83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686</Words>
  <Application>Microsoft Office PowerPoint</Application>
  <PresentationFormat>On-screen Show (4:3)</PresentationFormat>
  <Paragraphs>106</Paragraphs>
  <Slides>31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Chart</vt:lpstr>
      <vt:lpstr>Ambient Air Monitoring Networks </vt:lpstr>
      <vt:lpstr>The Basic Networks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Current areas of focus</vt:lpstr>
      <vt:lpstr>National Core (NCore) Network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Why do we measure the air? Role of Observations and Models</vt:lpstr>
      <vt:lpstr>Acknowledge</vt:lpstr>
      <vt:lpstr>Multiple Pollutant Considerations </vt:lpstr>
      <vt:lpstr>Slide 23</vt:lpstr>
      <vt:lpstr>Slide 24</vt:lpstr>
      <vt:lpstr>Slide 25</vt:lpstr>
      <vt:lpstr>Detroit PM: 1km STN sites</vt:lpstr>
      <vt:lpstr>Near field Process considerations</vt:lpstr>
      <vt:lpstr>Slide 28</vt:lpstr>
      <vt:lpstr>Roadway Pollution Gradients</vt:lpstr>
      <vt:lpstr>Model evaluation and human exposure applications</vt:lpstr>
      <vt:lpstr>How do we develop fine scale model evaluation data bases?</vt:lpstr>
    </vt:vector>
  </TitlesOfParts>
  <Company>US-EPA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 Air Monitoring Observations Role in Fine scale Modeling</dc:title>
  <dc:creator>RSCHEFFE</dc:creator>
  <cp:lastModifiedBy>RSCHEFFE</cp:lastModifiedBy>
  <cp:revision>29</cp:revision>
  <dcterms:created xsi:type="dcterms:W3CDTF">2010-09-23T13:53:31Z</dcterms:created>
  <dcterms:modified xsi:type="dcterms:W3CDTF">2010-10-13T11:51:22Z</dcterms:modified>
</cp:coreProperties>
</file>