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embeddings/Microsoft_Equation12.bin" ContentType="application/vnd.openxmlformats-officedocument.oleObje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embeddings/Microsoft_Equation7.bin" ContentType="application/vnd.openxmlformats-officedocument.oleObject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embeddings/Microsoft_Equation3.bin" ContentType="application/vnd.openxmlformats-officedocument.oleObject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embeddings/Microsoft_Equation13.bin" ContentType="application/vnd.openxmlformats-officedocument.oleObject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Microsoft_Equation8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embeddings/Microsoft_Equation4.bin" ContentType="application/vnd.openxmlformats-officedocument.oleObject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pdf" ContentType="application/pdf"/>
  <Override PartName="/ppt/embeddings/Microsoft_Equation14.bin" ContentType="application/vnd.openxmlformats-officedocument.oleObject"/>
  <Default Extension="gif" ContentType="image/gif"/>
  <Override PartName="/ppt/slides/slide16.xml" ContentType="application/vnd.openxmlformats-officedocument.presentationml.slide+xml"/>
  <Override PartName="/ppt/embeddings/Microsoft_Equation10.bin" ContentType="application/vnd.openxmlformats-officedocument.oleObject"/>
  <Override PartName="/ppt/slides/slide7.xml" ContentType="application/vnd.openxmlformats-officedocument.presentationml.slide+xml"/>
  <Override PartName="/ppt/embeddings/Microsoft_Equation9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embeddings/Microsoft_Equation15.bin" ContentType="application/vnd.openxmlformats-officedocument.oleObject"/>
  <Override PartName="/ppt/slides/slide17.xml" ContentType="application/vnd.openxmlformats-officedocument.presentationml.slide+xml"/>
  <Override PartName="/ppt/embeddings/Microsoft_Equation11.bin" ContentType="application/vnd.openxmlformats-officedocument.oleObject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embeddings/Microsoft_Equation6.bin" ContentType="application/vnd.openxmlformats-officedocument.oleObject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embeddings/Microsoft_Equation16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72" r:id="rId1"/>
  </p:sldMasterIdLst>
  <p:notesMasterIdLst>
    <p:notesMasterId r:id="rId24"/>
  </p:notesMasterIdLst>
  <p:sldIdLst>
    <p:sldId id="258" r:id="rId2"/>
    <p:sldId id="261" r:id="rId3"/>
    <p:sldId id="259" r:id="rId4"/>
    <p:sldId id="260" r:id="rId5"/>
    <p:sldId id="262" r:id="rId6"/>
    <p:sldId id="263" r:id="rId7"/>
    <p:sldId id="264" r:id="rId8"/>
    <p:sldId id="281" r:id="rId9"/>
    <p:sldId id="265" r:id="rId10"/>
    <p:sldId id="266" r:id="rId11"/>
    <p:sldId id="282" r:id="rId12"/>
    <p:sldId id="267" r:id="rId13"/>
    <p:sldId id="268" r:id="rId14"/>
    <p:sldId id="269" r:id="rId15"/>
    <p:sldId id="271" r:id="rId16"/>
    <p:sldId id="272" r:id="rId17"/>
    <p:sldId id="273" r:id="rId18"/>
    <p:sldId id="275" r:id="rId19"/>
    <p:sldId id="276" r:id="rId20"/>
    <p:sldId id="277" r:id="rId21"/>
    <p:sldId id="283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6896" autoAdjust="0"/>
    <p:restoredTop sz="94600" autoAdjust="0"/>
  </p:normalViewPr>
  <p:slideViewPr>
    <p:cSldViewPr>
      <p:cViewPr varScale="1">
        <p:scale>
          <a:sx n="148" d="100"/>
          <a:sy n="148" d="100"/>
        </p:scale>
        <p:origin x="-48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wmf"/><Relationship Id="rId12" Type="http://schemas.openxmlformats.org/officeDocument/2006/relationships/image" Target="../media/image17.wmf"/><Relationship Id="rId1" Type="http://schemas.openxmlformats.org/officeDocument/2006/relationships/image" Target="../media/image6.wmf"/><Relationship Id="rId2" Type="http://schemas.openxmlformats.org/officeDocument/2006/relationships/image" Target="../media/image7.wmf"/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5" Type="http://schemas.openxmlformats.org/officeDocument/2006/relationships/image" Target="../media/image10.wmf"/><Relationship Id="rId6" Type="http://schemas.openxmlformats.org/officeDocument/2006/relationships/image" Target="../media/image11.wmf"/><Relationship Id="rId7" Type="http://schemas.openxmlformats.org/officeDocument/2006/relationships/image" Target="../media/image12.wmf"/><Relationship Id="rId8" Type="http://schemas.openxmlformats.org/officeDocument/2006/relationships/image" Target="../media/image13.wmf"/><Relationship Id="rId9" Type="http://schemas.openxmlformats.org/officeDocument/2006/relationships/image" Target="../media/image14.wmf"/><Relationship Id="rId10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ict"/><Relationship Id="rId4" Type="http://schemas.openxmlformats.org/officeDocument/2006/relationships/image" Target="../media/image21.pict"/><Relationship Id="rId1" Type="http://schemas.openxmlformats.org/officeDocument/2006/relationships/image" Target="../media/image18.pict"/><Relationship Id="rId2" Type="http://schemas.openxmlformats.org/officeDocument/2006/relationships/image" Target="../media/image19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5DC63-5220-4D44-BB95-1971E560EE91}" type="datetimeFigureOut">
              <a:rPr lang="en-US" smtClean="0"/>
              <a:pPr/>
              <a:t>10/10/10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68C90-F160-400A-9168-041FF0882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68C90-F160-400A-9168-041FF088281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Air Resources Laboratory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Air Resources Laboratory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Air Resources Laboratory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Air Resources Laboratory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Air Resources Laboratory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Air Resources Laboratory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Air Resources Laboratory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Air Resources Laboratory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Air Resources Laboratory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124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Air Resources Laboratory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 Black" pitchFamily="34" charset="0"/>
              </a:defRPr>
            </a:lvl1pPr>
          </a:lstStyle>
          <a:p>
            <a:fld id="{3E7EE49B-C32B-495C-9640-ABBF50F57D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7" descr="NOA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" y="76200"/>
            <a:ext cx="762000" cy="762000"/>
          </a:xfrm>
          <a:prstGeom prst="rect">
            <a:avLst/>
          </a:prstGeom>
          <a:noFill/>
          <a:effectLst>
            <a:outerShdw dist="45791" dir="2021404" algn="ctr" rotWithShape="0">
              <a:srgbClr val="000066">
                <a:alpha val="5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df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df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df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df"/><Relationship Id="rId3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df"/><Relationship Id="rId3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df"/><Relationship Id="rId3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gif"/><Relationship Id="rId3" Type="http://schemas.openxmlformats.org/officeDocument/2006/relationships/image" Target="../media/image35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9.bin"/><Relationship Id="rId12" Type="http://schemas.openxmlformats.org/officeDocument/2006/relationships/oleObject" Target="../embeddings/Microsoft_Equation10.bin"/><Relationship Id="rId13" Type="http://schemas.openxmlformats.org/officeDocument/2006/relationships/oleObject" Target="../embeddings/Microsoft_Equation11.bin"/><Relationship Id="rId14" Type="http://schemas.openxmlformats.org/officeDocument/2006/relationships/oleObject" Target="../embeddings/Microsoft_Equation1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6" Type="http://schemas.openxmlformats.org/officeDocument/2006/relationships/oleObject" Target="../embeddings/Microsoft_Equation4.bin"/><Relationship Id="rId7" Type="http://schemas.openxmlformats.org/officeDocument/2006/relationships/oleObject" Target="../embeddings/Microsoft_Equation5.bin"/><Relationship Id="rId8" Type="http://schemas.openxmlformats.org/officeDocument/2006/relationships/oleObject" Target="../embeddings/Microsoft_Equation6.bin"/><Relationship Id="rId9" Type="http://schemas.openxmlformats.org/officeDocument/2006/relationships/oleObject" Target="../embeddings/Microsoft_Equation7.bin"/><Relationship Id="rId10" Type="http://schemas.openxmlformats.org/officeDocument/2006/relationships/oleObject" Target="../embeddings/Microsoft_Equation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3.bin"/><Relationship Id="rId4" Type="http://schemas.openxmlformats.org/officeDocument/2006/relationships/oleObject" Target="../embeddings/Microsoft_Equation14.bin"/><Relationship Id="rId5" Type="http://schemas.openxmlformats.org/officeDocument/2006/relationships/oleObject" Target="../embeddings/Microsoft_Equation15.bin"/><Relationship Id="rId6" Type="http://schemas.openxmlformats.org/officeDocument/2006/relationships/oleObject" Target="../embeddings/Microsoft_Equation16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305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Investigating Differences in O</a:t>
            </a:r>
            <a:r>
              <a:rPr lang="en-US" sz="2800" b="1" baseline="-25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3</a:t>
            </a:r>
            <a:r>
              <a:rPr lang="en-US" sz="2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 Production from CB05 and CBMIV Versions of the NAQFC</a:t>
            </a:r>
            <a:endParaRPr lang="en-US" sz="2800" b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0" y="4114800"/>
            <a:ext cx="7848600" cy="990600"/>
          </a:xfrm>
        </p:spPr>
        <p:txBody>
          <a:bodyPr anchor="t"/>
          <a:lstStyle/>
          <a:p>
            <a:pPr algn="ctr"/>
            <a:r>
              <a:rPr lang="en-US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Air Resources Laboratory</a:t>
            </a:r>
          </a:p>
          <a:p>
            <a:pPr algn="ctr"/>
            <a:r>
              <a:rPr lang="en-US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National Oceanic and Atmospheric Administration</a:t>
            </a:r>
          </a:p>
          <a:p>
            <a:pPr algn="ctr"/>
            <a:r>
              <a:rPr lang="en-US" sz="2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Silver Spring, MD</a:t>
            </a:r>
            <a:endParaRPr lang="en-US" sz="2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26670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Rick Saylor,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Hsin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-Mu Lin, Pius Lee,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Binyu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Wang,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Tianfeng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Chai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Ariel Stein, Daniel Tong, Hyun-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Cheol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Kim,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Yunsoo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Choi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</a:t>
            </a:r>
          </a:p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Fantine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Ngan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Daewon Byun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5943600"/>
            <a:ext cx="6253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eorgia"/>
                <a:cs typeface="Georgia"/>
              </a:rPr>
              <a:t>9</a:t>
            </a:r>
            <a:r>
              <a:rPr lang="en-US" sz="1600" baseline="30000" dirty="0" smtClean="0">
                <a:latin typeface="Georgia"/>
                <a:cs typeface="Georgia"/>
              </a:rPr>
              <a:t>th</a:t>
            </a:r>
            <a:r>
              <a:rPr lang="en-US" sz="1600" dirty="0" smtClean="0">
                <a:latin typeface="Georgia"/>
                <a:cs typeface="Georgia"/>
              </a:rPr>
              <a:t> Annual CMAS Conference, Chapel Hill, NC, October 11-13, 2010 </a:t>
            </a:r>
            <a:endParaRPr lang="en-US" sz="16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096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Sensitivity Tests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1219199"/>
          <a:ext cx="8305800" cy="508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6400800"/>
              </a:tblGrid>
              <a:tr h="2946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 (changes</a:t>
                      </a:r>
                      <a:r>
                        <a:rPr lang="en-US" baseline="0" dirty="0" smtClean="0"/>
                        <a:t> made to CB05 from base mechanism)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xNTRrecycle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NTR recycling reactions removed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xiNOxrecycle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inorganic </a:t>
                      </a:r>
                      <a:r>
                        <a:rPr lang="en-US" dirty="0" err="1" smtClean="0"/>
                        <a:t>NO</a:t>
                      </a:r>
                      <a:r>
                        <a:rPr lang="en-US" baseline="-25000" dirty="0" err="1" smtClean="0"/>
                        <a:t>x</a:t>
                      </a:r>
                      <a:r>
                        <a:rPr lang="en-US" dirty="0" smtClean="0"/>
                        <a:t> recycling reactions removed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xallNOxrecycle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both NTR and inorganic </a:t>
                      </a:r>
                      <a:r>
                        <a:rPr lang="en-US" dirty="0" err="1" smtClean="0"/>
                        <a:t>NO</a:t>
                      </a:r>
                      <a:r>
                        <a:rPr lang="en-US" baseline="-25000" dirty="0" err="1" smtClean="0"/>
                        <a:t>x</a:t>
                      </a:r>
                      <a:r>
                        <a:rPr lang="en-US" dirty="0" smtClean="0"/>
                        <a:t> recycling reactions 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xPANX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PANX reactions removed (no ALDX emissions)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xPANXrecycle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PANX recycling reactions removed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xPANrecycle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PAN recycling reactions removed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PANcbm4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PAN chemistry as in CBM4 (</a:t>
                      </a:r>
                      <a:r>
                        <a:rPr lang="en-US" dirty="0" err="1" smtClean="0"/>
                        <a:t>xPANX</a:t>
                      </a:r>
                      <a:r>
                        <a:rPr lang="en-US" baseline="0" dirty="0" smtClean="0"/>
                        <a:t> + CBM4 PAN rate constants)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PANjpl06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PAN and PANX rate constants from JPL 2006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xNTR-PANcbm4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xNTRrecycle</a:t>
                      </a:r>
                      <a:r>
                        <a:rPr lang="en-US" dirty="0" smtClean="0"/>
                        <a:t> + PANcbm4 (no NTR recycle and CBM4 PAN chem.)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xNTR-PANcbm4-xPANX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xNTRrecycle</a:t>
                      </a:r>
                      <a:r>
                        <a:rPr lang="en-US" baseline="0" dirty="0" smtClean="0"/>
                        <a:t> + PANcbm4 + </a:t>
                      </a:r>
                      <a:r>
                        <a:rPr lang="en-US" baseline="0" dirty="0" err="1" smtClean="0"/>
                        <a:t>xPANX</a:t>
                      </a:r>
                      <a:r>
                        <a:rPr lang="en-US" baseline="0" dirty="0" smtClean="0"/>
                        <a:t> (no NTR recycle, CBM4 PAN chemistry, and no PANX chemistry)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xPANX-xNTR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xPANX</a:t>
                      </a:r>
                      <a:r>
                        <a:rPr lang="en-US" dirty="0" smtClean="0"/>
                        <a:t> + </a:t>
                      </a:r>
                      <a:r>
                        <a:rPr lang="en-US" dirty="0" err="1" smtClean="0"/>
                        <a:t>xNTRrecycle</a:t>
                      </a:r>
                      <a:r>
                        <a:rPr lang="en-US" dirty="0" smtClean="0"/>
                        <a:t> (no PANX chem. and no NTR recycle)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noALDXemis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ALDX emissions</a:t>
                      </a:r>
                      <a:r>
                        <a:rPr lang="en-US" baseline="0" dirty="0" smtClean="0"/>
                        <a:t> and ALD2 emissions as in base CBM4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143000"/>
            <a:ext cx="7391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u="sng" dirty="0" smtClean="0"/>
              <a:t>Production</a:t>
            </a:r>
            <a:r>
              <a:rPr lang="en-US" sz="2400" dirty="0" smtClean="0"/>
              <a:t> –</a:t>
            </a:r>
          </a:p>
          <a:p>
            <a:pPr marL="342900" indent="-342900"/>
            <a:endParaRPr lang="en-US" sz="2400" dirty="0" smtClean="0"/>
          </a:p>
          <a:p>
            <a:pPr marL="342900" indent="-342900"/>
            <a:r>
              <a:rPr lang="en-US" sz="2400" i="1" dirty="0" smtClean="0"/>
              <a:t>	</a:t>
            </a:r>
            <a:r>
              <a:rPr lang="en-US" sz="2400" b="1" i="1" dirty="0" smtClean="0"/>
              <a:t>R55</a:t>
            </a:r>
            <a:r>
              <a:rPr lang="en-US" sz="2400" dirty="0" smtClean="0"/>
              <a:t>.  ROR  +  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	→	NTR</a:t>
            </a:r>
          </a:p>
          <a:p>
            <a:pPr marL="342900" indent="-342900"/>
            <a:r>
              <a:rPr lang="en-US" sz="2400" i="1" dirty="0" smtClean="0"/>
              <a:t>	</a:t>
            </a:r>
            <a:r>
              <a:rPr lang="en-US" sz="2400" b="1" i="1" dirty="0" smtClean="0"/>
              <a:t>R64</a:t>
            </a:r>
            <a:r>
              <a:rPr lang="en-US" sz="2400" dirty="0" smtClean="0"/>
              <a:t>.  TO2  +  NO	→ 	NTR</a:t>
            </a:r>
          </a:p>
          <a:p>
            <a:pPr marL="342900" indent="-342900"/>
            <a:r>
              <a:rPr lang="en-US" sz="2400" i="1" dirty="0" smtClean="0"/>
              <a:t>	</a:t>
            </a:r>
            <a:r>
              <a:rPr lang="en-US" sz="2400" b="1" i="1" dirty="0" smtClean="0"/>
              <a:t>R68</a:t>
            </a:r>
            <a:r>
              <a:rPr lang="en-US" sz="2400" dirty="0" smtClean="0"/>
              <a:t>.  CRO  +  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	→	NTR</a:t>
            </a:r>
          </a:p>
          <a:p>
            <a:pPr marL="342900" indent="-342900"/>
            <a:r>
              <a:rPr lang="en-US" sz="2400" i="1" dirty="0" smtClean="0"/>
              <a:t>	</a:t>
            </a:r>
            <a:r>
              <a:rPr lang="en-US" sz="2400" b="1" i="1" dirty="0" smtClean="0"/>
              <a:t>R78</a:t>
            </a:r>
            <a:r>
              <a:rPr lang="en-US" sz="2400" dirty="0" smtClean="0"/>
              <a:t>.  ISOP  +  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	→	… + 0.8 NTR  + …</a:t>
            </a:r>
          </a:p>
          <a:p>
            <a:pPr marL="342900" indent="-342900"/>
            <a:r>
              <a:rPr lang="en-US" sz="2400" i="1" dirty="0" smtClean="0"/>
              <a:t>	</a:t>
            </a:r>
            <a:r>
              <a:rPr lang="en-US" sz="2400" b="1" i="1" dirty="0" smtClean="0"/>
              <a:t>R81</a:t>
            </a:r>
            <a:r>
              <a:rPr lang="en-US" sz="2400" dirty="0" smtClean="0"/>
              <a:t>.  XO2N  +  NO	→	NTR</a:t>
            </a:r>
          </a:p>
          <a:p>
            <a:pPr marL="342900" indent="-342900"/>
            <a:r>
              <a:rPr lang="en-US" sz="2400" i="1" dirty="0" smtClean="0"/>
              <a:t>	</a:t>
            </a:r>
            <a:r>
              <a:rPr lang="en-US" sz="2400" b="1" i="1" dirty="0" smtClean="0"/>
              <a:t>R92</a:t>
            </a:r>
            <a:r>
              <a:rPr lang="en-US" sz="2400" dirty="0" smtClean="0"/>
              <a:t>.  ISPD  +  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	→	…  + 0.85 NTR  + …</a:t>
            </a:r>
          </a:p>
          <a:p>
            <a:pPr marL="342900" indent="-342900"/>
            <a:r>
              <a:rPr lang="en-US" sz="2400" i="1" dirty="0" smtClean="0"/>
              <a:t>	</a:t>
            </a:r>
            <a:r>
              <a:rPr lang="en-US" sz="2400" b="1" i="1" dirty="0" smtClean="0"/>
              <a:t>R94</a:t>
            </a:r>
            <a:r>
              <a:rPr lang="en-US" sz="2400" dirty="0" smtClean="0"/>
              <a:t>.  ISOP  +  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	→	…  + 0.8 NTR  + …</a:t>
            </a:r>
          </a:p>
          <a:p>
            <a:pPr marL="342900" indent="-342900"/>
            <a:endParaRPr lang="en-US" sz="2400" dirty="0" smtClean="0"/>
          </a:p>
          <a:p>
            <a:pPr marL="342900" indent="-342900"/>
            <a:r>
              <a:rPr lang="en-US" sz="2400" dirty="0" smtClean="0"/>
              <a:t>No chemical destruction of NTR in CBM4, </a:t>
            </a:r>
          </a:p>
          <a:p>
            <a:pPr marL="342900" indent="-342900"/>
            <a:r>
              <a:rPr lang="en-US" sz="2400" dirty="0" smtClean="0"/>
              <a:t>	thus NTR is an </a:t>
            </a:r>
            <a:r>
              <a:rPr lang="en-US" sz="2400" b="1" dirty="0" smtClean="0">
                <a:solidFill>
                  <a:srgbClr val="FF0000"/>
                </a:solidFill>
              </a:rPr>
              <a:t>irreversible sink </a:t>
            </a:r>
            <a:r>
              <a:rPr lang="en-US" sz="2400" dirty="0" smtClean="0"/>
              <a:t>for reactive nitrogen in CBM4.</a:t>
            </a:r>
          </a:p>
          <a:p>
            <a:pPr marL="342900" indent="-342900"/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524000" y="685800"/>
            <a:ext cx="6288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 Nitrate (NTR) Chemistry in CBM4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B646-E108-4A21-8F29-5872EA78325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990601"/>
            <a:ext cx="7086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000" u="sng" dirty="0" smtClean="0"/>
              <a:t>Production</a:t>
            </a:r>
            <a:r>
              <a:rPr lang="en-US" sz="2000" dirty="0" smtClean="0"/>
              <a:t> –</a:t>
            </a:r>
          </a:p>
          <a:p>
            <a:pPr marL="342900" indent="-342900"/>
            <a:r>
              <a:rPr lang="en-US" sz="2000" dirty="0" smtClean="0"/>
              <a:t>	</a:t>
            </a:r>
            <a:r>
              <a:rPr lang="en-US" sz="2000" b="1" dirty="0" smtClean="0"/>
              <a:t>R115</a:t>
            </a:r>
            <a:r>
              <a:rPr lang="en-US" sz="2000" dirty="0" smtClean="0"/>
              <a:t>.  ROR  +  NO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	→	NTR</a:t>
            </a:r>
          </a:p>
          <a:p>
            <a:pPr marL="342900" indent="-342900"/>
            <a:r>
              <a:rPr lang="en-US" sz="2000" dirty="0" smtClean="0"/>
              <a:t>	</a:t>
            </a:r>
            <a:r>
              <a:rPr lang="en-US" sz="2000" b="1" dirty="0" smtClean="0"/>
              <a:t>R129</a:t>
            </a:r>
            <a:r>
              <a:rPr lang="en-US" sz="2000" dirty="0" smtClean="0"/>
              <a:t>.  TO2  +  NO	→ 	… + 0.1 NTR  + …</a:t>
            </a:r>
          </a:p>
          <a:p>
            <a:pPr marL="342900" indent="-342900"/>
            <a:r>
              <a:rPr lang="en-US" sz="2000" dirty="0" smtClean="0"/>
              <a:t>	</a:t>
            </a:r>
            <a:r>
              <a:rPr lang="en-US" sz="2000" b="1" dirty="0" smtClean="0"/>
              <a:t>R133</a:t>
            </a:r>
            <a:r>
              <a:rPr lang="en-US" sz="2000" dirty="0" smtClean="0"/>
              <a:t>.  CRO  +  NO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	→	NTR</a:t>
            </a:r>
          </a:p>
          <a:p>
            <a:pPr marL="342900" indent="-342900"/>
            <a:r>
              <a:rPr lang="en-US" sz="2000" dirty="0" smtClean="0"/>
              <a:t>	</a:t>
            </a:r>
            <a:r>
              <a:rPr lang="en-US" sz="2000" b="1" dirty="0" smtClean="0"/>
              <a:t>R144</a:t>
            </a:r>
            <a:r>
              <a:rPr lang="en-US" sz="2000" dirty="0" smtClean="0"/>
              <a:t>.  ISOP  +  NO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	→	… + 0.8 NTR  + …</a:t>
            </a:r>
          </a:p>
          <a:p>
            <a:pPr marL="342900" indent="-342900"/>
            <a:r>
              <a:rPr lang="en-US" sz="2000" dirty="0" smtClean="0"/>
              <a:t>	</a:t>
            </a:r>
            <a:r>
              <a:rPr lang="en-US" sz="2000" b="1" dirty="0" smtClean="0"/>
              <a:t>R55</a:t>
            </a:r>
            <a:r>
              <a:rPr lang="en-US" sz="2000" dirty="0" smtClean="0"/>
              <a:t>.    XO2N  +  NO	→	NTR</a:t>
            </a:r>
          </a:p>
          <a:p>
            <a:pPr marL="342900" indent="-342900"/>
            <a:r>
              <a:rPr lang="en-US" sz="2000" dirty="0" smtClean="0"/>
              <a:t>	</a:t>
            </a:r>
            <a:r>
              <a:rPr lang="en-US" sz="2000" b="1" dirty="0" smtClean="0"/>
              <a:t>R147</a:t>
            </a:r>
            <a:r>
              <a:rPr lang="en-US" sz="2000" dirty="0" smtClean="0"/>
              <a:t>.  ISPD  +  NO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	→	…  + 0.85 NTR  + …</a:t>
            </a:r>
          </a:p>
          <a:p>
            <a:pPr marL="342900" indent="-342900"/>
            <a:r>
              <a:rPr lang="en-US" sz="2000" dirty="0" smtClean="0"/>
              <a:t>	</a:t>
            </a:r>
            <a:r>
              <a:rPr lang="en-US" sz="2000" b="1" dirty="0" smtClean="0"/>
              <a:t>R156</a:t>
            </a:r>
            <a:r>
              <a:rPr lang="en-US" sz="2000" dirty="0" smtClean="0"/>
              <a:t>.  ISOP  +  NO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	→	…  + 0.8 NTR  + …</a:t>
            </a:r>
          </a:p>
          <a:p>
            <a:pPr marL="342900" indent="-342900"/>
            <a:r>
              <a:rPr lang="en-US" sz="2000" dirty="0" smtClean="0"/>
              <a:t>	</a:t>
            </a:r>
            <a:r>
              <a:rPr lang="en-US" sz="2000" b="1" dirty="0" smtClean="0"/>
              <a:t>R152</a:t>
            </a:r>
            <a:r>
              <a:rPr lang="en-US" sz="2000" dirty="0" smtClean="0"/>
              <a:t>.  TERP  +  NO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	→	…  + 0.53 NTR  +  …</a:t>
            </a:r>
          </a:p>
          <a:p>
            <a:pPr marL="342900" indent="-342900"/>
            <a:endParaRPr lang="en-US" sz="2000" dirty="0" smtClean="0"/>
          </a:p>
          <a:p>
            <a:pPr marL="342900" indent="-342900"/>
            <a:r>
              <a:rPr lang="en-US" sz="2000" u="sng" dirty="0" smtClean="0"/>
              <a:t>Destruction</a:t>
            </a:r>
            <a:r>
              <a:rPr lang="en-US" sz="2000" dirty="0" smtClean="0"/>
              <a:t> –</a:t>
            </a:r>
          </a:p>
          <a:p>
            <a:pPr marL="342900" indent="-342900"/>
            <a:r>
              <a:rPr lang="en-US" sz="2000" dirty="0" smtClean="0"/>
              <a:t>	</a:t>
            </a:r>
            <a:r>
              <a:rPr lang="en-US" sz="2000" b="1" dirty="0" smtClean="0"/>
              <a:t>R61</a:t>
            </a:r>
            <a:r>
              <a:rPr lang="en-US" sz="2000" dirty="0" smtClean="0"/>
              <a:t>.  NTR  +  OH	→	HNO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+ …</a:t>
            </a:r>
          </a:p>
          <a:p>
            <a:pPr marL="342900" indent="-342900"/>
            <a:r>
              <a:rPr lang="en-US" sz="2000" dirty="0" smtClean="0"/>
              <a:t>	</a:t>
            </a:r>
            <a:r>
              <a:rPr lang="en-US" sz="2000" b="1" dirty="0" smtClean="0"/>
              <a:t>R62</a:t>
            </a:r>
            <a:r>
              <a:rPr lang="en-US" sz="2000" dirty="0" smtClean="0"/>
              <a:t>.  NTR  +  h</a:t>
            </a:r>
            <a:r>
              <a:rPr lang="el-GR" sz="2000" dirty="0" smtClean="0"/>
              <a:t>ν</a:t>
            </a:r>
            <a:r>
              <a:rPr lang="en-US" sz="2000" dirty="0" smtClean="0"/>
              <a:t>	→	NO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+ HO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+ …</a:t>
            </a:r>
          </a:p>
          <a:p>
            <a:pPr marL="342900" indent="-342900"/>
            <a:endParaRPr lang="en-US" sz="2000" dirty="0" smtClean="0"/>
          </a:p>
          <a:p>
            <a:pPr marL="342900" indent="-342900"/>
            <a:r>
              <a:rPr lang="en-US" sz="2000" dirty="0" smtClean="0"/>
              <a:t>Reactive N is recycled back into the gas phase via R61 &amp; R62.  NTR is an irreversible N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sink in CBM4, but is a reversible temporary reservoir of N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in CB05.</a:t>
            </a:r>
          </a:p>
          <a:p>
            <a:pPr marL="342900" indent="-342900"/>
            <a:r>
              <a:rPr lang="en-US" sz="2000" dirty="0" smtClean="0"/>
              <a:t>	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457200"/>
            <a:ext cx="6167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 Nitrate (NTR) Chemistry in CB05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B646-E108-4A21-8F29-5872EA78325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53200" y="4267200"/>
            <a:ext cx="18753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 smtClean="0"/>
              <a:t>xNTRrecycle</a:t>
            </a:r>
            <a:endParaRPr lang="en-US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cbm4-cb05_xNTR_u001.pdf"/>
          <p:cNvPicPr>
            <a:picLocks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15556" b="18889"/>
              <a:stretch>
                <a:fillRect/>
              </a:stretch>
            </p:blipFill>
          </mc:Choice>
          <mc:Fallback>
            <p:blipFill>
              <a:blip r:embed="rId3"/>
              <a:srcRect t="15556" b="18889"/>
              <a:stretch>
                <a:fillRect/>
              </a:stretch>
            </p:blipFill>
          </mc:Fallback>
        </mc:AlternateContent>
        <p:spPr>
          <a:xfrm>
            <a:off x="1143000" y="457200"/>
            <a:ext cx="68580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 descr="cbm4-cb05_xNTR_u002.pdf"/>
          <p:cNvPicPr>
            <a:picLocks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15556" b="18889"/>
              <a:stretch>
                <a:fillRect/>
              </a:stretch>
            </p:blipFill>
          </mc:Choice>
          <mc:Fallback>
            <p:blipFill>
              <a:blip r:embed="rId3"/>
              <a:srcRect t="15556" b="18889"/>
              <a:stretch>
                <a:fillRect/>
              </a:stretch>
            </p:blipFill>
          </mc:Fallback>
        </mc:AlternateContent>
        <p:spPr>
          <a:xfrm>
            <a:off x="1143000" y="457200"/>
            <a:ext cx="68580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1524000"/>
            <a:ext cx="8077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/>
              <a:t>	</a:t>
            </a:r>
            <a:r>
              <a:rPr lang="en-US" sz="2400" b="1" i="1" dirty="0" smtClean="0"/>
              <a:t>R51</a:t>
            </a:r>
            <a:r>
              <a:rPr lang="en-US" sz="2400" dirty="0" smtClean="0"/>
              <a:t>.  HO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</a:t>
            </a:r>
            <a:r>
              <a:rPr lang="en-US" sz="2400" dirty="0" err="1" smtClean="0"/>
              <a:t>hν</a:t>
            </a:r>
            <a:r>
              <a:rPr lang="en-US" sz="2400" dirty="0" smtClean="0"/>
              <a:t>	→	0.61 HO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+ 0.61 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				               0.39 OH + 0.39 NO</a:t>
            </a:r>
            <a:r>
              <a:rPr lang="en-US" sz="2400" baseline="-25000" dirty="0" smtClean="0"/>
              <a:t>3</a:t>
            </a:r>
          </a:p>
          <a:p>
            <a:pPr marL="342900" indent="-342900"/>
            <a:r>
              <a:rPr lang="en-US" sz="2400" i="1" dirty="0" smtClean="0"/>
              <a:t>	</a:t>
            </a:r>
            <a:r>
              <a:rPr lang="en-US" sz="2400" b="1" i="1" dirty="0" smtClean="0"/>
              <a:t>R52</a:t>
            </a:r>
            <a:r>
              <a:rPr lang="en-US" sz="2400" dirty="0" smtClean="0"/>
              <a:t>.  HNO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+ </a:t>
            </a:r>
            <a:r>
              <a:rPr lang="en-US" sz="2400" dirty="0" err="1" smtClean="0"/>
              <a:t>hν</a:t>
            </a:r>
            <a:r>
              <a:rPr lang="en-US" sz="2400" dirty="0" smtClean="0"/>
              <a:t>	→	OH + NO</a:t>
            </a:r>
            <a:r>
              <a:rPr lang="en-US" sz="2400" baseline="-25000" dirty="0" smtClean="0"/>
              <a:t>2</a:t>
            </a:r>
          </a:p>
          <a:p>
            <a:pPr marL="342900" indent="-342900"/>
            <a:r>
              <a:rPr lang="en-US" sz="2400" i="1" dirty="0" smtClean="0"/>
              <a:t>	</a:t>
            </a:r>
            <a:r>
              <a:rPr lang="en-US" sz="2400" b="1" i="1" dirty="0" smtClean="0"/>
              <a:t>R53</a:t>
            </a:r>
            <a:r>
              <a:rPr lang="en-US" sz="2400" dirty="0" smtClean="0"/>
              <a:t>. 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 + </a:t>
            </a:r>
            <a:r>
              <a:rPr lang="en-US" sz="2400" dirty="0" err="1" smtClean="0"/>
              <a:t>hν</a:t>
            </a:r>
            <a:r>
              <a:rPr lang="en-US" sz="2400" dirty="0" smtClean="0"/>
              <a:t>	→	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NO</a:t>
            </a:r>
            <a:r>
              <a:rPr lang="en-US" sz="2400" baseline="-25000" dirty="0" smtClean="0"/>
              <a:t>3</a:t>
            </a:r>
          </a:p>
          <a:p>
            <a:pPr marL="342900" indent="-342900"/>
            <a:endParaRPr lang="en-US" sz="2400" baseline="-25000" dirty="0" smtClean="0"/>
          </a:p>
          <a:p>
            <a:pPr marL="342900" indent="-342900"/>
            <a:endParaRPr lang="en-US" sz="2400" baseline="-25000" dirty="0" smtClean="0"/>
          </a:p>
          <a:p>
            <a:pPr marL="342900" indent="-342900"/>
            <a:r>
              <a:rPr lang="en-US" sz="2400" baseline="-25000" dirty="0" smtClean="0"/>
              <a:t>	</a:t>
            </a:r>
            <a:r>
              <a:rPr lang="en-US" sz="2400" dirty="0" smtClean="0"/>
              <a:t>CBM4 does not include these recycling pathways for </a:t>
            </a:r>
            <a:r>
              <a:rPr lang="en-US" sz="2400" dirty="0" err="1" smtClean="0"/>
              <a:t>NO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.</a:t>
            </a:r>
          </a:p>
          <a:p>
            <a:pPr marL="342900" indent="-342900"/>
            <a:endParaRPr lang="en-US" sz="2400" dirty="0" smtClean="0"/>
          </a:p>
          <a:p>
            <a:pPr marL="342900" indent="-342900"/>
            <a:r>
              <a:rPr lang="en-US" sz="2400" dirty="0" smtClean="0"/>
              <a:t>	</a:t>
            </a:r>
            <a:r>
              <a:rPr lang="en-US" sz="2400" b="1" dirty="0" smtClean="0"/>
              <a:t>NOTE:</a:t>
            </a:r>
            <a:r>
              <a:rPr lang="en-US" sz="2400" dirty="0" smtClean="0"/>
              <a:t> Removing these in the box model sensitivity test will likely overestimate the effect it will have on ozone in the full 3-D model because some HO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HNO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and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 will be removed via other processes (e.g., deposition and heterogeneous reactions).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7800" y="838200"/>
            <a:ext cx="6473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Inorganic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sz="28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Recycling Reactions in CB05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2743200"/>
            <a:ext cx="19808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 smtClean="0"/>
              <a:t>xiNOxrecycle</a:t>
            </a:r>
            <a:endParaRPr lang="en-US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cbm4-cb05_xiNOx_u001.pdf"/>
          <p:cNvPicPr>
            <a:picLocks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15556" b="18889"/>
              <a:stretch>
                <a:fillRect/>
              </a:stretch>
            </p:blipFill>
          </mc:Choice>
          <mc:Fallback>
            <p:blipFill>
              <a:blip r:embed="rId3"/>
              <a:srcRect t="15556" b="18889"/>
              <a:stretch>
                <a:fillRect/>
              </a:stretch>
            </p:blipFill>
          </mc:Fallback>
        </mc:AlternateContent>
        <p:spPr>
          <a:xfrm>
            <a:off x="1143000" y="457200"/>
            <a:ext cx="68580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 descr="cbm4-cb05_xiNOx_u003.pdf"/>
          <p:cNvPicPr>
            <a:picLocks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15556" b="18889"/>
              <a:stretch>
                <a:fillRect/>
              </a:stretch>
            </p:blipFill>
          </mc:Choice>
          <mc:Fallback>
            <p:blipFill>
              <a:blip r:embed="rId3"/>
              <a:srcRect t="15556" b="18889"/>
              <a:stretch>
                <a:fillRect/>
              </a:stretch>
            </p:blipFill>
          </mc:Fallback>
        </mc:AlternateContent>
        <p:spPr>
          <a:xfrm>
            <a:off x="1142999" y="457200"/>
            <a:ext cx="68580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838200"/>
            <a:ext cx="7762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NTR and Inorganic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sz="28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Recycling Reactions in CB05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9050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/>
              <a:t>	</a:t>
            </a:r>
            <a:r>
              <a:rPr lang="en-US" sz="2400" b="1" i="1" dirty="0" smtClean="0"/>
              <a:t>R51</a:t>
            </a:r>
            <a:r>
              <a:rPr lang="en-US" sz="2400" dirty="0" smtClean="0"/>
              <a:t>.  HO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</a:t>
            </a:r>
            <a:r>
              <a:rPr lang="en-US" sz="2400" dirty="0" err="1" smtClean="0"/>
              <a:t>hν</a:t>
            </a:r>
            <a:r>
              <a:rPr lang="en-US" sz="2400" dirty="0" smtClean="0"/>
              <a:t>	→	0.61 HO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+ 0.61 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				    0.39 OH + 0.39 NO</a:t>
            </a:r>
            <a:r>
              <a:rPr lang="en-US" sz="2400" baseline="-25000" dirty="0" smtClean="0"/>
              <a:t>3</a:t>
            </a:r>
          </a:p>
          <a:p>
            <a:pPr marL="342900" indent="-342900"/>
            <a:r>
              <a:rPr lang="en-US" sz="2400" i="1" dirty="0" smtClean="0"/>
              <a:t>	</a:t>
            </a:r>
            <a:r>
              <a:rPr lang="en-US" sz="2400" b="1" i="1" dirty="0" smtClean="0"/>
              <a:t>R52</a:t>
            </a:r>
            <a:r>
              <a:rPr lang="en-US" sz="2400" dirty="0" smtClean="0"/>
              <a:t>.  HNO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+ </a:t>
            </a:r>
            <a:r>
              <a:rPr lang="en-US" sz="2400" dirty="0" err="1" smtClean="0"/>
              <a:t>hν</a:t>
            </a:r>
            <a:r>
              <a:rPr lang="en-US" sz="2400" dirty="0" smtClean="0"/>
              <a:t>	→	OH + NO</a:t>
            </a:r>
            <a:r>
              <a:rPr lang="en-US" sz="2400" baseline="-25000" dirty="0" smtClean="0"/>
              <a:t>2</a:t>
            </a:r>
          </a:p>
          <a:p>
            <a:pPr marL="342900" indent="-342900"/>
            <a:r>
              <a:rPr lang="en-US" sz="2400" i="1" dirty="0" smtClean="0"/>
              <a:t>	</a:t>
            </a:r>
            <a:r>
              <a:rPr lang="en-US" sz="2400" b="1" i="1" dirty="0" smtClean="0"/>
              <a:t>R53</a:t>
            </a:r>
            <a:r>
              <a:rPr lang="en-US" sz="2400" dirty="0" smtClean="0"/>
              <a:t>. 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 + </a:t>
            </a:r>
            <a:r>
              <a:rPr lang="en-US" sz="2400" dirty="0" err="1" smtClean="0"/>
              <a:t>hν</a:t>
            </a:r>
            <a:r>
              <a:rPr lang="en-US" sz="2400" dirty="0" smtClean="0"/>
              <a:t>	→	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NO</a:t>
            </a:r>
            <a:r>
              <a:rPr lang="en-US" sz="2400" baseline="-25000" dirty="0" smtClean="0"/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0" y="3810000"/>
            <a:ext cx="617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i="1" dirty="0" smtClean="0"/>
              <a:t>R61</a:t>
            </a:r>
            <a:r>
              <a:rPr lang="en-US" sz="2400" i="1" dirty="0" smtClean="0"/>
              <a:t>.</a:t>
            </a:r>
            <a:r>
              <a:rPr lang="en-US" sz="2400" dirty="0" smtClean="0"/>
              <a:t>  NTR  +  OH	→	HNO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+ …</a:t>
            </a:r>
          </a:p>
          <a:p>
            <a:pPr marL="342900" indent="-342900"/>
            <a:r>
              <a:rPr lang="en-US" sz="2400" b="1" i="1" dirty="0" smtClean="0"/>
              <a:t>R62</a:t>
            </a:r>
            <a:r>
              <a:rPr lang="en-US" sz="2400" i="1" dirty="0" smtClean="0"/>
              <a:t>.</a:t>
            </a:r>
            <a:r>
              <a:rPr lang="en-US" sz="2400" dirty="0" smtClean="0"/>
              <a:t>  NTR  +  </a:t>
            </a:r>
            <a:r>
              <a:rPr lang="en-US" sz="2400" dirty="0" err="1" smtClean="0"/>
              <a:t>h</a:t>
            </a:r>
            <a:r>
              <a:rPr lang="el-GR" sz="2400" dirty="0" smtClean="0"/>
              <a:t>ν</a:t>
            </a:r>
            <a:r>
              <a:rPr lang="en-US" sz="2400" dirty="0" smtClean="0"/>
              <a:t>	→	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HO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5105400"/>
            <a:ext cx="22221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 smtClean="0"/>
              <a:t>xallNOxrecycle</a:t>
            </a:r>
            <a:endParaRPr lang="en-US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cbm4-cb05_xallNOx_u001.pdf"/>
          <p:cNvPicPr>
            <a:picLocks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15556" b="18889"/>
              <a:stretch>
                <a:fillRect/>
              </a:stretch>
            </p:blipFill>
          </mc:Choice>
          <mc:Fallback>
            <p:blipFill>
              <a:blip r:embed="rId3"/>
              <a:srcRect t="15556" b="18889"/>
              <a:stretch>
                <a:fillRect/>
              </a:stretch>
            </p:blipFill>
          </mc:Fallback>
        </mc:AlternateContent>
        <p:spPr>
          <a:xfrm>
            <a:off x="1142999" y="457200"/>
            <a:ext cx="68580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52400" y="1066800"/>
            <a:ext cx="4953000" cy="477053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Emissions</a:t>
            </a:r>
            <a:r>
              <a:rPr lang="en-US" sz="1600" dirty="0"/>
              <a:t>:</a:t>
            </a:r>
          </a:p>
          <a:p>
            <a:pPr>
              <a:buFontTx/>
              <a:buChar char="•"/>
            </a:pPr>
            <a:r>
              <a:rPr lang="en-US" sz="1600" dirty="0"/>
              <a:t> EPA CEM anthropogenic inventories</a:t>
            </a:r>
          </a:p>
          <a:p>
            <a:pPr>
              <a:buFontTx/>
              <a:buChar char="•"/>
            </a:pPr>
            <a:r>
              <a:rPr lang="en-US" sz="1600" dirty="0"/>
              <a:t> 2005 base year projected to current year w/ EGU</a:t>
            </a:r>
          </a:p>
          <a:p>
            <a:pPr>
              <a:buFontTx/>
              <a:buChar char="•"/>
            </a:pPr>
            <a:r>
              <a:rPr lang="en-US" sz="1600" dirty="0" smtClean="0"/>
              <a:t> BEIS </a:t>
            </a:r>
            <a:r>
              <a:rPr lang="en-US" sz="1600" dirty="0"/>
              <a:t>V3 Biogenic Emissions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0000FF"/>
                </a:solidFill>
              </a:rPr>
              <a:t>Met Model</a:t>
            </a:r>
            <a:r>
              <a:rPr lang="en-US" sz="1600" dirty="0"/>
              <a:t>: </a:t>
            </a:r>
          </a:p>
          <a:p>
            <a:pPr>
              <a:buFontTx/>
              <a:buChar char="•"/>
            </a:pPr>
            <a:r>
              <a:rPr lang="en-US" sz="1600" dirty="0"/>
              <a:t> North American Model (</a:t>
            </a:r>
            <a:r>
              <a:rPr lang="en-US" sz="1600" dirty="0" smtClean="0"/>
              <a:t>NAM</a:t>
            </a:r>
            <a:r>
              <a:rPr lang="en-US" sz="1600" dirty="0"/>
              <a:t>)</a:t>
            </a:r>
          </a:p>
          <a:p>
            <a:pPr>
              <a:buFontTx/>
              <a:buChar char="•"/>
            </a:pPr>
            <a:r>
              <a:rPr lang="en-US" sz="1600" dirty="0"/>
              <a:t> Non-hydrostatic Multi-scale Model (NMM)</a:t>
            </a:r>
          </a:p>
          <a:p>
            <a:pPr>
              <a:buFontTx/>
              <a:buChar char="•"/>
            </a:pPr>
            <a:r>
              <a:rPr lang="en-US" sz="1600" dirty="0" smtClean="0"/>
              <a:t> 12 </a:t>
            </a:r>
            <a:r>
              <a:rPr lang="en-US" sz="1600" dirty="0"/>
              <a:t>km</a:t>
            </a:r>
            <a:r>
              <a:rPr lang="en-US" sz="1600" dirty="0" smtClean="0"/>
              <a:t> </a:t>
            </a:r>
            <a:r>
              <a:rPr lang="en-US" sz="1600" dirty="0" err="1" smtClean="0"/>
              <a:t>x</a:t>
            </a:r>
            <a:r>
              <a:rPr lang="en-US" sz="1600" dirty="0" smtClean="0"/>
              <a:t> 60 </a:t>
            </a:r>
            <a:r>
              <a:rPr lang="en-US" sz="1600" dirty="0"/>
              <a:t>Levels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AQ Model:</a:t>
            </a:r>
            <a:r>
              <a:rPr lang="en-US" sz="1600" dirty="0"/>
              <a:t> </a:t>
            </a:r>
          </a:p>
          <a:p>
            <a:pPr>
              <a:buFontTx/>
              <a:buChar char="•"/>
            </a:pPr>
            <a:r>
              <a:rPr lang="en-US" sz="1600" dirty="0" smtClean="0"/>
              <a:t> USEPA </a:t>
            </a:r>
            <a:r>
              <a:rPr lang="en-US" sz="1600" dirty="0"/>
              <a:t>Community </a:t>
            </a:r>
            <a:r>
              <a:rPr lang="en-US" sz="1600" dirty="0" err="1" smtClean="0"/>
              <a:t>Multiscale</a:t>
            </a:r>
            <a:r>
              <a:rPr lang="en-US" sz="1600" dirty="0" smtClean="0"/>
              <a:t> Air Quality (CMAQ)</a:t>
            </a:r>
            <a:endParaRPr lang="en-US" sz="1600" dirty="0"/>
          </a:p>
          <a:p>
            <a:pPr lvl="1">
              <a:buFontTx/>
              <a:buChar char="•"/>
            </a:pPr>
            <a:r>
              <a:rPr lang="en-US" sz="1600" dirty="0"/>
              <a:t>CMAQ </a:t>
            </a:r>
            <a:r>
              <a:rPr lang="en-US" sz="1600" dirty="0" smtClean="0"/>
              <a:t>v4.6</a:t>
            </a:r>
            <a:r>
              <a:rPr lang="en-US" sz="1600" dirty="0"/>
              <a:t>: 12 km/L22 CONUS Domain</a:t>
            </a:r>
          </a:p>
          <a:p>
            <a:pPr lvl="1">
              <a:buFontTx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Operational: CBMIV </a:t>
            </a:r>
            <a:r>
              <a:rPr lang="en-US" sz="1600" dirty="0">
                <a:solidFill>
                  <a:srgbClr val="FF0000"/>
                </a:solidFill>
              </a:rPr>
              <a:t>gas-phase</a:t>
            </a:r>
          </a:p>
          <a:p>
            <a:pPr lvl="1">
              <a:buFontTx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Experimental/Developmental: </a:t>
            </a:r>
            <a:r>
              <a:rPr lang="en-US" sz="1600" dirty="0">
                <a:solidFill>
                  <a:srgbClr val="FF0000"/>
                </a:solidFill>
              </a:rPr>
              <a:t>CB05/ </a:t>
            </a:r>
            <a:r>
              <a:rPr lang="en-US" sz="1600" dirty="0" smtClean="0">
                <a:solidFill>
                  <a:srgbClr val="FF0000"/>
                </a:solidFill>
              </a:rPr>
              <a:t>AERO-4 PM</a:t>
            </a:r>
            <a:endParaRPr lang="en-US" sz="1600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n-US" sz="1600" dirty="0" smtClean="0"/>
              <a:t> Output </a:t>
            </a:r>
            <a:r>
              <a:rPr lang="en-US" sz="1600" dirty="0"/>
              <a:t>available on </a:t>
            </a:r>
            <a:r>
              <a:rPr lang="en-US" sz="1600" dirty="0" smtClean="0"/>
              <a:t>National Weather Service Air      Quality Forecast Guidance website </a:t>
            </a:r>
            <a:r>
              <a:rPr lang="en-US" sz="1200" dirty="0" smtClean="0"/>
              <a:t>(http://www.weather.gov/aq)</a:t>
            </a:r>
            <a:endParaRPr lang="en-US" sz="1200" dirty="0"/>
          </a:p>
          <a:p>
            <a:pPr lvl="1">
              <a:buFontTx/>
              <a:buChar char="•"/>
            </a:pPr>
            <a:r>
              <a:rPr lang="en-US" sz="1600" dirty="0" smtClean="0"/>
              <a:t> 48 hour 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</a:t>
            </a:r>
            <a:r>
              <a:rPr lang="en-US" sz="1600" dirty="0"/>
              <a:t>forecasts from 06/12 UTC </a:t>
            </a:r>
            <a:r>
              <a:rPr lang="en-US" sz="1600" dirty="0" smtClean="0"/>
              <a:t>Cycles</a:t>
            </a:r>
          </a:p>
          <a:p>
            <a:pPr lvl="1">
              <a:buFontTx/>
              <a:buChar char="•"/>
            </a:pPr>
            <a:r>
              <a:rPr lang="en-US" sz="1600" dirty="0" smtClean="0"/>
              <a:t> PM</a:t>
            </a:r>
            <a:r>
              <a:rPr lang="en-US" sz="1600" baseline="-25000" dirty="0" smtClean="0"/>
              <a:t>2.5</a:t>
            </a:r>
            <a:r>
              <a:rPr lang="en-US" sz="1600" dirty="0" smtClean="0"/>
              <a:t> forecasts to be operational in FY2015</a:t>
            </a:r>
            <a:endParaRPr lang="en-US" sz="1600" dirty="0"/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7818438" y="3417888"/>
            <a:ext cx="66675" cy="2190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30" name="Picture 10" descr="Ozone0112_con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038600"/>
            <a:ext cx="32766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258055" y="914400"/>
            <a:ext cx="3885945" cy="2957606"/>
            <a:chOff x="430" y="504"/>
            <a:chExt cx="5242" cy="3365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430" y="504"/>
              <a:ext cx="5242" cy="3365"/>
              <a:chOff x="440" y="534"/>
              <a:chExt cx="5242" cy="3365"/>
            </a:xfrm>
          </p:grpSpPr>
          <p:grpSp>
            <p:nvGrpSpPr>
              <p:cNvPr id="4" name="Group 14"/>
              <p:cNvGrpSpPr>
                <a:grpSpLocks/>
              </p:cNvGrpSpPr>
              <p:nvPr/>
            </p:nvGrpSpPr>
            <p:grpSpPr bwMode="auto">
              <a:xfrm>
                <a:off x="440" y="534"/>
                <a:ext cx="4889" cy="2814"/>
                <a:chOff x="440" y="534"/>
                <a:chExt cx="4889" cy="2814"/>
              </a:xfrm>
            </p:grpSpPr>
            <p:sp>
              <p:nvSpPr>
                <p:cNvPr id="5152" name="Rectangle 15"/>
                <p:cNvSpPr>
                  <a:spLocks noChangeArrowheads="1"/>
                </p:cNvSpPr>
                <p:nvPr/>
              </p:nvSpPr>
              <p:spPr bwMode="auto">
                <a:xfrm>
                  <a:off x="440" y="534"/>
                  <a:ext cx="4626" cy="2814"/>
                </a:xfrm>
                <a:prstGeom prst="rect">
                  <a:avLst/>
                </a:prstGeom>
                <a:solidFill>
                  <a:srgbClr val="C4BBA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3" name="Line 16"/>
                <p:cNvSpPr>
                  <a:spLocks noChangeShapeType="1"/>
                </p:cNvSpPr>
                <p:nvPr/>
              </p:nvSpPr>
              <p:spPr bwMode="auto">
                <a:xfrm>
                  <a:off x="5041" y="619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39" name="Line 17"/>
              <p:cNvSpPr>
                <a:spLocks noChangeShapeType="1"/>
              </p:cNvSpPr>
              <p:nvPr/>
            </p:nvSpPr>
            <p:spPr bwMode="auto">
              <a:xfrm>
                <a:off x="467" y="3728"/>
                <a:ext cx="454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lg" len="lg"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0" name="Text Box 18"/>
              <p:cNvSpPr txBox="1">
                <a:spLocks noChangeArrowheads="1"/>
              </p:cNvSpPr>
              <p:nvPr/>
            </p:nvSpPr>
            <p:spPr bwMode="auto">
              <a:xfrm>
                <a:off x="2393" y="3482"/>
                <a:ext cx="1741" cy="41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Arial Narrow" pitchFamily="34" charset="0"/>
                  </a:rPr>
                  <a:t>442 grid cells</a:t>
                </a:r>
              </a:p>
            </p:txBody>
          </p:sp>
          <p:sp>
            <p:nvSpPr>
              <p:cNvPr id="5141" name="Line 19"/>
              <p:cNvSpPr>
                <a:spLocks noChangeShapeType="1"/>
              </p:cNvSpPr>
              <p:nvPr/>
            </p:nvSpPr>
            <p:spPr bwMode="auto">
              <a:xfrm>
                <a:off x="481" y="3314"/>
                <a:ext cx="0" cy="5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" name="Line 20"/>
              <p:cNvSpPr>
                <a:spLocks noChangeShapeType="1"/>
              </p:cNvSpPr>
              <p:nvPr/>
            </p:nvSpPr>
            <p:spPr bwMode="auto">
              <a:xfrm rot="5400000">
                <a:off x="3868" y="2008"/>
                <a:ext cx="260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triangle" w="lg" len="lg"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3" name="Text Box 21"/>
              <p:cNvSpPr txBox="1">
                <a:spLocks noChangeArrowheads="1"/>
              </p:cNvSpPr>
              <p:nvPr/>
            </p:nvSpPr>
            <p:spPr bwMode="auto">
              <a:xfrm rot="5400000">
                <a:off x="4701" y="1715"/>
                <a:ext cx="1468" cy="494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Arial Narrow" pitchFamily="34" charset="0"/>
                  </a:rPr>
                  <a:t>268 grid cells</a:t>
                </a:r>
              </a:p>
            </p:txBody>
          </p:sp>
          <p:pic>
            <p:nvPicPr>
              <p:cNvPr id="5144" name="Picture 22" descr="aqf5x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80" y="576"/>
                <a:ext cx="4552" cy="274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grpSp>
            <p:nvGrpSpPr>
              <p:cNvPr id="5" name="Group 23"/>
              <p:cNvGrpSpPr>
                <a:grpSpLocks/>
              </p:cNvGrpSpPr>
              <p:nvPr/>
            </p:nvGrpSpPr>
            <p:grpSpPr bwMode="auto">
              <a:xfrm>
                <a:off x="2907" y="766"/>
                <a:ext cx="2011" cy="1778"/>
                <a:chOff x="2907" y="766"/>
                <a:chExt cx="2011" cy="1778"/>
              </a:xfrm>
            </p:grpSpPr>
            <p:sp>
              <p:nvSpPr>
                <p:cNvPr id="5148" name="Freeform 24"/>
                <p:cNvSpPr>
                  <a:spLocks/>
                </p:cNvSpPr>
                <p:nvPr/>
              </p:nvSpPr>
              <p:spPr bwMode="auto">
                <a:xfrm>
                  <a:off x="3206" y="2126"/>
                  <a:ext cx="1712" cy="418"/>
                </a:xfrm>
                <a:custGeom>
                  <a:avLst/>
                  <a:gdLst>
                    <a:gd name="T0" fmla="*/ 0 w 1712"/>
                    <a:gd name="T1" fmla="*/ 418 h 418"/>
                    <a:gd name="T2" fmla="*/ 304 w 1712"/>
                    <a:gd name="T3" fmla="*/ 375 h 418"/>
                    <a:gd name="T4" fmla="*/ 548 w 1712"/>
                    <a:gd name="T5" fmla="*/ 334 h 418"/>
                    <a:gd name="T6" fmla="*/ 840 w 1712"/>
                    <a:gd name="T7" fmla="*/ 273 h 418"/>
                    <a:gd name="T8" fmla="*/ 1458 w 1712"/>
                    <a:gd name="T9" fmla="*/ 96 h 418"/>
                    <a:gd name="T10" fmla="*/ 1712 w 1712"/>
                    <a:gd name="T11" fmla="*/ 0 h 4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12"/>
                    <a:gd name="T19" fmla="*/ 0 h 418"/>
                    <a:gd name="T20" fmla="*/ 1712 w 1712"/>
                    <a:gd name="T21" fmla="*/ 418 h 41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12" h="418">
                      <a:moveTo>
                        <a:pt x="0" y="418"/>
                      </a:moveTo>
                      <a:cubicBezTo>
                        <a:pt x="51" y="411"/>
                        <a:pt x="213" y="389"/>
                        <a:pt x="304" y="375"/>
                      </a:cubicBezTo>
                      <a:cubicBezTo>
                        <a:pt x="395" y="361"/>
                        <a:pt x="459" y="351"/>
                        <a:pt x="548" y="334"/>
                      </a:cubicBezTo>
                      <a:cubicBezTo>
                        <a:pt x="637" y="317"/>
                        <a:pt x="688" y="313"/>
                        <a:pt x="840" y="273"/>
                      </a:cubicBezTo>
                      <a:cubicBezTo>
                        <a:pt x="992" y="233"/>
                        <a:pt x="1313" y="142"/>
                        <a:pt x="1458" y="96"/>
                      </a:cubicBezTo>
                      <a:cubicBezTo>
                        <a:pt x="1603" y="50"/>
                        <a:pt x="1659" y="20"/>
                        <a:pt x="1712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9" name="Freeform 25"/>
                <p:cNvSpPr>
                  <a:spLocks/>
                </p:cNvSpPr>
                <p:nvPr/>
              </p:nvSpPr>
              <p:spPr bwMode="auto">
                <a:xfrm>
                  <a:off x="2907" y="766"/>
                  <a:ext cx="1640" cy="318"/>
                </a:xfrm>
                <a:custGeom>
                  <a:avLst/>
                  <a:gdLst>
                    <a:gd name="T0" fmla="*/ 0 w 1640"/>
                    <a:gd name="T1" fmla="*/ 318 h 318"/>
                    <a:gd name="T2" fmla="*/ 190 w 1640"/>
                    <a:gd name="T3" fmla="*/ 304 h 318"/>
                    <a:gd name="T4" fmla="*/ 427 w 1640"/>
                    <a:gd name="T5" fmla="*/ 264 h 318"/>
                    <a:gd name="T6" fmla="*/ 942 w 1640"/>
                    <a:gd name="T7" fmla="*/ 176 h 318"/>
                    <a:gd name="T8" fmla="*/ 1518 w 1640"/>
                    <a:gd name="T9" fmla="*/ 40 h 318"/>
                    <a:gd name="T10" fmla="*/ 1640 w 1640"/>
                    <a:gd name="T11" fmla="*/ 0 h 3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40"/>
                    <a:gd name="T19" fmla="*/ 0 h 318"/>
                    <a:gd name="T20" fmla="*/ 1640 w 1640"/>
                    <a:gd name="T21" fmla="*/ 318 h 31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40" h="318">
                      <a:moveTo>
                        <a:pt x="0" y="318"/>
                      </a:moveTo>
                      <a:cubicBezTo>
                        <a:pt x="59" y="315"/>
                        <a:pt x="119" y="313"/>
                        <a:pt x="190" y="304"/>
                      </a:cubicBezTo>
                      <a:cubicBezTo>
                        <a:pt x="261" y="295"/>
                        <a:pt x="302" y="285"/>
                        <a:pt x="427" y="264"/>
                      </a:cubicBezTo>
                      <a:cubicBezTo>
                        <a:pt x="552" y="243"/>
                        <a:pt x="760" y="213"/>
                        <a:pt x="942" y="176"/>
                      </a:cubicBezTo>
                      <a:cubicBezTo>
                        <a:pt x="1124" y="139"/>
                        <a:pt x="1402" y="69"/>
                        <a:pt x="1518" y="40"/>
                      </a:cubicBezTo>
                      <a:cubicBezTo>
                        <a:pt x="1634" y="11"/>
                        <a:pt x="1615" y="8"/>
                        <a:pt x="164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0" name="Line 26"/>
                <p:cNvSpPr>
                  <a:spLocks noChangeShapeType="1"/>
                </p:cNvSpPr>
                <p:nvPr/>
              </p:nvSpPr>
              <p:spPr bwMode="auto">
                <a:xfrm>
                  <a:off x="2907" y="1083"/>
                  <a:ext cx="298" cy="1458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1" name="Line 27"/>
                <p:cNvSpPr>
                  <a:spLocks noChangeShapeType="1"/>
                </p:cNvSpPr>
                <p:nvPr/>
              </p:nvSpPr>
              <p:spPr bwMode="auto">
                <a:xfrm>
                  <a:off x="4547" y="766"/>
                  <a:ext cx="368" cy="1358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46" name="Text Box 28"/>
              <p:cNvSpPr txBox="1">
                <a:spLocks noChangeArrowheads="1"/>
              </p:cNvSpPr>
              <p:nvPr/>
            </p:nvSpPr>
            <p:spPr bwMode="auto">
              <a:xfrm>
                <a:off x="442" y="2519"/>
                <a:ext cx="1979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457200" indent="-457200"/>
                <a:endParaRPr lang="en-US">
                  <a:latin typeface="Arial Narrow" pitchFamily="34" charset="0"/>
                </a:endParaRPr>
              </a:p>
            </p:txBody>
          </p:sp>
        </p:grpSp>
        <p:sp>
          <p:nvSpPr>
            <p:cNvPr id="5137" name="Rectangle 30"/>
            <p:cNvSpPr>
              <a:spLocks noChangeArrowheads="1"/>
            </p:cNvSpPr>
            <p:nvPr/>
          </p:nvSpPr>
          <p:spPr bwMode="auto">
            <a:xfrm>
              <a:off x="2257" y="622"/>
              <a:ext cx="2765" cy="2687"/>
            </a:xfrm>
            <a:prstGeom prst="rect">
              <a:avLst/>
            </a:prstGeom>
            <a:noFill/>
            <a:ln w="19050" cap="rnd">
              <a:solidFill>
                <a:schemeClr val="bg2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3" name="Text Box 31"/>
          <p:cNvSpPr txBox="1">
            <a:spLocks noChangeArrowheads="1"/>
          </p:cNvSpPr>
          <p:nvPr/>
        </p:nvSpPr>
        <p:spPr bwMode="auto">
          <a:xfrm>
            <a:off x="5562600" y="12954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1200">
                <a:latin typeface="Arial Narrow" pitchFamily="34" charset="0"/>
              </a:rPr>
              <a:t>CONUS “5x” Domain</a:t>
            </a: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685800" y="304800"/>
            <a:ext cx="7753350" cy="53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National Air Quality Forecast Capability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 descr="cbm4-cb05_xallNOx_u003.pdf"/>
          <p:cNvPicPr>
            <a:picLocks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15556" b="18889"/>
              <a:stretch>
                <a:fillRect/>
              </a:stretch>
            </p:blipFill>
          </mc:Choice>
          <mc:Fallback>
            <p:blipFill>
              <a:blip r:embed="rId3"/>
              <a:srcRect t="15556" b="18889"/>
              <a:stretch>
                <a:fillRect/>
              </a:stretch>
            </p:blipFill>
          </mc:Fallback>
        </mc:AlternateContent>
        <p:spPr>
          <a:xfrm>
            <a:off x="1143000" y="457200"/>
            <a:ext cx="68580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1200" y="914400"/>
            <a:ext cx="2743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With NTR recycling reactions removed from CB05, differences in 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between CB05 and CBM4 are substantially reduced (accounting for</a:t>
            </a:r>
            <a:r>
              <a:rPr lang="en-US" sz="2800" dirty="0" smtClean="0"/>
              <a:t> </a:t>
            </a:r>
            <a:r>
              <a:rPr lang="en-US" sz="2800" dirty="0" smtClean="0"/>
              <a:t>40-</a:t>
            </a:r>
            <a:r>
              <a:rPr lang="en-US" sz="2800" dirty="0" smtClean="0"/>
              <a:t>50</a:t>
            </a:r>
            <a:r>
              <a:rPr lang="en-US" sz="2800" dirty="0" smtClean="0"/>
              <a:t>% of ∆O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).</a:t>
            </a:r>
            <a:endParaRPr lang="en-US" sz="2800" dirty="0"/>
          </a:p>
        </p:txBody>
      </p:sp>
      <p:pic>
        <p:nvPicPr>
          <p:cNvPr id="6" name="Picture 5" descr="DeltaO3 CB05CBIV 2007Aug15v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1000" y="152399"/>
            <a:ext cx="6248400" cy="4882975"/>
          </a:xfrm>
          <a:prstGeom prst="rect">
            <a:avLst/>
          </a:prstGeom>
        </p:spPr>
      </p:pic>
      <p:pic>
        <p:nvPicPr>
          <p:cNvPr id="5" name="Picture 4" descr="DeltaO3 CB05xNTRCBIV 2007Aug15v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81000" y="3429000"/>
            <a:ext cx="6240497" cy="4876799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B646-E108-4A21-8F29-5872EA78325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5400" y="152400"/>
            <a:ext cx="21210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CB05 – CBM4 Ozone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3429000"/>
            <a:ext cx="2895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CB05-xNTR – CBM4 Ozone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371600"/>
            <a:ext cx="79248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Box model sensitivity tests indicate that the primary causes of higher ozone biases from CB05 simulations are the additional </a:t>
            </a:r>
            <a:r>
              <a:rPr lang="en-US" sz="2000" i="1" dirty="0" err="1" smtClean="0"/>
              <a:t>NO</a:t>
            </a:r>
            <a:r>
              <a:rPr lang="en-US" sz="2000" i="1" baseline="-25000" dirty="0" err="1" smtClean="0"/>
              <a:t>x</a:t>
            </a:r>
            <a:r>
              <a:rPr lang="en-US" sz="2000" i="1" dirty="0" smtClean="0"/>
              <a:t> recycling pathways that were added to better represent the fate of </a:t>
            </a:r>
            <a:r>
              <a:rPr lang="en-US" sz="2000" i="1" dirty="0" err="1" smtClean="0"/>
              <a:t>NO</a:t>
            </a:r>
            <a:r>
              <a:rPr lang="en-US" sz="2000" i="1" baseline="-25000" dirty="0" err="1" smtClean="0"/>
              <a:t>x</a:t>
            </a:r>
            <a:r>
              <a:rPr lang="en-US" sz="2000" i="1" dirty="0" smtClean="0"/>
              <a:t> over multi-day timescales.  This has resulted in a larger “effective” </a:t>
            </a:r>
            <a:r>
              <a:rPr lang="en-US" sz="2000" i="1" dirty="0" err="1" smtClean="0"/>
              <a:t>NO</a:t>
            </a:r>
            <a:r>
              <a:rPr lang="en-US" sz="2000" i="1" baseline="-25000" dirty="0" err="1" smtClean="0"/>
              <a:t>x</a:t>
            </a:r>
            <a:r>
              <a:rPr lang="en-US" sz="2000" i="1" dirty="0" smtClean="0"/>
              <a:t> level in the model (even with the same </a:t>
            </a:r>
            <a:r>
              <a:rPr lang="en-US" sz="2000" i="1" dirty="0" err="1" smtClean="0"/>
              <a:t>NO</a:t>
            </a:r>
            <a:r>
              <a:rPr lang="en-US" sz="2000" i="1" baseline="-25000" dirty="0" err="1" smtClean="0"/>
              <a:t>x</a:t>
            </a:r>
            <a:r>
              <a:rPr lang="en-US" sz="2000" i="1" dirty="0" smtClean="0"/>
              <a:t> emissions), which results in more O</a:t>
            </a:r>
            <a:r>
              <a:rPr lang="en-US" sz="2000" i="1" baseline="-25000" dirty="0" smtClean="0"/>
              <a:t>3</a:t>
            </a:r>
            <a:r>
              <a:rPr lang="en-US" sz="2000" i="1" dirty="0" smtClean="0"/>
              <a:t> production.</a:t>
            </a:r>
          </a:p>
          <a:p>
            <a:endParaRPr lang="en-US" sz="2000" dirty="0" smtClean="0"/>
          </a:p>
          <a:p>
            <a:pPr algn="ctr"/>
            <a:r>
              <a:rPr lang="en-US" sz="28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Next Steps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Full-model sensitivity tests are underway to confirm the results of the box model simulations (results so far do confirm).</a:t>
            </a:r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Future work will investigate individual chemical formation pathways of organic nitrates, compare predicted organic nitrate concentrations with available measurements, review all reactive N deposition parameters, and systematically re-evaluate </a:t>
            </a:r>
            <a:r>
              <a:rPr lang="en-US" sz="2000" dirty="0" err="1" smtClean="0"/>
              <a:t>NO</a:t>
            </a:r>
            <a:r>
              <a:rPr lang="en-US" sz="2000" baseline="-25000" dirty="0" err="1" smtClean="0"/>
              <a:t>x</a:t>
            </a:r>
            <a:r>
              <a:rPr lang="en-US" sz="2000" dirty="0" smtClean="0"/>
              <a:t> emission sources.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57600" y="762000"/>
            <a:ext cx="1808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 descr="MB_CONUS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089" y="1143000"/>
            <a:ext cx="8961822" cy="5181600"/>
          </a:xfrm>
          <a:prstGeom prst="rect">
            <a:avLst/>
          </a:prstGeom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143000" y="533400"/>
            <a:ext cx="670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CB05 Ozone &gt; CBM4 Ozone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5906294" y="3695700"/>
            <a:ext cx="1142206" cy="794"/>
          </a:xfrm>
          <a:prstGeom prst="straightConnector1">
            <a:avLst/>
          </a:prstGeom>
          <a:ln w="349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4686697" y="3314303"/>
            <a:ext cx="533400" cy="794"/>
          </a:xfrm>
          <a:prstGeom prst="straightConnector1">
            <a:avLst/>
          </a:prstGeom>
          <a:ln w="349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43400" y="1143000"/>
            <a:ext cx="45720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u="sng" dirty="0" smtClean="0"/>
              <a:t>Mechanism differences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ym typeface="Wingdings" pitchFamily="2" charset="2"/>
              </a:rPr>
              <a:t> Reactions responsible for ozone production?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ym typeface="Wingdings" pitchFamily="2" charset="2"/>
              </a:rPr>
              <a:t> Differences in speciation?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10200" y="4419600"/>
            <a:ext cx="3429000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u="sng" dirty="0" smtClean="0"/>
              <a:t>Systemic differences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ym typeface="Wingdings" pitchFamily="2" charset="2"/>
              </a:rPr>
              <a:t> Precursor emissions?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ym typeface="Wingdings" pitchFamily="2" charset="2"/>
              </a:rPr>
              <a:t> Meteorological parameters?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sym typeface="Wingdings" pitchFamily="2" charset="2"/>
              </a:rPr>
              <a:t> Some process common to both CB05 and CBM4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4648200" y="2362200"/>
            <a:ext cx="838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6400800" y="39624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24200" y="1600200"/>
            <a:ext cx="914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CBM4</a:t>
            </a:r>
          </a:p>
          <a:p>
            <a:r>
              <a:rPr lang="en-US" sz="2000" b="1" dirty="0" smtClean="0"/>
              <a:t>CB05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419600" y="632460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2009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1676400"/>
            <a:ext cx="79248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/>
              <a:t>G. </a:t>
            </a:r>
            <a:r>
              <a:rPr lang="en-US" sz="1800" dirty="0" err="1" smtClean="0"/>
              <a:t>Yarwood</a:t>
            </a:r>
            <a:r>
              <a:rPr lang="en-US" sz="1800" dirty="0" smtClean="0"/>
              <a:t>, S. </a:t>
            </a:r>
            <a:r>
              <a:rPr lang="en-US" sz="1800" dirty="0" err="1" smtClean="0"/>
              <a:t>Rao</a:t>
            </a:r>
            <a:r>
              <a:rPr lang="en-US" sz="1800" dirty="0" smtClean="0"/>
              <a:t>, M. </a:t>
            </a:r>
            <a:r>
              <a:rPr lang="en-US" sz="1800" dirty="0" err="1" smtClean="0"/>
              <a:t>Yocke</a:t>
            </a:r>
            <a:r>
              <a:rPr lang="en-US" sz="1800" dirty="0" smtClean="0"/>
              <a:t>, and G. Whitten, </a:t>
            </a:r>
            <a:r>
              <a:rPr lang="en-US" i="1" dirty="0" smtClean="0"/>
              <a:t>Updates to the Carbon Bond Chemical Mechanism: CB05</a:t>
            </a:r>
            <a:r>
              <a:rPr lang="en-US" dirty="0" smtClean="0"/>
              <a:t>, Final Report to U.S. EPA, December 8, 2005.</a:t>
            </a:r>
          </a:p>
          <a:p>
            <a:endParaRPr lang="en-US" sz="1800" u="sng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Incorporates current (as of 2005) kinetic and photolysis data.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Extends the CB mechanism to better support PM modeling needs such as SOA formation.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Adds extra species and reactions to treat additional VOCs for air toxics study.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Includes effect of reactive chlorine emissions in VOC degradation and oxidant chemistry.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14400" y="3810000"/>
            <a:ext cx="7467600" cy="2133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/>
              <a:t>• Explicit </a:t>
            </a:r>
            <a:r>
              <a:rPr lang="en-US" sz="1800" dirty="0" err="1" smtClean="0"/>
              <a:t>methylperoxy</a:t>
            </a:r>
            <a:r>
              <a:rPr lang="en-US" sz="1800" dirty="0" smtClean="0"/>
              <a:t> radical, methyl </a:t>
            </a:r>
            <a:r>
              <a:rPr lang="en-US" sz="1800" dirty="0" err="1" smtClean="0"/>
              <a:t>hydroperoxide</a:t>
            </a:r>
            <a:r>
              <a:rPr lang="en-US" sz="1800" dirty="0" smtClean="0"/>
              <a:t> and formic acid.</a:t>
            </a:r>
          </a:p>
          <a:p>
            <a:r>
              <a:rPr lang="en-US" sz="1800" dirty="0" smtClean="0"/>
              <a:t>• Lumped higher organic peroxides, organic acids and </a:t>
            </a:r>
            <a:r>
              <a:rPr lang="en-US" sz="1800" dirty="0" err="1" smtClean="0"/>
              <a:t>peracids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• Higher </a:t>
            </a:r>
            <a:r>
              <a:rPr lang="en-US" sz="1800" dirty="0" err="1" smtClean="0"/>
              <a:t>aldehyde</a:t>
            </a:r>
            <a:r>
              <a:rPr lang="en-US" sz="1800" dirty="0" smtClean="0"/>
              <a:t> species ALDX making ALD2 explicitly acetaldehyde.</a:t>
            </a:r>
          </a:p>
          <a:p>
            <a:r>
              <a:rPr lang="en-US" sz="1800" dirty="0" smtClean="0"/>
              <a:t>• Recycling of </a:t>
            </a:r>
            <a:r>
              <a:rPr lang="en-US" sz="1800" dirty="0" err="1" smtClean="0"/>
              <a:t>NO</a:t>
            </a:r>
            <a:r>
              <a:rPr lang="en-US" sz="1800" baseline="-25000" dirty="0" err="1" smtClean="0"/>
              <a:t>y</a:t>
            </a:r>
            <a:r>
              <a:rPr lang="en-US" sz="1800" dirty="0" smtClean="0"/>
              <a:t> from organic nitrates.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dirty="0" smtClean="0"/>
              <a:t>Additional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recycling from HNO</a:t>
            </a:r>
            <a:r>
              <a:rPr lang="en-US" baseline="-25000" dirty="0" smtClean="0"/>
              <a:t>3</a:t>
            </a:r>
            <a:r>
              <a:rPr lang="en-US" dirty="0" smtClean="0"/>
              <a:t>, 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5</a:t>
            </a:r>
            <a:r>
              <a:rPr lang="en-US" dirty="0" smtClean="0"/>
              <a:t> and HO</a:t>
            </a:r>
            <a:r>
              <a:rPr lang="en-US" baseline="-25000" dirty="0" smtClean="0"/>
              <a:t>2</a:t>
            </a:r>
            <a:r>
              <a:rPr lang="en-US" dirty="0" smtClean="0"/>
              <a:t>NO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  <a:endParaRPr lang="en-US" sz="1800" dirty="0" smtClean="0"/>
          </a:p>
          <a:p>
            <a:r>
              <a:rPr lang="en-US" dirty="0" smtClean="0"/>
              <a:t>• Higher </a:t>
            </a:r>
            <a:r>
              <a:rPr lang="en-US" sz="1800" dirty="0" err="1" smtClean="0"/>
              <a:t>peroxyacyl</a:t>
            </a:r>
            <a:r>
              <a:rPr lang="en-US" sz="1800" dirty="0" smtClean="0"/>
              <a:t> nitrate species from ALDX called PANX.</a:t>
            </a:r>
          </a:p>
          <a:p>
            <a:r>
              <a:rPr lang="en-US" sz="1800" dirty="0" smtClean="0"/>
              <a:t>• </a:t>
            </a:r>
            <a:r>
              <a:rPr lang="en-US" dirty="0" smtClean="0"/>
              <a:t>Explicit </a:t>
            </a:r>
            <a:r>
              <a:rPr lang="en-US" dirty="0" err="1" smtClean="0"/>
              <a:t>terpene</a:t>
            </a:r>
            <a:r>
              <a:rPr lang="en-US" dirty="0" smtClean="0"/>
              <a:t> </a:t>
            </a:r>
            <a:r>
              <a:rPr lang="en-US" sz="1800" dirty="0" smtClean="0"/>
              <a:t>gas phase chemistry.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6858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Updates to the Carbon Bond Mechanism: CB05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CBMIV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24000" y="1600200"/>
          <a:ext cx="3276600" cy="568325"/>
        </p:xfrm>
        <a:graphic>
          <a:graphicData uri="http://schemas.openxmlformats.org/presentationml/2006/ole">
            <p:oleObj spid="_x0000_s29698" name="Equation" r:id="rId3" imgW="2578100" imgH="4445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934200" y="1600200"/>
          <a:ext cx="685800" cy="530225"/>
        </p:xfrm>
        <a:graphic>
          <a:graphicData uri="http://schemas.openxmlformats.org/presentationml/2006/ole">
            <p:oleObj spid="_x0000_s29699" name="Equation" r:id="rId4" imgW="507780" imgH="393529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24000" y="2438400"/>
          <a:ext cx="4572000" cy="588963"/>
        </p:xfrm>
        <a:graphic>
          <a:graphicData uri="http://schemas.openxmlformats.org/presentationml/2006/ole">
            <p:oleObj spid="_x0000_s29700" name="Equation" r:id="rId5" imgW="3479800" imgH="4445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010400" y="2514600"/>
          <a:ext cx="685800" cy="511175"/>
        </p:xfrm>
        <a:graphic>
          <a:graphicData uri="http://schemas.openxmlformats.org/presentationml/2006/ole">
            <p:oleObj spid="_x0000_s29701" name="Equation" r:id="rId6" imgW="520474" imgH="393529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209800" y="3352800"/>
          <a:ext cx="241300" cy="304800"/>
        </p:xfrm>
        <a:graphic>
          <a:graphicData uri="http://schemas.openxmlformats.org/presentationml/2006/ole">
            <p:oleObj spid="_x0000_s29702" name="Equation" r:id="rId7" imgW="177646" imgH="228402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209800" y="5181600"/>
          <a:ext cx="280988" cy="304800"/>
        </p:xfrm>
        <a:graphic>
          <a:graphicData uri="http://schemas.openxmlformats.org/presentationml/2006/ole">
            <p:oleObj spid="_x0000_s29703" name="Equation" r:id="rId8" imgW="215713" imgH="241091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209800" y="5486400"/>
          <a:ext cx="280988" cy="304800"/>
        </p:xfrm>
        <a:graphic>
          <a:graphicData uri="http://schemas.openxmlformats.org/presentationml/2006/ole">
            <p:oleObj spid="_x0000_s29704" name="Equation" r:id="rId9" imgW="215713" imgH="241091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209800" y="4038600"/>
          <a:ext cx="203200" cy="304800"/>
        </p:xfrm>
        <a:graphic>
          <a:graphicData uri="http://schemas.openxmlformats.org/presentationml/2006/ole">
            <p:oleObj spid="_x0000_s29705" name="Equation" r:id="rId10" imgW="152334" imgH="228501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209800" y="4800600"/>
          <a:ext cx="292100" cy="304800"/>
        </p:xfrm>
        <a:graphic>
          <a:graphicData uri="http://schemas.openxmlformats.org/presentationml/2006/ole">
            <p:oleObj spid="_x0000_s29706" name="Equation" r:id="rId11" imgW="228600" imgH="24130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209800" y="5791200"/>
          <a:ext cx="215900" cy="304800"/>
        </p:xfrm>
        <a:graphic>
          <a:graphicData uri="http://schemas.openxmlformats.org/presentationml/2006/ole">
            <p:oleObj spid="_x0000_s29707" name="Equation" r:id="rId12" imgW="165028" imgH="228501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209800" y="4419600"/>
          <a:ext cx="241300" cy="304800"/>
        </p:xfrm>
        <a:graphic>
          <a:graphicData uri="http://schemas.openxmlformats.org/presentationml/2006/ole">
            <p:oleObj spid="_x0000_s29708" name="Equation" r:id="rId13" imgW="177646" imgH="228402" progId="Equation.3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209800" y="3733800"/>
          <a:ext cx="457200" cy="266700"/>
        </p:xfrm>
        <a:graphic>
          <a:graphicData uri="http://schemas.openxmlformats.org/presentationml/2006/ole">
            <p:oleObj spid="_x0000_s29709" name="Equation" r:id="rId14" imgW="342751" imgH="203112" progId="Equation.3">
              <p:embed/>
            </p:oleObj>
          </a:graphicData>
        </a:graphic>
      </p:graphicFrame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895600" y="3325813"/>
            <a:ext cx="419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Georgia" pitchFamily="18" charset="0"/>
              </a:rPr>
              <a:t>= concentration of species </a:t>
            </a:r>
            <a:r>
              <a:rPr lang="en-US" sz="1400" i="1">
                <a:latin typeface="Georgia" pitchFamily="18" charset="0"/>
              </a:rPr>
              <a:t>i</a:t>
            </a:r>
            <a:r>
              <a:rPr lang="en-US" sz="1400">
                <a:latin typeface="Georgia" pitchFamily="18" charset="0"/>
              </a:rPr>
              <a:t> in the box (µg/m</a:t>
            </a:r>
            <a:r>
              <a:rPr lang="en-US" sz="1400" baseline="30000">
                <a:latin typeface="Georgia" pitchFamily="18" charset="0"/>
              </a:rPr>
              <a:t>3</a:t>
            </a:r>
            <a:r>
              <a:rPr lang="en-US" sz="1400">
                <a:latin typeface="Georgia" pitchFamily="18" charset="0"/>
              </a:rPr>
              <a:t>)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897188" y="3683000"/>
            <a:ext cx="3406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Georgia" pitchFamily="18" charset="0"/>
              </a:rPr>
              <a:t>= time dependent mixed layer height (m)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897188" y="4049713"/>
            <a:ext cx="3727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Georgia" pitchFamily="18" charset="0"/>
              </a:rPr>
              <a:t>= emission of species </a:t>
            </a:r>
            <a:r>
              <a:rPr lang="en-US" sz="1400" i="1">
                <a:latin typeface="Georgia" pitchFamily="18" charset="0"/>
              </a:rPr>
              <a:t>i</a:t>
            </a:r>
            <a:r>
              <a:rPr lang="en-US" sz="1400">
                <a:latin typeface="Georgia" pitchFamily="18" charset="0"/>
              </a:rPr>
              <a:t> into the box (µg/m</a:t>
            </a:r>
            <a:r>
              <a:rPr lang="en-US" sz="1400" baseline="30000">
                <a:latin typeface="Georgia" pitchFamily="18" charset="0"/>
              </a:rPr>
              <a:t>2</a:t>
            </a:r>
            <a:r>
              <a:rPr lang="en-US" sz="1400">
                <a:latin typeface="Georgia" pitchFamily="18" charset="0"/>
              </a:rPr>
              <a:t>-s)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2897188" y="4395788"/>
            <a:ext cx="5183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Georgia" pitchFamily="18" charset="0"/>
              </a:rPr>
              <a:t>= chemical production rate of species </a:t>
            </a:r>
            <a:r>
              <a:rPr lang="en-US" sz="1400" i="1">
                <a:latin typeface="Georgia" pitchFamily="18" charset="0"/>
              </a:rPr>
              <a:t>i</a:t>
            </a:r>
            <a:r>
              <a:rPr lang="en-US" sz="1400">
                <a:latin typeface="Georgia" pitchFamily="18" charset="0"/>
              </a:rPr>
              <a:t> within the box (µg/m</a:t>
            </a:r>
            <a:r>
              <a:rPr lang="en-US" sz="1400" baseline="30000">
                <a:latin typeface="Georgia" pitchFamily="18" charset="0"/>
              </a:rPr>
              <a:t>3</a:t>
            </a:r>
            <a:r>
              <a:rPr lang="en-US" sz="1400">
                <a:latin typeface="Georgia" pitchFamily="18" charset="0"/>
              </a:rPr>
              <a:t>-s)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897188" y="4789488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Georgia" pitchFamily="18" charset="0"/>
              </a:rPr>
              <a:t>= dry deposition velocity of species </a:t>
            </a:r>
            <a:r>
              <a:rPr lang="en-US" sz="1400" i="1">
                <a:latin typeface="Georgia" pitchFamily="18" charset="0"/>
              </a:rPr>
              <a:t>i</a:t>
            </a:r>
            <a:r>
              <a:rPr lang="en-US" sz="1400">
                <a:latin typeface="Georgia" pitchFamily="18" charset="0"/>
              </a:rPr>
              <a:t> (m/s)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2897188" y="5145088"/>
            <a:ext cx="3970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Georgia" pitchFamily="18" charset="0"/>
              </a:rPr>
              <a:t>= background concentration of species </a:t>
            </a:r>
            <a:r>
              <a:rPr lang="en-US" sz="1400" i="1">
                <a:latin typeface="Georgia" pitchFamily="18" charset="0"/>
              </a:rPr>
              <a:t>i</a:t>
            </a:r>
            <a:r>
              <a:rPr lang="en-US" sz="1400">
                <a:latin typeface="Georgia" pitchFamily="18" charset="0"/>
              </a:rPr>
              <a:t> (µg/m</a:t>
            </a:r>
            <a:r>
              <a:rPr lang="en-US" sz="1400" baseline="30000">
                <a:latin typeface="Georgia" pitchFamily="18" charset="0"/>
              </a:rPr>
              <a:t>3</a:t>
            </a:r>
            <a:r>
              <a:rPr lang="en-US" sz="1400">
                <a:latin typeface="Georgia" pitchFamily="18" charset="0"/>
              </a:rPr>
              <a:t>)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2897188" y="5446713"/>
            <a:ext cx="474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Georgia" pitchFamily="18" charset="0"/>
              </a:rPr>
              <a:t>= concentration of species </a:t>
            </a:r>
            <a:r>
              <a:rPr lang="en-US" sz="1400" i="1">
                <a:latin typeface="Georgia" pitchFamily="18" charset="0"/>
              </a:rPr>
              <a:t>i</a:t>
            </a:r>
            <a:r>
              <a:rPr lang="en-US" sz="1400">
                <a:latin typeface="Georgia" pitchFamily="18" charset="0"/>
              </a:rPr>
              <a:t> above the mixed layer (µg/m</a:t>
            </a:r>
            <a:r>
              <a:rPr lang="en-US" sz="1400" baseline="30000">
                <a:latin typeface="Georgia" pitchFamily="18" charset="0"/>
              </a:rPr>
              <a:t>3</a:t>
            </a:r>
            <a:r>
              <a:rPr lang="en-US" sz="1400">
                <a:latin typeface="Georgia" pitchFamily="18" charset="0"/>
              </a:rPr>
              <a:t>)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2897188" y="5776913"/>
            <a:ext cx="3013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Georgia" pitchFamily="18" charset="0"/>
              </a:rPr>
              <a:t>= mixing rate of background air (s</a:t>
            </a:r>
            <a:r>
              <a:rPr lang="en-US" sz="1400" baseline="30000">
                <a:latin typeface="Georgia" pitchFamily="18" charset="0"/>
              </a:rPr>
              <a:t>-1</a:t>
            </a:r>
            <a:r>
              <a:rPr lang="en-US" sz="1400">
                <a:latin typeface="Georgia" pitchFamily="18" charset="0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5800" y="7620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Box Model Equations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685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Simulation Conditions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3505200" y="1295400"/>
          <a:ext cx="1523999" cy="650083"/>
        </p:xfrm>
        <a:graphic>
          <a:graphicData uri="http://schemas.openxmlformats.org/presentationml/2006/ole">
            <p:oleObj spid="_x0000_s30722" name="Equation" r:id="rId3" imgW="838200" imgH="3556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4400" y="2057400"/>
            <a:ext cx="7467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Fixed mixing layer height = 1000 </a:t>
            </a:r>
            <a:r>
              <a:rPr lang="en-US" sz="2000" dirty="0" err="1" smtClean="0"/>
              <a:t>m</a:t>
            </a:r>
            <a:r>
              <a:rPr lang="en-US" sz="2000" dirty="0" smtClean="0"/>
              <a:t>, 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No dry deposition,  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No mixing with background air, 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Fixed initial conditions:		T	= 298 K</a:t>
            </a:r>
          </a:p>
          <a:p>
            <a:r>
              <a:rPr lang="en-US" sz="2000" dirty="0" smtClean="0"/>
              <a:t>				</a:t>
            </a:r>
            <a:r>
              <a:rPr lang="en-US" sz="2000" dirty="0" err="1" smtClean="0"/>
              <a:t>p</a:t>
            </a:r>
            <a:r>
              <a:rPr lang="en-US" sz="2000" dirty="0" smtClean="0"/>
              <a:t>	= 1 </a:t>
            </a:r>
            <a:r>
              <a:rPr lang="en-US" sz="2000" dirty="0" err="1" smtClean="0"/>
              <a:t>atm</a:t>
            </a:r>
            <a:endParaRPr lang="en-US" sz="2000" dirty="0" smtClean="0"/>
          </a:p>
          <a:p>
            <a:r>
              <a:rPr lang="en-US" sz="2000" dirty="0" smtClean="0"/>
              <a:t>				RH	= 50%</a:t>
            </a:r>
          </a:p>
          <a:p>
            <a:r>
              <a:rPr lang="en-US" sz="2000" dirty="0" smtClean="0"/>
              <a:t>				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	= 10 </a:t>
            </a:r>
            <a:r>
              <a:rPr lang="en-US" sz="2000" dirty="0" err="1" smtClean="0"/>
              <a:t>ppbv</a:t>
            </a:r>
            <a:endParaRPr lang="en-US" sz="2000" dirty="0" smtClean="0"/>
          </a:p>
          <a:p>
            <a:r>
              <a:rPr lang="en-US" sz="2000" dirty="0" smtClean="0"/>
              <a:t>				CO	= 100 </a:t>
            </a:r>
            <a:r>
              <a:rPr lang="en-US" sz="2000" dirty="0" err="1" smtClean="0"/>
              <a:t>ppbv</a:t>
            </a:r>
            <a:endParaRPr lang="en-US" sz="2000" dirty="0" smtClean="0"/>
          </a:p>
          <a:p>
            <a:r>
              <a:rPr lang="en-US" sz="2000" dirty="0" smtClean="0"/>
              <a:t>				CH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	= 1600 </a:t>
            </a:r>
            <a:r>
              <a:rPr lang="en-US" sz="2000" dirty="0" err="1" smtClean="0"/>
              <a:t>ppbv</a:t>
            </a:r>
            <a:endParaRPr lang="en-US" sz="2000" dirty="0" smtClean="0"/>
          </a:p>
          <a:p>
            <a:r>
              <a:rPr lang="en-US" sz="2000" dirty="0" smtClean="0"/>
              <a:t>				</a:t>
            </a:r>
            <a:r>
              <a:rPr lang="en-US" sz="2000" dirty="0" err="1" smtClean="0"/>
              <a:t>NO</a:t>
            </a:r>
            <a:r>
              <a:rPr lang="en-US" sz="2000" baseline="-25000" dirty="0" err="1" smtClean="0"/>
              <a:t>x</a:t>
            </a:r>
            <a:r>
              <a:rPr lang="en-US" sz="2000" dirty="0" smtClean="0"/>
              <a:t> = all </a:t>
            </a:r>
            <a:r>
              <a:rPr lang="en-US" sz="2000" dirty="0" err="1" smtClean="0"/>
              <a:t>VOCs</a:t>
            </a:r>
            <a:r>
              <a:rPr lang="en-US" sz="2000" dirty="0" smtClean="0"/>
              <a:t> = 0</a:t>
            </a: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  <p:graphicFrame>
        <p:nvGraphicFramePr>
          <p:cNvPr id="23555" name="Object 4"/>
          <p:cNvGraphicFramePr>
            <a:graphicFrameLocks noChangeAspect="1"/>
          </p:cNvGraphicFramePr>
          <p:nvPr/>
        </p:nvGraphicFramePr>
        <p:xfrm>
          <a:off x="5410200" y="1981200"/>
          <a:ext cx="832377" cy="609600"/>
        </p:xfrm>
        <a:graphic>
          <a:graphicData uri="http://schemas.openxmlformats.org/presentationml/2006/ole">
            <p:oleObj spid="_x0000_s30723" name="Equation" r:id="rId4" imgW="482600" imgH="355600" progId="Equation.3">
              <p:embed/>
            </p:oleObj>
          </a:graphicData>
        </a:graphic>
      </p:graphicFrame>
      <p:graphicFrame>
        <p:nvGraphicFramePr>
          <p:cNvPr id="23556" name="Object 11"/>
          <p:cNvGraphicFramePr>
            <a:graphicFrameLocks noChangeAspect="1"/>
          </p:cNvGraphicFramePr>
          <p:nvPr/>
        </p:nvGraphicFramePr>
        <p:xfrm>
          <a:off x="3352800" y="2667000"/>
          <a:ext cx="838200" cy="391452"/>
        </p:xfrm>
        <a:graphic>
          <a:graphicData uri="http://schemas.openxmlformats.org/presentationml/2006/ole">
            <p:oleObj spid="_x0000_s30724" name="Equation" r:id="rId5" imgW="457200" imgH="190500" progId="Equation.3">
              <p:embed/>
            </p:oleObj>
          </a:graphicData>
        </a:graphic>
      </p:graphicFrame>
      <p:graphicFrame>
        <p:nvGraphicFramePr>
          <p:cNvPr id="23557" name="Object 12"/>
          <p:cNvGraphicFramePr>
            <a:graphicFrameLocks noChangeAspect="1"/>
          </p:cNvGraphicFramePr>
          <p:nvPr/>
        </p:nvGraphicFramePr>
        <p:xfrm>
          <a:off x="4648200" y="3276600"/>
          <a:ext cx="762000" cy="349347"/>
        </p:xfrm>
        <a:graphic>
          <a:graphicData uri="http://schemas.openxmlformats.org/presentationml/2006/ole">
            <p:oleObj spid="_x0000_s30725" name="Equation" r:id="rId6" imgW="393700" imgH="1778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43000" y="5257800"/>
            <a:ext cx="260309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Zaveri</a:t>
            </a:r>
            <a:r>
              <a:rPr lang="en-US" sz="1600" i="1" dirty="0" smtClean="0"/>
              <a:t> and Peters (1999) </a:t>
            </a:r>
            <a:r>
              <a:rPr lang="en-US" sz="1600" b="1" dirty="0" smtClean="0"/>
              <a:t>JGR</a:t>
            </a:r>
            <a:r>
              <a:rPr lang="en-US" sz="1600" dirty="0" smtClean="0"/>
              <a:t>, </a:t>
            </a:r>
          </a:p>
          <a:p>
            <a:r>
              <a:rPr lang="en-US" sz="1600" b="1" dirty="0" smtClean="0"/>
              <a:t>104</a:t>
            </a:r>
            <a:r>
              <a:rPr lang="en-US" sz="1600" dirty="0" smtClean="0"/>
              <a:t>, </a:t>
            </a:r>
            <a:r>
              <a:rPr lang="en-US" sz="1600" i="1" dirty="0" smtClean="0"/>
              <a:t>30387-30415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152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 Suite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762000"/>
          <a:ext cx="8077200" cy="5242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524000"/>
                <a:gridCol w="1676400"/>
                <a:gridCol w="2423160"/>
                <a:gridCol w="1615440"/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Scenario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NO</a:t>
                      </a:r>
                      <a:r>
                        <a:rPr lang="en-US" sz="1200" baseline="-25000" dirty="0" err="1" smtClean="0"/>
                        <a:t>x</a:t>
                      </a:r>
                      <a:r>
                        <a:rPr lang="en-US" sz="1200" dirty="0" smtClean="0"/>
                        <a:t> (</a:t>
                      </a:r>
                      <a:r>
                        <a:rPr lang="en-US" sz="1200" dirty="0" err="1" smtClean="0"/>
                        <a:t>μmol</a:t>
                      </a:r>
                      <a:r>
                        <a:rPr lang="en-US" sz="1200" dirty="0" smtClean="0"/>
                        <a:t> m</a:t>
                      </a:r>
                      <a:r>
                        <a:rPr lang="en-US" sz="1200" baseline="30000" dirty="0" smtClean="0"/>
                        <a:t>-2 </a:t>
                      </a:r>
                      <a:r>
                        <a:rPr lang="en-US" sz="1200" dirty="0" smtClean="0"/>
                        <a:t>h</a:t>
                      </a:r>
                      <a:r>
                        <a:rPr lang="en-US" sz="1200" baseline="30000" dirty="0" smtClean="0"/>
                        <a:t>-1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ISOP (</a:t>
                      </a:r>
                      <a:r>
                        <a:rPr lang="en-US" sz="1200" dirty="0" err="1" smtClean="0"/>
                        <a:t>μmol</a:t>
                      </a:r>
                      <a:r>
                        <a:rPr lang="en-US" sz="1200" dirty="0" smtClean="0"/>
                        <a:t> m</a:t>
                      </a:r>
                      <a:r>
                        <a:rPr lang="en-US" sz="1200" baseline="30000" dirty="0" smtClean="0"/>
                        <a:t>-2 </a:t>
                      </a:r>
                      <a:r>
                        <a:rPr lang="en-US" sz="1200" dirty="0" smtClean="0"/>
                        <a:t>h</a:t>
                      </a:r>
                      <a:r>
                        <a:rPr lang="en-US" sz="1200" baseline="30000" dirty="0" smtClean="0"/>
                        <a:t>-1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</a:t>
                      </a:r>
                      <a:r>
                        <a:rPr lang="en-US" sz="1200" baseline="-25000" dirty="0" smtClean="0"/>
                        <a:t>NMHC</a:t>
                      </a:r>
                      <a:r>
                        <a:rPr lang="en-US" sz="1200" dirty="0" smtClean="0"/>
                        <a:t> (mol NMHC/mol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NO</a:t>
                      </a:r>
                      <a:r>
                        <a:rPr lang="en-US" sz="1200" baseline="-25000" dirty="0" err="1" smtClean="0"/>
                        <a:t>x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 (</a:t>
                      </a:r>
                      <a:r>
                        <a:rPr lang="en-US" sz="1200" dirty="0" err="1" smtClean="0"/>
                        <a:t>μmol</a:t>
                      </a:r>
                      <a:r>
                        <a:rPr lang="en-US" sz="1200" dirty="0" smtClean="0"/>
                        <a:t> m</a:t>
                      </a:r>
                      <a:r>
                        <a:rPr lang="en-US" sz="1200" baseline="30000" dirty="0" smtClean="0"/>
                        <a:t>-2</a:t>
                      </a:r>
                      <a:r>
                        <a:rPr lang="en-US" sz="1200" dirty="0" smtClean="0"/>
                        <a:t> h</a:t>
                      </a:r>
                      <a:r>
                        <a:rPr lang="en-US" sz="1200" baseline="30000" dirty="0" smtClean="0"/>
                        <a:t>-1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u001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5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0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10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800</a:t>
                      </a:r>
                      <a:endParaRPr lang="en-US" sz="1200" b="1" i="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u002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20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0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10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800</a:t>
                      </a:r>
                      <a:endParaRPr lang="en-US" sz="1200" b="1" i="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u003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40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0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10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800</a:t>
                      </a:r>
                      <a:endParaRPr lang="en-US" sz="1200" b="1" i="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u004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5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0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1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800</a:t>
                      </a:r>
                      <a:endParaRPr lang="en-US" sz="1200" b="1" i="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u005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20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0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1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800</a:t>
                      </a:r>
                      <a:endParaRPr lang="en-US" sz="1200" b="1" i="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u006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40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0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1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800</a:t>
                      </a:r>
                      <a:endParaRPr lang="en-US" sz="1200" b="1" i="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u007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5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0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100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800</a:t>
                      </a:r>
                      <a:endParaRPr lang="en-US" sz="1200" b="1" i="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u008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20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0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100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800</a:t>
                      </a:r>
                      <a:endParaRPr lang="en-US" sz="1200" b="1" i="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u009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40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0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100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800</a:t>
                      </a:r>
                      <a:endParaRPr lang="en-US" sz="1200" b="1" i="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r001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1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50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1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80</a:t>
                      </a:r>
                      <a:endParaRPr lang="en-US" sz="1200" b="1" i="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r002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5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50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1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80</a:t>
                      </a:r>
                      <a:endParaRPr lang="en-US" sz="1200" b="1" i="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r003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10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50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1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80</a:t>
                      </a:r>
                      <a:endParaRPr lang="en-US" sz="1200" b="1" i="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r004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1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50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0.1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80</a:t>
                      </a:r>
                      <a:endParaRPr lang="en-US" sz="1200" b="1" i="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r005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5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50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0.1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80</a:t>
                      </a:r>
                      <a:endParaRPr lang="en-US" sz="1200" b="1" i="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r006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10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50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0.1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80</a:t>
                      </a:r>
                      <a:endParaRPr lang="en-US" sz="1200" b="1" i="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r007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1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50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10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80</a:t>
                      </a:r>
                      <a:endParaRPr lang="en-US" sz="1200" b="1" i="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r008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5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50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10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80</a:t>
                      </a:r>
                      <a:endParaRPr lang="en-US" sz="1200" b="1" i="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r009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10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50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10</a:t>
                      </a:r>
                      <a:endParaRPr lang="en-US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/>
                        <a:t>80</a:t>
                      </a:r>
                      <a:endParaRPr lang="en-US" sz="1200" b="1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67200" y="6096000"/>
            <a:ext cx="3940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Hourly emission = E</a:t>
            </a:r>
            <a:r>
              <a:rPr lang="en-US" baseline="-25000" dirty="0" smtClean="0"/>
              <a:t>0</a:t>
            </a:r>
            <a:r>
              <a:rPr lang="en-US" dirty="0" smtClean="0"/>
              <a:t> * </a:t>
            </a:r>
            <a:r>
              <a:rPr lang="en-US" dirty="0" err="1" smtClean="0"/>
              <a:t>cos(zenith</a:t>
            </a:r>
            <a:r>
              <a:rPr lang="en-US" dirty="0" smtClean="0"/>
              <a:t> angle)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6096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NMHC Species Apportionment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71600" y="1371600"/>
          <a:ext cx="609600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2100943"/>
                <a:gridCol w="228600"/>
                <a:gridCol w="914400"/>
                <a:gridCol w="19812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CBM4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mol 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/mol NMHC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CB05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mol 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/mol NMHC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0.860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0.845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ETHA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ETH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0.050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OLE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0.010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TOL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0.030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XYL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XYL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HCHO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HCHO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ALD2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0.020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ALD2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ALDX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096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Sensitivity Tests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1219199"/>
          <a:ext cx="8305800" cy="508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6400800"/>
              </a:tblGrid>
              <a:tr h="2946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 (changes</a:t>
                      </a:r>
                      <a:r>
                        <a:rPr lang="en-US" baseline="0" dirty="0" smtClean="0"/>
                        <a:t> made to CB05 from base mechanism)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xNTRrecycle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NTR recycling reactions removed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xiNOxrecycle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inorganic </a:t>
                      </a:r>
                      <a:r>
                        <a:rPr lang="en-US" dirty="0" err="1" smtClean="0"/>
                        <a:t>NO</a:t>
                      </a:r>
                      <a:r>
                        <a:rPr lang="en-US" baseline="-25000" dirty="0" err="1" smtClean="0"/>
                        <a:t>x</a:t>
                      </a:r>
                      <a:r>
                        <a:rPr lang="en-US" dirty="0" smtClean="0"/>
                        <a:t> recycling reactions removed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xallNOxrecycle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both NTR and inorganic </a:t>
                      </a:r>
                      <a:r>
                        <a:rPr lang="en-US" dirty="0" err="1" smtClean="0"/>
                        <a:t>NO</a:t>
                      </a:r>
                      <a:r>
                        <a:rPr lang="en-US" baseline="-25000" dirty="0" err="1" smtClean="0"/>
                        <a:t>x</a:t>
                      </a:r>
                      <a:r>
                        <a:rPr lang="en-US" dirty="0" smtClean="0"/>
                        <a:t> recycling reactions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xPANX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PANX reactions removed (no ALDX emissions)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xPANXrecycle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PANX recycling reactions removed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xPANrecycle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PAN recycling reactions removed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PANcbm4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PAN chemistry as in CBM4 (</a:t>
                      </a:r>
                      <a:r>
                        <a:rPr lang="en-US" dirty="0" err="1" smtClean="0"/>
                        <a:t>xPANX</a:t>
                      </a:r>
                      <a:r>
                        <a:rPr lang="en-US" baseline="0" dirty="0" smtClean="0"/>
                        <a:t> + CBM4 PAN rate constants)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PANjpl06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PAN and PANX rate constants from JPL 2006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xNTR-PANcbm4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xNTRrecycle</a:t>
                      </a:r>
                      <a:r>
                        <a:rPr lang="en-US" dirty="0" smtClean="0"/>
                        <a:t> + PANcbm4 (no NTR recycle and CBM4 PAN chem.)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xNTR-PANcbm4-xPANX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xNTRrecycle</a:t>
                      </a:r>
                      <a:r>
                        <a:rPr lang="en-US" baseline="0" dirty="0" smtClean="0"/>
                        <a:t> + PANcbm4 + </a:t>
                      </a:r>
                      <a:r>
                        <a:rPr lang="en-US" baseline="0" dirty="0" err="1" smtClean="0"/>
                        <a:t>xPANX</a:t>
                      </a:r>
                      <a:r>
                        <a:rPr lang="en-US" baseline="0" dirty="0" smtClean="0"/>
                        <a:t> (no NTR recycle, CBM4 PAN chemistry, and no PANX chemistry)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xPANX-xNTR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xPANX</a:t>
                      </a:r>
                      <a:r>
                        <a:rPr lang="en-US" dirty="0" smtClean="0"/>
                        <a:t> + </a:t>
                      </a:r>
                      <a:r>
                        <a:rPr lang="en-US" dirty="0" err="1" smtClean="0"/>
                        <a:t>xNTRrecycle</a:t>
                      </a:r>
                      <a:r>
                        <a:rPr lang="en-US" dirty="0" smtClean="0"/>
                        <a:t> (no PANX chem. and no NTR recycle)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noALDXemis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ALDX emissions</a:t>
                      </a:r>
                      <a:r>
                        <a:rPr lang="en-US" baseline="0" dirty="0" smtClean="0"/>
                        <a:t> and ALD2 emissions as in base CBM4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4450</TotalTime>
  <Words>1867</Words>
  <Application>Microsoft Macintosh PowerPoint</Application>
  <PresentationFormat>On-screen Show (4:3)</PresentationFormat>
  <Paragraphs>372</Paragraphs>
  <Slides>22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1_Flow</vt:lpstr>
      <vt:lpstr>Equation</vt:lpstr>
      <vt:lpstr>Investigating Differences in O3 Production from CB05 and CBMIV Versions of the NAQFC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 Saylor</dc:creator>
  <cp:lastModifiedBy>Rick Saylor</cp:lastModifiedBy>
  <cp:revision>29</cp:revision>
  <dcterms:created xsi:type="dcterms:W3CDTF">2010-10-11T00:38:09Z</dcterms:created>
  <dcterms:modified xsi:type="dcterms:W3CDTF">2010-10-11T02:02:48Z</dcterms:modified>
</cp:coreProperties>
</file>